
<file path=[Content_Types].xml><?xml version="1.0" encoding="utf-8"?>
<Types xmlns="http://schemas.openxmlformats.org/package/2006/content-types">
  <Default Extension="png" ContentType="image/png"/>
  <Default Extension="svg" ContentType="image/svg+xml"/>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tags/tag1.xml" ContentType="application/vnd.openxmlformats-officedocument.presentationml.tags+xml"/>
  <Override PartName="/ppt/notesSlides/notesSlide2.xml" ContentType="application/vnd.openxmlformats-officedocument.presentationml.notesSlide+xml"/>
  <Override PartName="/ppt/tags/tag2.xml" ContentType="application/vnd.openxmlformats-officedocument.presentationml.tags+xml"/>
  <Override PartName="/ppt/notesSlides/notesSlide3.xml" ContentType="application/vnd.openxmlformats-officedocument.presentationml.notesSlide+xml"/>
  <Override PartName="/ppt/tags/tag3.xml" ContentType="application/vnd.openxmlformats-officedocument.presentationml.tags+xml"/>
  <Override PartName="/ppt/notesSlides/notesSlide4.xml" ContentType="application/vnd.openxmlformats-officedocument.presentationml.notesSlide+xml"/>
  <Override PartName="/ppt/tags/tag4.xml" ContentType="application/vnd.openxmlformats-officedocument.presentationml.tags+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tags/tag5.xml" ContentType="application/vnd.openxmlformats-officedocument.presentationml.tags+xml"/>
  <Override PartName="/ppt/notesSlides/notesSlide2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48" r:id="rId1"/>
  </p:sldMasterIdLst>
  <p:notesMasterIdLst>
    <p:notesMasterId r:id="rId32"/>
  </p:notesMasterIdLst>
  <p:sldIdLst>
    <p:sldId id="466" r:id="rId2"/>
    <p:sldId id="476" r:id="rId3"/>
    <p:sldId id="729" r:id="rId4"/>
    <p:sldId id="576" r:id="rId5"/>
    <p:sldId id="800" r:id="rId6"/>
    <p:sldId id="799" r:id="rId7"/>
    <p:sldId id="787" r:id="rId8"/>
    <p:sldId id="740" r:id="rId9"/>
    <p:sldId id="780" r:id="rId10"/>
    <p:sldId id="803" r:id="rId11"/>
    <p:sldId id="805" r:id="rId12"/>
    <p:sldId id="806" r:id="rId13"/>
    <p:sldId id="775" r:id="rId14"/>
    <p:sldId id="791" r:id="rId15"/>
    <p:sldId id="790" r:id="rId16"/>
    <p:sldId id="792" r:id="rId17"/>
    <p:sldId id="807" r:id="rId18"/>
    <p:sldId id="808" r:id="rId19"/>
    <p:sldId id="809" r:id="rId20"/>
    <p:sldId id="796" r:id="rId21"/>
    <p:sldId id="754" r:id="rId22"/>
    <p:sldId id="755" r:id="rId23"/>
    <p:sldId id="738" r:id="rId24"/>
    <p:sldId id="763" r:id="rId25"/>
    <p:sldId id="764" r:id="rId26"/>
    <p:sldId id="766" r:id="rId27"/>
    <p:sldId id="781" r:id="rId28"/>
    <p:sldId id="779" r:id="rId29"/>
    <p:sldId id="745" r:id="rId30"/>
    <p:sldId id="793" r:id="rId3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Untitled Section" id="{09A4AEAB-3541-4479-83A9-99E5F9EEC9E4}">
          <p14:sldIdLst>
            <p14:sldId id="466"/>
            <p14:sldId id="476"/>
            <p14:sldId id="729"/>
            <p14:sldId id="576"/>
            <p14:sldId id="800"/>
            <p14:sldId id="799"/>
            <p14:sldId id="787"/>
            <p14:sldId id="740"/>
            <p14:sldId id="780"/>
            <p14:sldId id="803"/>
            <p14:sldId id="805"/>
            <p14:sldId id="806"/>
            <p14:sldId id="775"/>
            <p14:sldId id="791"/>
            <p14:sldId id="790"/>
            <p14:sldId id="792"/>
            <p14:sldId id="807"/>
            <p14:sldId id="808"/>
            <p14:sldId id="809"/>
            <p14:sldId id="796"/>
            <p14:sldId id="754"/>
            <p14:sldId id="755"/>
            <p14:sldId id="738"/>
            <p14:sldId id="763"/>
            <p14:sldId id="764"/>
            <p14:sldId id="766"/>
            <p14:sldId id="781"/>
            <p14:sldId id="779"/>
          </p14:sldIdLst>
        </p14:section>
        <p14:section name="Untitled Section" id="{7116249B-6E73-4E7F-A7E3-77DB1BAC9A0B}">
          <p14:sldIdLst>
            <p14:sldId id="745"/>
            <p14:sldId id="793"/>
          </p14:sldIdLst>
        </p14:section>
      </p14:sectionLst>
    </p:ex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562" autoAdjust="0"/>
    <p:restoredTop sz="67266" autoAdjust="0"/>
  </p:normalViewPr>
  <p:slideViewPr>
    <p:cSldViewPr snapToGrid="0" snapToObjects="1">
      <p:cViewPr varScale="1">
        <p:scale>
          <a:sx n="124" d="100"/>
          <a:sy n="124" d="100"/>
        </p:scale>
        <p:origin x="1584" y="90"/>
      </p:cViewPr>
      <p:guideLst/>
    </p:cSldViewPr>
  </p:slideViewPr>
  <p:notesTextViewPr>
    <p:cViewPr>
      <p:scale>
        <a:sx n="125" d="100"/>
        <a:sy n="125"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heme" Target="theme/theme1.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7CFE79E-8E8F-4C2D-88EF-860DE4AAA926}" type="datetimeFigureOut">
              <a:rPr lang="zh-CN" altLang="en-US" smtClean="0"/>
              <a:t>2019/7/19</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6E29502-8D8A-4DB4-B768-6F9EDCB5886C}" type="slidenum">
              <a:rPr lang="zh-CN" altLang="en-US" smtClean="0"/>
              <a:t>‹#›</a:t>
            </a:fld>
            <a:endParaRPr lang="zh-CN" altLang="en-US"/>
          </a:p>
        </p:txBody>
      </p:sp>
    </p:spTree>
    <p:extLst>
      <p:ext uri="{BB962C8B-B14F-4D97-AF65-F5344CB8AC3E}">
        <p14:creationId xmlns:p14="http://schemas.microsoft.com/office/powerpoint/2010/main" val="293792114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zh-CN" sz="1200" kern="1200" dirty="0">
                <a:solidFill>
                  <a:schemeClr val="tx1"/>
                </a:solidFill>
                <a:effectLst/>
                <a:latin typeface="+mn-lt"/>
                <a:ea typeface="+mn-ea"/>
                <a:cs typeface="+mn-cs"/>
              </a:rPr>
              <a:t>Hello, everyone. I am Lingxiao Ma from Peking University in China. </a:t>
            </a:r>
          </a:p>
          <a:p>
            <a:pPr marL="0" marR="0" indent="0" algn="l" defTabSz="914400" rtl="0" eaLnBrk="1" fontAlgn="auto" latinLnBrk="0" hangingPunct="1">
              <a:lnSpc>
                <a:spcPct val="100000"/>
              </a:lnSpc>
              <a:spcBef>
                <a:spcPts val="0"/>
              </a:spcBef>
              <a:spcAft>
                <a:spcPts val="0"/>
              </a:spcAft>
              <a:buClrTx/>
              <a:buSzTx/>
              <a:buFontTx/>
              <a:buNone/>
              <a:tabLst/>
              <a:defRPr/>
            </a:pPr>
            <a:endParaRPr lang="en-US" altLang="zh-CN" sz="1200" kern="1200" dirty="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altLang="zh-CN" sz="1200" kern="1200" dirty="0">
                <a:solidFill>
                  <a:schemeClr val="tx1"/>
                </a:solidFill>
                <a:effectLst/>
                <a:latin typeface="+mn-lt"/>
                <a:ea typeface="+mn-ea"/>
                <a:cs typeface="+mn-cs"/>
              </a:rPr>
              <a:t>Today, I will talk about our work. NeuGraph: Parallel Deep Neural Network Computation on Large Graphs.</a:t>
            </a:r>
          </a:p>
          <a:p>
            <a:pPr marL="0" marR="0" indent="0" algn="l" defTabSz="914400" rtl="0" eaLnBrk="1" fontAlgn="auto" latinLnBrk="0" hangingPunct="1">
              <a:lnSpc>
                <a:spcPct val="100000"/>
              </a:lnSpc>
              <a:spcBef>
                <a:spcPts val="0"/>
              </a:spcBef>
              <a:spcAft>
                <a:spcPts val="0"/>
              </a:spcAft>
              <a:buClrTx/>
              <a:buSzTx/>
              <a:buFontTx/>
              <a:buNone/>
              <a:tabLst/>
              <a:defRPr/>
            </a:pPr>
            <a:endParaRPr lang="en-US" altLang="zh-CN" sz="1200" kern="1200" dirty="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altLang="zh-CN" sz="1200" kern="1200" dirty="0">
                <a:solidFill>
                  <a:schemeClr val="tx1"/>
                </a:solidFill>
                <a:effectLst/>
                <a:latin typeface="+mn-lt"/>
                <a:ea typeface="+mn-ea"/>
                <a:cs typeface="+mn-cs"/>
              </a:rPr>
              <a:t>This is a joint work with Microsoft Research.</a:t>
            </a:r>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6E29502-8D8A-4DB4-B768-6F9EDCB5886C}"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zh-CN" altLang="en-US" sz="1200" b="0" i="0" u="none" strike="noStrike" kern="1200" cap="none" spc="0" normalizeH="0" baseline="0" noProof="0">
              <a:ln>
                <a:noFill/>
              </a:ln>
              <a:solidFill>
                <a:prstClr val="black"/>
              </a:solidFill>
              <a:effectLst/>
              <a:uLnTx/>
              <a:uFillTx/>
              <a:latin typeface="等线" panose="020F0502020204030204"/>
              <a:cs typeface="+mn-cs"/>
            </a:endParaRPr>
          </a:p>
        </p:txBody>
      </p:sp>
    </p:spTree>
    <p:extLst>
      <p:ext uri="{BB962C8B-B14F-4D97-AF65-F5344CB8AC3E}">
        <p14:creationId xmlns:p14="http://schemas.microsoft.com/office/powerpoint/2010/main" val="82250888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dirty="0"/>
              <a:t>First, let’s talk about the SAGA-NN abstraction. There are four stages in SAGA-NN.</a:t>
            </a:r>
          </a:p>
          <a:p>
            <a:endParaRPr lang="en-US" dirty="0"/>
          </a:p>
          <a:p>
            <a:r>
              <a:rPr lang="en-US" dirty="0"/>
              <a:t>(click)</a:t>
            </a:r>
          </a:p>
          <a:p>
            <a:endParaRPr lang="en-US" dirty="0"/>
          </a:p>
          <a:p>
            <a:r>
              <a:rPr lang="en-US" dirty="0"/>
              <a:t>First, the Scatter propagates information from vertex to the edge to prepare data for the edge transformation.</a:t>
            </a:r>
          </a:p>
          <a:p>
            <a:endParaRPr lang="en-US" dirty="0"/>
          </a:p>
          <a:p>
            <a:r>
              <a:rPr lang="en-US" dirty="0"/>
              <a:t>(click)</a:t>
            </a:r>
          </a:p>
          <a:p>
            <a:endParaRPr lang="en-US" dirty="0"/>
          </a:p>
          <a:p>
            <a:r>
              <a:rPr lang="en-US" dirty="0"/>
              <a:t>Then, the </a:t>
            </a:r>
            <a:r>
              <a:rPr lang="en-US" dirty="0" err="1"/>
              <a:t>ApplyEdge</a:t>
            </a:r>
            <a:r>
              <a:rPr lang="en-US" dirty="0"/>
              <a:t> represents the neural network computation on the edge to transform the edge data.</a:t>
            </a:r>
          </a:p>
          <a:p>
            <a:endParaRPr lang="en-US" dirty="0"/>
          </a:p>
          <a:p>
            <a:r>
              <a:rPr lang="en-US" dirty="0"/>
              <a:t>(click)</a:t>
            </a:r>
          </a:p>
          <a:p>
            <a:endParaRPr lang="en-US" dirty="0"/>
          </a:p>
          <a:p>
            <a:r>
              <a:rPr lang="en-US" dirty="0"/>
              <a:t>Then, the transformed edge data are Gathered to the destination vertex.</a:t>
            </a:r>
          </a:p>
          <a:p>
            <a:endParaRPr lang="en-US" dirty="0"/>
          </a:p>
          <a:p>
            <a:r>
              <a:rPr lang="en-US" baseline="0" dirty="0"/>
              <a:t>(click, next slide)</a:t>
            </a:r>
            <a:endParaRPr lang="en-US" dirty="0"/>
          </a:p>
        </p:txBody>
      </p:sp>
      <p:sp>
        <p:nvSpPr>
          <p:cNvPr id="4" name="灯片编号占位符 3"/>
          <p:cNvSpPr>
            <a:spLocks noGrp="1"/>
          </p:cNvSpPr>
          <p:nvPr>
            <p:ph type="sldNum" sz="quarter" idx="5"/>
          </p:nvPr>
        </p:nvSpPr>
        <p:spPr/>
        <p:txBody>
          <a:bodyPr/>
          <a:lstStyle/>
          <a:p>
            <a:fld id="{56E29502-8D8A-4DB4-B768-6F9EDCB5886C}" type="slidenum">
              <a:rPr lang="zh-CN" altLang="en-US" smtClean="0"/>
              <a:t>10</a:t>
            </a:fld>
            <a:endParaRPr lang="zh-CN" altLang="en-US"/>
          </a:p>
        </p:txBody>
      </p:sp>
    </p:spTree>
    <p:extLst>
      <p:ext uri="{BB962C8B-B14F-4D97-AF65-F5344CB8AC3E}">
        <p14:creationId xmlns:p14="http://schemas.microsoft.com/office/powerpoint/2010/main" val="200536940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dirty="0"/>
              <a:t>Finally, the </a:t>
            </a:r>
            <a:r>
              <a:rPr lang="en-US" dirty="0" err="1"/>
              <a:t>ApplyVertex</a:t>
            </a:r>
            <a:r>
              <a:rPr lang="en-US" dirty="0"/>
              <a:t> represents the neural network computation on the vertex to transform the output of the Gather stage.</a:t>
            </a:r>
          </a:p>
          <a:p>
            <a:endParaRPr lang="en-US" dirty="0"/>
          </a:p>
          <a:p>
            <a:r>
              <a:rPr lang="en-US" dirty="0"/>
              <a:t>Those four stages define a layer of GNN.</a:t>
            </a:r>
          </a:p>
          <a:p>
            <a:endParaRPr lang="en-US" dirty="0"/>
          </a:p>
          <a:p>
            <a:r>
              <a:rPr lang="en-US" dirty="0"/>
              <a:t>(click)</a:t>
            </a:r>
          </a:p>
          <a:p>
            <a:endParaRPr lang="en-US" dirty="0"/>
          </a:p>
          <a:p>
            <a:r>
              <a:rPr lang="en-US" dirty="0"/>
              <a:t>And users can define multiple GNN layers.</a:t>
            </a:r>
          </a:p>
          <a:p>
            <a:endParaRPr lang="en-US" dirty="0"/>
          </a:p>
          <a:p>
            <a:r>
              <a:rPr lang="en-US" baseline="0" dirty="0"/>
              <a:t>(click, next slide)</a:t>
            </a:r>
            <a:endParaRPr lang="en-US" dirty="0"/>
          </a:p>
          <a:p>
            <a:endParaRPr lang="en-US" dirty="0"/>
          </a:p>
        </p:txBody>
      </p:sp>
      <p:sp>
        <p:nvSpPr>
          <p:cNvPr id="4" name="灯片编号占位符 3"/>
          <p:cNvSpPr>
            <a:spLocks noGrp="1"/>
          </p:cNvSpPr>
          <p:nvPr>
            <p:ph type="sldNum" sz="quarter" idx="5"/>
          </p:nvPr>
        </p:nvSpPr>
        <p:spPr/>
        <p:txBody>
          <a:bodyPr/>
          <a:lstStyle/>
          <a:p>
            <a:fld id="{56E29502-8D8A-4DB4-B768-6F9EDCB5886C}" type="slidenum">
              <a:rPr lang="zh-CN" altLang="en-US" smtClean="0"/>
              <a:t>11</a:t>
            </a:fld>
            <a:endParaRPr lang="zh-CN" altLang="en-US"/>
          </a:p>
        </p:txBody>
      </p:sp>
    </p:spTree>
    <p:extLst>
      <p:ext uri="{BB962C8B-B14F-4D97-AF65-F5344CB8AC3E}">
        <p14:creationId xmlns:p14="http://schemas.microsoft.com/office/powerpoint/2010/main" val="336400697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 SAGA-NN, Scatter and Gather are graph operations, which are transparent to users.</a:t>
            </a:r>
          </a:p>
          <a:p>
            <a:endParaRPr lang="en-US" dirty="0"/>
          </a:p>
          <a:p>
            <a:r>
              <a:rPr lang="en-US" dirty="0"/>
              <a:t>(click)</a:t>
            </a:r>
          </a:p>
          <a:p>
            <a:endParaRPr lang="en-US" dirty="0"/>
          </a:p>
          <a:p>
            <a:r>
              <a:rPr lang="en-US" dirty="0" err="1"/>
              <a:t>ApplyEdge</a:t>
            </a:r>
            <a:r>
              <a:rPr lang="en-US" dirty="0"/>
              <a:t> and </a:t>
            </a:r>
            <a:r>
              <a:rPr lang="en-US" dirty="0" err="1"/>
              <a:t>ApplyVertex</a:t>
            </a:r>
            <a:r>
              <a:rPr lang="en-US" dirty="0"/>
              <a:t> are neural network operations where users define neural network computation with dataflow.</a:t>
            </a:r>
          </a:p>
          <a:p>
            <a:endParaRPr lang="en-US" dirty="0"/>
          </a:p>
          <a:p>
            <a:r>
              <a:rPr lang="en-US" baseline="0" dirty="0"/>
              <a:t>(click, next slide)</a:t>
            </a:r>
            <a:endParaRPr lang="en-US" dirty="0"/>
          </a:p>
        </p:txBody>
      </p:sp>
      <p:sp>
        <p:nvSpPr>
          <p:cNvPr id="4" name="Slide Number Placeholder 3"/>
          <p:cNvSpPr>
            <a:spLocks noGrp="1"/>
          </p:cNvSpPr>
          <p:nvPr>
            <p:ph type="sldNum" sz="quarter" idx="5"/>
          </p:nvPr>
        </p:nvSpPr>
        <p:spPr/>
        <p:txBody>
          <a:bodyPr/>
          <a:lstStyle/>
          <a:p>
            <a:fld id="{56E29502-8D8A-4DB4-B768-6F9EDCB5886C}" type="slidenum">
              <a:rPr lang="zh-CN" altLang="en-US" smtClean="0"/>
              <a:t>12</a:t>
            </a:fld>
            <a:endParaRPr lang="zh-CN" altLang="en-US"/>
          </a:p>
        </p:txBody>
      </p:sp>
    </p:spTree>
    <p:extLst>
      <p:ext uri="{BB962C8B-B14F-4D97-AF65-F5344CB8AC3E}">
        <p14:creationId xmlns:p14="http://schemas.microsoft.com/office/powerpoint/2010/main" val="32855505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Here is an example to describe how to map graph convolutional network to SAGA-NN</a:t>
            </a:r>
          </a:p>
          <a:p>
            <a:endParaRPr lang="en-US" dirty="0"/>
          </a:p>
          <a:p>
            <a:r>
              <a:rPr lang="en-US" dirty="0"/>
              <a:t>(click)</a:t>
            </a:r>
          </a:p>
          <a:p>
            <a:endParaRPr lang="en-US" dirty="0"/>
          </a:p>
          <a:p>
            <a:r>
              <a:rPr lang="en-US" dirty="0"/>
              <a:t>In GCN, information from neighbors are multiplied with the scalar value on the edges. So we implement a multiply operator in the </a:t>
            </a:r>
            <a:r>
              <a:rPr lang="en-US" dirty="0" err="1"/>
              <a:t>ApplyEdge</a:t>
            </a:r>
            <a:r>
              <a:rPr lang="en-US" dirty="0"/>
              <a:t>.</a:t>
            </a:r>
          </a:p>
          <a:p>
            <a:endParaRPr lang="en-US" dirty="0"/>
          </a:p>
          <a:p>
            <a:r>
              <a:rPr lang="en-US" dirty="0"/>
              <a:t>(click)</a:t>
            </a:r>
          </a:p>
          <a:p>
            <a:endParaRPr lang="en-US" dirty="0"/>
          </a:p>
          <a:p>
            <a:r>
              <a:rPr lang="en-US" dirty="0"/>
              <a:t>And set the accumulator as sum to sum up neighbors’ information.</a:t>
            </a:r>
          </a:p>
          <a:p>
            <a:endParaRPr lang="en-US" dirty="0"/>
          </a:p>
          <a:p>
            <a:r>
              <a:rPr lang="en-US" dirty="0"/>
              <a:t>(click)</a:t>
            </a:r>
          </a:p>
          <a:p>
            <a:endParaRPr lang="en-US" dirty="0"/>
          </a:p>
          <a:p>
            <a:r>
              <a:rPr lang="en-US" dirty="0"/>
              <a:t>Then GCN has a fully-connected neural network on the vertex, so we implement it in the </a:t>
            </a:r>
            <a:r>
              <a:rPr lang="en-US" dirty="0" err="1"/>
              <a:t>ApplyVertex</a:t>
            </a:r>
            <a:r>
              <a:rPr lang="en-US" dirty="0"/>
              <a:t>.</a:t>
            </a:r>
          </a:p>
          <a:p>
            <a:endParaRPr lang="en-US" dirty="0"/>
          </a:p>
          <a:p>
            <a:r>
              <a:rPr lang="en-US" dirty="0"/>
              <a:t>These code represent a layer of GCN.</a:t>
            </a:r>
          </a:p>
          <a:p>
            <a:endParaRPr lang="en-US" dirty="0"/>
          </a:p>
          <a:p>
            <a:r>
              <a:rPr lang="en-US" dirty="0"/>
              <a:t>(click)</a:t>
            </a:r>
          </a:p>
          <a:p>
            <a:endParaRPr lang="en-US" dirty="0"/>
          </a:p>
          <a:p>
            <a:r>
              <a:rPr lang="en-US" dirty="0"/>
              <a:t>We can implement multiple layers of GCN by stacking it layer-by-layer.</a:t>
            </a:r>
          </a:p>
          <a:p>
            <a:endParaRPr lang="en-US" dirty="0"/>
          </a:p>
          <a:p>
            <a:r>
              <a:rPr lang="en-US" dirty="0"/>
              <a:t>(click, next slide)</a:t>
            </a:r>
          </a:p>
        </p:txBody>
      </p:sp>
      <p:sp>
        <p:nvSpPr>
          <p:cNvPr id="4" name="Slide Number Placeholder 3"/>
          <p:cNvSpPr>
            <a:spLocks noGrp="1"/>
          </p:cNvSpPr>
          <p:nvPr>
            <p:ph type="sldNum" sz="quarter" idx="5"/>
          </p:nvPr>
        </p:nvSpPr>
        <p:spPr/>
        <p:txBody>
          <a:bodyPr/>
          <a:lstStyle/>
          <a:p>
            <a:fld id="{56E29502-8D8A-4DB4-B768-6F9EDCB5886C}" type="slidenum">
              <a:rPr lang="zh-CN" altLang="en-US" smtClean="0"/>
              <a:t>13</a:t>
            </a:fld>
            <a:endParaRPr lang="zh-CN" altLang="en-US"/>
          </a:p>
        </p:txBody>
      </p:sp>
    </p:spTree>
    <p:extLst>
      <p:ext uri="{BB962C8B-B14F-4D97-AF65-F5344CB8AC3E}">
        <p14:creationId xmlns:p14="http://schemas.microsoft.com/office/powerpoint/2010/main" val="232246772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dirty="0"/>
              <a:t>In each layer of GNN, </a:t>
            </a:r>
          </a:p>
          <a:p>
            <a:endParaRPr lang="en-US" dirty="0"/>
          </a:p>
          <a:p>
            <a:r>
              <a:rPr lang="en-US" dirty="0"/>
              <a:t>(click)</a:t>
            </a:r>
          </a:p>
          <a:p>
            <a:endParaRPr lang="en-US" dirty="0"/>
          </a:p>
          <a:p>
            <a:r>
              <a:rPr lang="en-US" dirty="0"/>
              <a:t>the vertex features and edges from the previous layer</a:t>
            </a:r>
          </a:p>
          <a:p>
            <a:endParaRPr lang="en-US" dirty="0"/>
          </a:p>
          <a:p>
            <a:r>
              <a:rPr lang="en-US" dirty="0"/>
              <a:t>(click)</a:t>
            </a:r>
          </a:p>
          <a:p>
            <a:endParaRPr lang="en-US" dirty="0"/>
          </a:p>
          <a:p>
            <a:r>
              <a:rPr lang="en-US" dirty="0"/>
              <a:t>are used to compute the new vertex features.</a:t>
            </a:r>
          </a:p>
          <a:p>
            <a:endParaRPr lang="en-US" dirty="0"/>
          </a:p>
          <a:p>
            <a:r>
              <a:rPr lang="en-US" dirty="0"/>
              <a:t>However, most real-world graphs are large and cannot fit into GPU memory.</a:t>
            </a:r>
          </a:p>
          <a:p>
            <a:endParaRPr lang="en-US" dirty="0"/>
          </a:p>
          <a:p>
            <a:r>
              <a:rPr lang="en-US" dirty="0"/>
              <a:t>(click)</a:t>
            </a:r>
          </a:p>
          <a:p>
            <a:endParaRPr lang="en-US" dirty="0"/>
          </a:p>
          <a:p>
            <a:r>
              <a:rPr lang="en-US" dirty="0"/>
              <a:t>Thanks to the graph model in SAGA-NN, we can leverage graph partition to scale to large graphs.</a:t>
            </a:r>
          </a:p>
          <a:p>
            <a:endParaRPr lang="en-US" dirty="0"/>
          </a:p>
          <a:p>
            <a:r>
              <a:rPr lang="en-US" dirty="0" err="1"/>
              <a:t>NeuGraph</a:t>
            </a:r>
            <a:r>
              <a:rPr lang="en-US" dirty="0"/>
              <a:t> carefully combines graph partition with dataflow to solve the scalability problem in GNN.</a:t>
            </a:r>
          </a:p>
          <a:p>
            <a:endParaRPr lang="en-US" dirty="0"/>
          </a:p>
          <a:p>
            <a:r>
              <a:rPr lang="en-US" dirty="0"/>
              <a:t>(click, next slide)</a:t>
            </a:r>
          </a:p>
        </p:txBody>
      </p:sp>
      <p:sp>
        <p:nvSpPr>
          <p:cNvPr id="4" name="灯片编号占位符 3"/>
          <p:cNvSpPr>
            <a:spLocks noGrp="1"/>
          </p:cNvSpPr>
          <p:nvPr>
            <p:ph type="sldNum" sz="quarter" idx="5"/>
          </p:nvPr>
        </p:nvSpPr>
        <p:spPr/>
        <p:txBody>
          <a:bodyPr/>
          <a:lstStyle/>
          <a:p>
            <a:fld id="{56E29502-8D8A-4DB4-B768-6F9EDCB5886C}" type="slidenum">
              <a:rPr lang="zh-CN" altLang="en-US" smtClean="0"/>
              <a:t>14</a:t>
            </a:fld>
            <a:endParaRPr lang="zh-CN" altLang="en-US"/>
          </a:p>
        </p:txBody>
      </p:sp>
    </p:spTree>
    <p:extLst>
      <p:ext uri="{BB962C8B-B14F-4D97-AF65-F5344CB8AC3E}">
        <p14:creationId xmlns:p14="http://schemas.microsoft.com/office/powerpoint/2010/main" val="213681243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dirty="0"/>
              <a:t>Specifically, we leverage the 2D graph partition. The vertices and edges are partitioned into chunks.</a:t>
            </a:r>
          </a:p>
          <a:p>
            <a:endParaRPr lang="en-US" dirty="0"/>
          </a:p>
          <a:p>
            <a:r>
              <a:rPr lang="en-US" dirty="0"/>
              <a:t>(click)</a:t>
            </a:r>
          </a:p>
          <a:p>
            <a:endParaRPr lang="en-US" dirty="0"/>
          </a:p>
          <a:p>
            <a:r>
              <a:rPr lang="en-US" dirty="0"/>
              <a:t>For example, to compute the new vertex chunk v0’ which contains vertex 0 and 3, it needs to gather information from neighbor vertex 0, 1 and 3 in chunk E00 and E10.</a:t>
            </a:r>
          </a:p>
          <a:p>
            <a:endParaRPr lang="en-US" dirty="0"/>
          </a:p>
          <a:p>
            <a:r>
              <a:rPr lang="en-US" dirty="0"/>
              <a:t>(click)</a:t>
            </a:r>
          </a:p>
          <a:p>
            <a:endParaRPr lang="en-US" dirty="0"/>
          </a:p>
          <a:p>
            <a:r>
              <a:rPr lang="en-US" dirty="0"/>
              <a:t>Then, we can process the graph chunk-by-chunk in the limited GPU memory.</a:t>
            </a:r>
          </a:p>
          <a:p>
            <a:endParaRPr lang="en-US" dirty="0"/>
          </a:p>
          <a:p>
            <a:r>
              <a:rPr lang="en-US" dirty="0"/>
              <a:t>There is a scheduling problem. We can consume chunks row-by-row, or column-by-column, or any other order. </a:t>
            </a:r>
          </a:p>
          <a:p>
            <a:endParaRPr lang="en-US" dirty="0"/>
          </a:p>
          <a:p>
            <a:r>
              <a:rPr lang="en-US" dirty="0"/>
              <a:t>(click)</a:t>
            </a:r>
          </a:p>
          <a:p>
            <a:endParaRPr lang="en-US" dirty="0"/>
          </a:p>
          <a:p>
            <a:r>
              <a:rPr lang="en-US" dirty="0"/>
              <a:t>We observe that the intermediate data can be accumulated in GPU memory to reduce host-device communication. </a:t>
            </a:r>
          </a:p>
          <a:p>
            <a:endParaRPr lang="en-US" dirty="0"/>
          </a:p>
          <a:p>
            <a:r>
              <a:rPr lang="en-US" dirty="0"/>
              <a:t>(click)</a:t>
            </a:r>
          </a:p>
          <a:p>
            <a:endParaRPr lang="en-US" dirty="0"/>
          </a:p>
          <a:p>
            <a:r>
              <a:rPr lang="en-US" dirty="0"/>
              <a:t>Thus, we take the column-by-column scheduling policy.</a:t>
            </a:r>
          </a:p>
          <a:p>
            <a:endParaRPr lang="en-US" dirty="0"/>
          </a:p>
          <a:p>
            <a:r>
              <a:rPr lang="en-US" dirty="0"/>
              <a:t>(click, next slide)</a:t>
            </a:r>
          </a:p>
        </p:txBody>
      </p:sp>
      <p:sp>
        <p:nvSpPr>
          <p:cNvPr id="4" name="灯片编号占位符 3"/>
          <p:cNvSpPr>
            <a:spLocks noGrp="1"/>
          </p:cNvSpPr>
          <p:nvPr>
            <p:ph type="sldNum" sz="quarter" idx="5"/>
          </p:nvPr>
        </p:nvSpPr>
        <p:spPr/>
        <p:txBody>
          <a:bodyPr/>
          <a:lstStyle/>
          <a:p>
            <a:fld id="{56E29502-8D8A-4DB4-B768-6F9EDCB5886C}" type="slidenum">
              <a:rPr lang="zh-CN" altLang="en-US" smtClean="0"/>
              <a:t>15</a:t>
            </a:fld>
            <a:endParaRPr lang="zh-CN" altLang="en-US"/>
          </a:p>
        </p:txBody>
      </p:sp>
    </p:spTree>
    <p:extLst>
      <p:ext uri="{BB962C8B-B14F-4D97-AF65-F5344CB8AC3E}">
        <p14:creationId xmlns:p14="http://schemas.microsoft.com/office/powerpoint/2010/main" val="191098077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dirty="0"/>
              <a:t>With graph partition, </a:t>
            </a:r>
            <a:r>
              <a:rPr lang="en-US" dirty="0" err="1"/>
              <a:t>NeuGraph</a:t>
            </a:r>
            <a:r>
              <a:rPr lang="en-US" dirty="0"/>
              <a:t> translates the SAGA-NN program to a chunk-based dataflow graph. Take GCN as the example. To compute the chunk V0’, we need to calculate chunk V0 E00 and chunk V1 E10.</a:t>
            </a:r>
          </a:p>
          <a:p>
            <a:endParaRPr lang="en-US" dirty="0"/>
          </a:p>
          <a:p>
            <a:r>
              <a:rPr lang="en-US" dirty="0"/>
              <a:t>(click)</a:t>
            </a:r>
          </a:p>
          <a:p>
            <a:endParaRPr lang="en-US" dirty="0"/>
          </a:p>
          <a:p>
            <a:r>
              <a:rPr lang="en-US" dirty="0"/>
              <a:t>With the column-by-column scheduling policy, we first calculate E00 with Scatter-</a:t>
            </a:r>
            <a:r>
              <a:rPr lang="en-US" dirty="0" err="1"/>
              <a:t>ApplyEdge</a:t>
            </a:r>
            <a:r>
              <a:rPr lang="en-US" dirty="0"/>
              <a:t>-Gather and output the </a:t>
            </a:r>
            <a:r>
              <a:rPr lang="en-US" dirty="0" err="1"/>
              <a:t>accum</a:t>
            </a:r>
            <a:r>
              <a:rPr lang="en-US" dirty="0"/>
              <a:t> of this chunk.</a:t>
            </a:r>
          </a:p>
          <a:p>
            <a:endParaRPr lang="en-US" dirty="0"/>
          </a:p>
          <a:p>
            <a:r>
              <a:rPr lang="en-US" dirty="0"/>
              <a:t>(click)</a:t>
            </a:r>
          </a:p>
          <a:p>
            <a:endParaRPr lang="en-US" dirty="0"/>
          </a:p>
          <a:p>
            <a:r>
              <a:rPr lang="en-US" dirty="0"/>
              <a:t>Specifically, as GCN only has a multiply operation for source vertex and edge, we connect a multiply operator between Scatter and Gather. Thus, the source vertex data in V0 are multiplied with edge value in E00 and gathered to output an </a:t>
            </a:r>
            <a:r>
              <a:rPr lang="en-US" dirty="0" err="1"/>
              <a:t>accum</a:t>
            </a:r>
            <a:r>
              <a:rPr lang="en-US" dirty="0"/>
              <a:t>.</a:t>
            </a:r>
          </a:p>
          <a:p>
            <a:endParaRPr lang="en-US" dirty="0"/>
          </a:p>
          <a:p>
            <a:r>
              <a:rPr lang="en-US" dirty="0"/>
              <a:t>(click)</a:t>
            </a:r>
          </a:p>
          <a:p>
            <a:endParaRPr lang="en-US" dirty="0"/>
          </a:p>
          <a:p>
            <a:r>
              <a:rPr lang="en-US" dirty="0"/>
              <a:t>And it does the same manner for chunk E10.</a:t>
            </a:r>
          </a:p>
          <a:p>
            <a:endParaRPr lang="en-US" dirty="0"/>
          </a:p>
          <a:p>
            <a:r>
              <a:rPr lang="en-US" dirty="0"/>
              <a:t>(click)</a:t>
            </a:r>
          </a:p>
          <a:p>
            <a:endParaRPr lang="en-US" dirty="0"/>
          </a:p>
          <a:p>
            <a:r>
              <a:rPr lang="en-US" dirty="0"/>
              <a:t>After that, the neighbors’ information have been collected at the destination vertices. Then the </a:t>
            </a:r>
            <a:r>
              <a:rPr lang="en-US" dirty="0" err="1"/>
              <a:t>ApplyVertex</a:t>
            </a:r>
            <a:r>
              <a:rPr lang="en-US" dirty="0"/>
              <a:t> function is used to transform the collected data and output the V0’. And V1’ can be computed in a similar manner.</a:t>
            </a:r>
          </a:p>
          <a:p>
            <a:endParaRPr lang="en-US" dirty="0"/>
          </a:p>
          <a:p>
            <a:r>
              <a:rPr lang="en-US" dirty="0"/>
              <a:t>Thus, we get a chunk-based dataflow graph for the forward computation logics, and the backward computation can be generated by auto-differentiation.</a:t>
            </a:r>
          </a:p>
          <a:p>
            <a:endParaRPr lang="en-US" dirty="0"/>
          </a:p>
          <a:p>
            <a:r>
              <a:rPr lang="en-US" dirty="0"/>
              <a:t>(click, next slide)</a:t>
            </a:r>
          </a:p>
        </p:txBody>
      </p:sp>
      <p:sp>
        <p:nvSpPr>
          <p:cNvPr id="4" name="灯片编号占位符 3"/>
          <p:cNvSpPr>
            <a:spLocks noGrp="1"/>
          </p:cNvSpPr>
          <p:nvPr>
            <p:ph type="sldNum" sz="quarter" idx="5"/>
          </p:nvPr>
        </p:nvSpPr>
        <p:spPr/>
        <p:txBody>
          <a:bodyPr/>
          <a:lstStyle/>
          <a:p>
            <a:fld id="{56E29502-8D8A-4DB4-B768-6F9EDCB5886C}" type="slidenum">
              <a:rPr lang="zh-CN" altLang="en-US" smtClean="0"/>
              <a:t>16</a:t>
            </a:fld>
            <a:endParaRPr lang="zh-CN" altLang="en-US"/>
          </a:p>
        </p:txBody>
      </p:sp>
    </p:spTree>
    <p:extLst>
      <p:ext uri="{BB962C8B-B14F-4D97-AF65-F5344CB8AC3E}">
        <p14:creationId xmlns:p14="http://schemas.microsoft.com/office/powerpoint/2010/main" val="275185807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OK, next.</a:t>
            </a:r>
          </a:p>
          <a:p>
            <a:endParaRPr lang="en-US" dirty="0"/>
          </a:p>
          <a:p>
            <a:r>
              <a:rPr lang="en-US" dirty="0"/>
              <a:t>As graphs are usually large, we would like to scale GNN to multiple GPUs for faster processing.</a:t>
            </a:r>
          </a:p>
          <a:p>
            <a:endParaRPr lang="en-US" dirty="0"/>
          </a:p>
          <a:p>
            <a:r>
              <a:rPr lang="en-US" dirty="0"/>
              <a:t>(click)</a:t>
            </a:r>
          </a:p>
          <a:p>
            <a:endParaRPr lang="en-US" dirty="0"/>
          </a:p>
          <a:p>
            <a:r>
              <a:rPr lang="en-US" dirty="0"/>
              <a:t>A naïve solution is to let each GPU take a column of edge chunks and output the related vertex chunk. </a:t>
            </a:r>
          </a:p>
          <a:p>
            <a:endParaRPr lang="en-US" dirty="0"/>
          </a:p>
          <a:p>
            <a:r>
              <a:rPr lang="en-US" dirty="0"/>
              <a:t>(click)</a:t>
            </a:r>
          </a:p>
          <a:p>
            <a:endParaRPr lang="en-US" dirty="0"/>
          </a:p>
          <a:p>
            <a:r>
              <a:rPr lang="en-US" dirty="0"/>
              <a:t>However, the PCIe lanes are limited in modern servers. So the PCIe switch is introduced to support more GPUs in one server.</a:t>
            </a:r>
          </a:p>
          <a:p>
            <a:endParaRPr lang="en-US" dirty="0"/>
          </a:p>
          <a:p>
            <a:r>
              <a:rPr lang="en-US" dirty="0"/>
              <a:t>(click)</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Because each GPU will take all the input vertex chunks.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(click)</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The redundant data transfer through shared upper links results in bandwidth bottleneck.</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(click, next slide)</a:t>
            </a:r>
          </a:p>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01C19EA-487C-4AAD-B4F9-87AE682A16A5}" type="slidenum">
              <a:rPr kumimoji="0" lang="en-US" sz="1200" b="0" i="0" u="none" strike="noStrike" kern="1200" cap="none" spc="0" normalizeH="0" baseline="0" noProof="0" smtClean="0">
                <a:ln>
                  <a:noFill/>
                </a:ln>
                <a:solidFill>
                  <a:prstClr val="black"/>
                </a:solidFill>
                <a:effectLst/>
                <a:uLnTx/>
                <a:uFillTx/>
                <a:latin typeface="等线"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17</a:t>
            </a:fld>
            <a:endParaRPr kumimoji="0" lang="en-US" sz="1200" b="0" i="0" u="none" strike="noStrike" kern="1200" cap="none" spc="0" normalizeH="0" baseline="0" noProof="0">
              <a:ln>
                <a:noFill/>
              </a:ln>
              <a:solidFill>
                <a:prstClr val="black"/>
              </a:solidFill>
              <a:effectLst/>
              <a:uLnTx/>
              <a:uFillTx/>
              <a:latin typeface="等线" panose="020F0502020204030204"/>
              <a:ea typeface="+mn-ea"/>
              <a:cs typeface="+mn-cs"/>
            </a:endParaRPr>
          </a:p>
        </p:txBody>
      </p:sp>
    </p:spTree>
    <p:extLst>
      <p:ext uri="{BB962C8B-B14F-4D97-AF65-F5344CB8AC3E}">
        <p14:creationId xmlns:p14="http://schemas.microsoft.com/office/powerpoint/2010/main" val="281896119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 observe that the links to neighbor GPUs within the same PCIe switch are empty. And each GPU will load the same data.</a:t>
            </a:r>
          </a:p>
          <a:p>
            <a:endParaRPr lang="en-US" dirty="0"/>
          </a:p>
          <a:p>
            <a:r>
              <a:rPr lang="en-US" dirty="0"/>
              <a:t>(click)</a:t>
            </a:r>
          </a:p>
          <a:p>
            <a:endParaRPr lang="en-US" dirty="0"/>
          </a:p>
          <a:p>
            <a:r>
              <a:rPr lang="en-US" dirty="0"/>
              <a:t>So we can let GPU directly load data from its neighbor GPU via GPU P2P communication, which reduces the data transfer on the shared upper link.</a:t>
            </a:r>
          </a:p>
          <a:p>
            <a:endParaRPr lang="en-US" dirty="0"/>
          </a:p>
          <a:p>
            <a:r>
              <a:rPr lang="en-US" dirty="0"/>
              <a:t>(click, next slide)</a:t>
            </a: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01C19EA-487C-4AAD-B4F9-87AE682A16A5}" type="slidenum">
              <a:rPr kumimoji="0" lang="en-US" sz="1200" b="0" i="0" u="none" strike="noStrike" kern="1200" cap="none" spc="0" normalizeH="0" baseline="0" noProof="0" smtClean="0">
                <a:ln>
                  <a:noFill/>
                </a:ln>
                <a:solidFill>
                  <a:prstClr val="black"/>
                </a:solidFill>
                <a:effectLst/>
                <a:uLnTx/>
                <a:uFillTx/>
                <a:latin typeface="等线"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18</a:t>
            </a:fld>
            <a:endParaRPr kumimoji="0" lang="en-US" sz="1200" b="0" i="0" u="none" strike="noStrike" kern="1200" cap="none" spc="0" normalizeH="0" baseline="0" noProof="0">
              <a:ln>
                <a:noFill/>
              </a:ln>
              <a:solidFill>
                <a:prstClr val="black"/>
              </a:solidFill>
              <a:effectLst/>
              <a:uLnTx/>
              <a:uFillTx/>
              <a:latin typeface="等线" panose="020F0502020204030204"/>
              <a:ea typeface="+mn-ea"/>
              <a:cs typeface="+mn-cs"/>
            </a:endParaRPr>
          </a:p>
        </p:txBody>
      </p:sp>
    </p:spTree>
    <p:extLst>
      <p:ext uri="{BB962C8B-B14F-4D97-AF65-F5344CB8AC3E}">
        <p14:creationId xmlns:p14="http://schemas.microsoft.com/office/powerpoint/2010/main" val="192514961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Therefore, we formulate GPUs within the same PCIe switch as a chain to collaborate on GNN processing.</a:t>
            </a:r>
          </a:p>
          <a:p>
            <a:endParaRPr lang="en-US" dirty="0"/>
          </a:p>
          <a:p>
            <a:r>
              <a:rPr lang="en-US" dirty="0"/>
              <a:t>(click, next slide)</a:t>
            </a: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01C19EA-487C-4AAD-B4F9-87AE682A16A5}" type="slidenum">
              <a:rPr kumimoji="0" lang="en-US" sz="1200" b="0" i="0" u="none" strike="noStrike" kern="1200" cap="none" spc="0" normalizeH="0" baseline="0" noProof="0" smtClean="0">
                <a:ln>
                  <a:noFill/>
                </a:ln>
                <a:solidFill>
                  <a:prstClr val="black"/>
                </a:solidFill>
                <a:effectLst/>
                <a:uLnTx/>
                <a:uFillTx/>
                <a:latin typeface="等线"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19</a:t>
            </a:fld>
            <a:endParaRPr kumimoji="0" lang="en-US" sz="1200" b="0" i="0" u="none" strike="noStrike" kern="1200" cap="none" spc="0" normalizeH="0" baseline="0" noProof="0">
              <a:ln>
                <a:noFill/>
              </a:ln>
              <a:solidFill>
                <a:prstClr val="black"/>
              </a:solidFill>
              <a:effectLst/>
              <a:uLnTx/>
              <a:uFillTx/>
              <a:latin typeface="等线" panose="020F0502020204030204"/>
              <a:ea typeface="+mn-ea"/>
              <a:cs typeface="+mn-cs"/>
            </a:endParaRPr>
          </a:p>
        </p:txBody>
      </p:sp>
    </p:spTree>
    <p:extLst>
      <p:ext uri="{BB962C8B-B14F-4D97-AF65-F5344CB8AC3E}">
        <p14:creationId xmlns:p14="http://schemas.microsoft.com/office/powerpoint/2010/main" val="174685994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Deep neural networks </a:t>
            </a:r>
          </a:p>
          <a:p>
            <a:endParaRPr lang="en-US" dirty="0"/>
          </a:p>
          <a:p>
            <a:r>
              <a:rPr lang="en-US" dirty="0"/>
              <a:t>(click)</a:t>
            </a:r>
          </a:p>
          <a:p>
            <a:endParaRPr lang="en-US" dirty="0"/>
          </a:p>
          <a:p>
            <a:r>
              <a:rPr lang="en-US" dirty="0"/>
              <a:t>have achieved great successes in many areas.</a:t>
            </a:r>
          </a:p>
          <a:p>
            <a:endParaRPr lang="en-US" dirty="0"/>
          </a:p>
          <a:p>
            <a:r>
              <a:rPr lang="en-US" dirty="0"/>
              <a:t>(click)</a:t>
            </a:r>
          </a:p>
          <a:p>
            <a:endParaRPr lang="en-US" dirty="0"/>
          </a:p>
          <a:p>
            <a:r>
              <a:rPr lang="en-US" dirty="0"/>
              <a:t>Recently, there is an emerging trend in applying deep learning on graphs, known as graph neural networks.</a:t>
            </a:r>
          </a:p>
          <a:p>
            <a:endParaRPr lang="en-US" dirty="0"/>
          </a:p>
          <a:p>
            <a:r>
              <a:rPr lang="en-US" dirty="0"/>
              <a:t>(click)</a:t>
            </a:r>
          </a:p>
          <a:p>
            <a:endParaRPr lang="en-US" dirty="0"/>
          </a:p>
          <a:p>
            <a:r>
              <a:rPr lang="en-US" dirty="0"/>
              <a:t>And they have achieved convincing model accuracy in many real-world applications.</a:t>
            </a:r>
          </a:p>
          <a:p>
            <a:r>
              <a:rPr lang="en-US" dirty="0"/>
              <a:t>For example, it</a:t>
            </a:r>
            <a:r>
              <a:rPr lang="en-US" baseline="0" dirty="0"/>
              <a:t> can learn features from the user-item graph for </a:t>
            </a:r>
            <a:r>
              <a:rPr lang="en-US" dirty="0"/>
              <a:t>higher-quality</a:t>
            </a:r>
            <a:r>
              <a:rPr lang="en-US" baseline="0" dirty="0"/>
              <a:t> recommendation.</a:t>
            </a:r>
          </a:p>
          <a:p>
            <a:endParaRPr lang="en-US" baseline="0" dirty="0"/>
          </a:p>
          <a:p>
            <a:r>
              <a:rPr lang="en-US" baseline="0" dirty="0"/>
              <a:t>(click, next slide)</a:t>
            </a:r>
            <a:endParaRPr lang="en-US" dirty="0"/>
          </a:p>
        </p:txBody>
      </p:sp>
      <p:sp>
        <p:nvSpPr>
          <p:cNvPr id="4" name="Slide Number Placeholder 3"/>
          <p:cNvSpPr>
            <a:spLocks noGrp="1"/>
          </p:cNvSpPr>
          <p:nvPr>
            <p:ph type="sldNum" sz="quarter" idx="10"/>
          </p:nvPr>
        </p:nvSpPr>
        <p:spPr/>
        <p:txBody>
          <a:bodyPr/>
          <a:lstStyle/>
          <a:p>
            <a:fld id="{701C19EA-487C-4AAD-B4F9-87AE682A16A5}" type="slidenum">
              <a:rPr lang="en-US" smtClean="0"/>
              <a:t>2</a:t>
            </a:fld>
            <a:endParaRPr lang="en-US"/>
          </a:p>
        </p:txBody>
      </p:sp>
    </p:spTree>
    <p:extLst>
      <p:ext uri="{BB962C8B-B14F-4D97-AF65-F5344CB8AC3E}">
        <p14:creationId xmlns:p14="http://schemas.microsoft.com/office/powerpoint/2010/main" val="184995312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dirty="0"/>
              <a:t>Here is an example.</a:t>
            </a:r>
          </a:p>
          <a:p>
            <a:endParaRPr lang="en-US" dirty="0"/>
          </a:p>
          <a:p>
            <a:r>
              <a:rPr lang="en-US" dirty="0"/>
              <a:t>(click)</a:t>
            </a:r>
          </a:p>
          <a:p>
            <a:endParaRPr lang="en-US" dirty="0"/>
          </a:p>
          <a:p>
            <a:r>
              <a:rPr lang="en-US" dirty="0"/>
              <a:t>First, the leftmost GPU 0 and 2 in each PCIe switch load chunk v1 from the host memory.</a:t>
            </a:r>
          </a:p>
          <a:p>
            <a:endParaRPr lang="en-US" dirty="0"/>
          </a:p>
          <a:p>
            <a:r>
              <a:rPr lang="en-US" dirty="0"/>
              <a:t>(click)</a:t>
            </a:r>
          </a:p>
          <a:p>
            <a:endParaRPr lang="en-US" dirty="0"/>
          </a:p>
          <a:p>
            <a:r>
              <a:rPr lang="en-US" dirty="0"/>
              <a:t>Then, GPU1 load chunk v1 from GPU0 and GPU3 load chunk v1 from GPU2. Meanwhile, GPU 0 and 2 load chunk v2 from the host memory.</a:t>
            </a:r>
          </a:p>
          <a:p>
            <a:endParaRPr lang="en-US" dirty="0"/>
          </a:p>
          <a:p>
            <a:r>
              <a:rPr lang="en-US" dirty="0"/>
              <a:t>(click)</a:t>
            </a:r>
          </a:p>
          <a:p>
            <a:endParaRPr lang="en-US" dirty="0"/>
          </a:p>
          <a:p>
            <a:r>
              <a:rPr lang="en-US" dirty="0"/>
              <a:t>Then, GPU 1 and 3 delete the consumed chunk v0 and load chunk v1 from GPU 0 and 2. Meanwhile, GPU 0 and 2 load chunk v3 from the host memory.</a:t>
            </a:r>
          </a:p>
          <a:p>
            <a:endParaRPr lang="en-US" dirty="0"/>
          </a:p>
          <a:p>
            <a:r>
              <a:rPr lang="en-US" dirty="0"/>
              <a:t>(click)</a:t>
            </a:r>
          </a:p>
          <a:p>
            <a:endParaRPr lang="en-US" dirty="0"/>
          </a:p>
          <a:p>
            <a:r>
              <a:rPr lang="en-US" dirty="0"/>
              <a:t>Then, these GPUs do the same manner for next chunks.</a:t>
            </a:r>
          </a:p>
          <a:p>
            <a:endParaRPr lang="en-US" dirty="0"/>
          </a:p>
          <a:p>
            <a:r>
              <a:rPr lang="en-US" dirty="0"/>
              <a:t>This procedure describes the chain-based parallel streaming on multiple GPUs.</a:t>
            </a:r>
          </a:p>
          <a:p>
            <a:endParaRPr lang="en-US" dirty="0"/>
          </a:p>
          <a:p>
            <a:r>
              <a:rPr lang="en-US" dirty="0"/>
              <a:t>(click, next slide)</a:t>
            </a:r>
          </a:p>
        </p:txBody>
      </p:sp>
      <p:sp>
        <p:nvSpPr>
          <p:cNvPr id="4" name="灯片编号占位符 3"/>
          <p:cNvSpPr>
            <a:spLocks noGrp="1"/>
          </p:cNvSpPr>
          <p:nvPr>
            <p:ph type="sldNum" sz="quarter" idx="5"/>
          </p:nvPr>
        </p:nvSpPr>
        <p:spPr/>
        <p:txBody>
          <a:bodyPr/>
          <a:lstStyle/>
          <a:p>
            <a:fld id="{56E29502-8D8A-4DB4-B768-6F9EDCB5886C}" type="slidenum">
              <a:rPr lang="zh-CN" altLang="en-US" smtClean="0"/>
              <a:t>20</a:t>
            </a:fld>
            <a:endParaRPr lang="zh-CN" altLang="en-US"/>
          </a:p>
        </p:txBody>
      </p:sp>
    </p:spTree>
    <p:extLst>
      <p:ext uri="{BB962C8B-B14F-4D97-AF65-F5344CB8AC3E}">
        <p14:creationId xmlns:p14="http://schemas.microsoft.com/office/powerpoint/2010/main" val="249662652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Finally, let’s talk about the kernel optimizations in </a:t>
            </a:r>
            <a:r>
              <a:rPr lang="en-US" dirty="0" err="1"/>
              <a:t>NeuGraph</a:t>
            </a:r>
            <a:r>
              <a:rPr lang="en-US" dirty="0"/>
              <a:t>.</a:t>
            </a:r>
          </a:p>
          <a:p>
            <a:endParaRPr lang="en-US" dirty="0"/>
          </a:p>
          <a:p>
            <a:r>
              <a:rPr lang="en-US" dirty="0"/>
              <a:t>Traditional graph algorithms like </a:t>
            </a:r>
            <a:r>
              <a:rPr lang="en-US" dirty="0" err="1"/>
              <a:t>pagerank</a:t>
            </a:r>
            <a:r>
              <a:rPr lang="en-US" dirty="0"/>
              <a:t> usually have scalars on vertices or edges. </a:t>
            </a:r>
          </a:p>
          <a:p>
            <a:endParaRPr lang="en-US" dirty="0"/>
          </a:p>
          <a:p>
            <a:r>
              <a:rPr lang="en-US" dirty="0"/>
              <a:t>(click)</a:t>
            </a:r>
          </a:p>
          <a:p>
            <a:endParaRPr lang="en-US" dirty="0"/>
          </a:p>
          <a:p>
            <a:r>
              <a:rPr lang="en-US" dirty="0"/>
              <a:t>So graph engines make parallelism over vertices or edges, resulting in different instructions on different threads, which is not efficient for GPU.</a:t>
            </a:r>
          </a:p>
          <a:p>
            <a:endParaRPr lang="en-US" dirty="0"/>
          </a:p>
          <a:p>
            <a:r>
              <a:rPr lang="en-US" dirty="0"/>
              <a:t>(click, next slide)</a:t>
            </a: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6E29502-8D8A-4DB4-B768-6F9EDCB5886C}"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21</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277144154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GNNs usually have regular high-dimension features on vertices or edges. </a:t>
            </a:r>
          </a:p>
          <a:p>
            <a:endParaRPr lang="en-US" dirty="0"/>
          </a:p>
          <a:p>
            <a:r>
              <a:rPr lang="en-US" dirty="0"/>
              <a:t>(click)</a:t>
            </a:r>
          </a:p>
          <a:p>
            <a:endParaRPr lang="en-US" dirty="0"/>
          </a:p>
          <a:p>
            <a:r>
              <a:rPr lang="en-US" dirty="0"/>
              <a:t>So we exploit parallelism on feature-dimension to achieve same instructions over threads, which is efficient to GPU.</a:t>
            </a:r>
          </a:p>
          <a:p>
            <a:endParaRPr lang="en-US" dirty="0"/>
          </a:p>
          <a:p>
            <a:r>
              <a:rPr lang="en-US" dirty="0"/>
              <a:t>(click, next slide)</a:t>
            </a: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6E29502-8D8A-4DB4-B768-6F9EDCB5886C}"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22</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46087867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zh-CN" dirty="0"/>
              <a:t>Ok, the evaluation.</a:t>
            </a:r>
          </a:p>
          <a:p>
            <a:endParaRPr lang="en-US" altLang="zh-CN" dirty="0"/>
          </a:p>
          <a:p>
            <a:r>
              <a:rPr lang="en-US" altLang="zh-CN" dirty="0"/>
              <a:t>We implemented </a:t>
            </a:r>
            <a:r>
              <a:rPr lang="en-US" altLang="zh-CN" dirty="0" err="1"/>
              <a:t>NeuGraph</a:t>
            </a:r>
            <a:r>
              <a:rPr lang="en-US" altLang="zh-CN" dirty="0"/>
              <a:t> on top of TensorFlow and compare it with TensorFlow and deep graph library. We also implemented TF-SAGA without any optimizations to show the superiority of graph optimizations.</a:t>
            </a:r>
          </a:p>
          <a:p>
            <a:endParaRPr lang="en-US" dirty="0"/>
          </a:p>
          <a:p>
            <a:r>
              <a:rPr lang="en-US" dirty="0"/>
              <a:t>We do experiments on a server equipped with 8 GPUs. We use three typical GNN applications on three small and three large datasets.</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(click, next slide)</a:t>
            </a:r>
          </a:p>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01C19EA-487C-4AAD-B4F9-87AE682A16A5}" type="slidenum">
              <a:rPr kumimoji="0" lang="en-US" sz="1200" b="0" i="0" u="none" strike="noStrike" kern="1200" cap="none" spc="0" normalizeH="0" baseline="0" noProof="0" smtClean="0">
                <a:ln>
                  <a:noFill/>
                </a:ln>
                <a:solidFill>
                  <a:prstClr val="black"/>
                </a:solidFill>
                <a:effectLst/>
                <a:uLnTx/>
                <a:uFillTx/>
                <a:latin typeface="等线"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23</a:t>
            </a:fld>
            <a:endParaRPr kumimoji="0" lang="en-US" sz="1200" b="0" i="0" u="none" strike="noStrike" kern="1200" cap="none" spc="0" normalizeH="0" baseline="0" noProof="0">
              <a:ln>
                <a:noFill/>
              </a:ln>
              <a:solidFill>
                <a:prstClr val="black"/>
              </a:solidFill>
              <a:effectLst/>
              <a:uLnTx/>
              <a:uFillTx/>
              <a:latin typeface="等线" panose="020F0502020204030204"/>
              <a:ea typeface="+mn-ea"/>
              <a:cs typeface="+mn-cs"/>
            </a:endParaRPr>
          </a:p>
        </p:txBody>
      </p:sp>
    </p:spTree>
    <p:extLst>
      <p:ext uri="{BB962C8B-B14F-4D97-AF65-F5344CB8AC3E}">
        <p14:creationId xmlns:p14="http://schemas.microsoft.com/office/powerpoint/2010/main" val="50258421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For small graphs fit into GPU memory. Because of our kernel optimizations, </a:t>
            </a:r>
          </a:p>
          <a:p>
            <a:endParaRPr lang="en-US" dirty="0"/>
          </a:p>
          <a:p>
            <a:r>
              <a:rPr lang="en-US" dirty="0"/>
              <a:t>(click)</a:t>
            </a:r>
          </a:p>
          <a:p>
            <a:endParaRPr lang="en-US" dirty="0"/>
          </a:p>
          <a:p>
            <a:r>
              <a:rPr lang="en-US" dirty="0" err="1"/>
              <a:t>NeuGraph</a:t>
            </a:r>
            <a:r>
              <a:rPr lang="en-US" dirty="0"/>
              <a:t> achieves up to 5 times speedup over TensorFlow </a:t>
            </a:r>
          </a:p>
          <a:p>
            <a:endParaRPr lang="en-US" dirty="0"/>
          </a:p>
          <a:p>
            <a:r>
              <a:rPr lang="en-US" dirty="0"/>
              <a:t>(click)</a:t>
            </a:r>
          </a:p>
          <a:p>
            <a:endParaRPr lang="en-US" dirty="0"/>
          </a:p>
          <a:p>
            <a:r>
              <a:rPr lang="en-US" dirty="0"/>
              <a:t>and up to 19 times speedup over DGL. Also, </a:t>
            </a:r>
            <a:r>
              <a:rPr lang="en-US" dirty="0" err="1"/>
              <a:t>NeuGraph</a:t>
            </a:r>
            <a:r>
              <a:rPr lang="en-US" dirty="0"/>
              <a:t> gets higher speedup for graphs with higher density.</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(click, next slide)</a:t>
            </a:r>
          </a:p>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01C19EA-487C-4AAD-B4F9-87AE682A16A5}" type="slidenum">
              <a:rPr kumimoji="0" lang="en-US" sz="1200" b="0" i="0" u="none" strike="noStrike" kern="1200" cap="none" spc="0" normalizeH="0" baseline="0" noProof="0" smtClean="0">
                <a:ln>
                  <a:noFill/>
                </a:ln>
                <a:solidFill>
                  <a:prstClr val="black"/>
                </a:solidFill>
                <a:effectLst/>
                <a:uLnTx/>
                <a:uFillTx/>
                <a:latin typeface="等线"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24</a:t>
            </a:fld>
            <a:endParaRPr kumimoji="0" lang="en-US" sz="1200" b="0" i="0" u="none" strike="noStrike" kern="1200" cap="none" spc="0" normalizeH="0" baseline="0" noProof="0">
              <a:ln>
                <a:noFill/>
              </a:ln>
              <a:solidFill>
                <a:prstClr val="black"/>
              </a:solidFill>
              <a:effectLst/>
              <a:uLnTx/>
              <a:uFillTx/>
              <a:latin typeface="等线" panose="020F0502020204030204"/>
              <a:ea typeface="+mn-ea"/>
              <a:cs typeface="+mn-cs"/>
            </a:endParaRPr>
          </a:p>
        </p:txBody>
      </p:sp>
    </p:spTree>
    <p:extLst>
      <p:ext uri="{BB962C8B-B14F-4D97-AF65-F5344CB8AC3E}">
        <p14:creationId xmlns:p14="http://schemas.microsoft.com/office/powerpoint/2010/main" val="215318376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For large graphs that cannot fit into GPU, TensorFlow and DGL run out-of-memory on GPU. So, we compare </a:t>
            </a:r>
            <a:r>
              <a:rPr lang="en-US" dirty="0" err="1"/>
              <a:t>NeuGraph</a:t>
            </a:r>
            <a:r>
              <a:rPr lang="en-US" dirty="0"/>
              <a:t> with TensorFlow CPU version and TF-SAGA.</a:t>
            </a:r>
          </a:p>
          <a:p>
            <a:endParaRPr lang="en-US" dirty="0"/>
          </a:p>
          <a:p>
            <a:r>
              <a:rPr lang="en-US" dirty="0"/>
              <a:t>(click)</a:t>
            </a:r>
          </a:p>
          <a:p>
            <a:endParaRPr lang="en-US" dirty="0"/>
          </a:p>
          <a:p>
            <a:r>
              <a:rPr lang="en-US" dirty="0"/>
              <a:t>It shows that </a:t>
            </a:r>
            <a:r>
              <a:rPr lang="en-US" dirty="0" err="1"/>
              <a:t>NeuGraph</a:t>
            </a:r>
            <a:r>
              <a:rPr lang="en-US" dirty="0"/>
              <a:t> achieves up to 47 times speedup over TF-CPU </a:t>
            </a:r>
          </a:p>
          <a:p>
            <a:endParaRPr lang="en-US" dirty="0"/>
          </a:p>
          <a:p>
            <a:r>
              <a:rPr lang="en-US" dirty="0"/>
              <a:t>(click)</a:t>
            </a:r>
          </a:p>
          <a:p>
            <a:endParaRPr lang="en-US" dirty="0"/>
          </a:p>
          <a:p>
            <a:r>
              <a:rPr lang="en-US" dirty="0"/>
              <a:t>and up to 5 times over TF-SAGA.</a:t>
            </a:r>
          </a:p>
          <a:p>
            <a:endParaRPr lang="en-US" dirty="0"/>
          </a:p>
          <a:p>
            <a:r>
              <a:rPr lang="en-US" dirty="0"/>
              <a:t>We can also see that TF-SAGA-CPU is faster than TF-CPU, because chunks in TF-SAGA-CPU can run concurrently on CPU and achieve a higher CPU utilization.</a:t>
            </a:r>
          </a:p>
          <a:p>
            <a:endParaRPr lang="en-US" dirty="0"/>
          </a:p>
          <a:p>
            <a:r>
              <a:rPr lang="en-US" dirty="0"/>
              <a:t>(click, next slide)</a:t>
            </a: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6E29502-8D8A-4DB4-B768-6F9EDCB5886C}"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25</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3672544010"/>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dirty="0"/>
              <a:t>Finally, we show the scalability over multiple GPUs.</a:t>
            </a:r>
          </a:p>
          <a:p>
            <a:endParaRPr lang="en-US" dirty="0"/>
          </a:p>
          <a:p>
            <a:r>
              <a:rPr lang="en-US" dirty="0"/>
              <a:t>(click)</a:t>
            </a:r>
          </a:p>
          <a:p>
            <a:endParaRPr lang="en-US" dirty="0"/>
          </a:p>
          <a:p>
            <a:r>
              <a:rPr lang="en-US" dirty="0"/>
              <a:t>We found that without chain, </a:t>
            </a:r>
            <a:r>
              <a:rPr lang="en-US" dirty="0" err="1"/>
              <a:t>NeuGraph</a:t>
            </a:r>
            <a:r>
              <a:rPr lang="en-US" dirty="0"/>
              <a:t> gets no speedup for 2 GPUs because of the bandwidth bottleneck in PCIe switch, </a:t>
            </a:r>
          </a:p>
          <a:p>
            <a:endParaRPr lang="en-US" dirty="0"/>
          </a:p>
          <a:p>
            <a:r>
              <a:rPr lang="en-US" dirty="0"/>
              <a:t>(click)</a:t>
            </a:r>
          </a:p>
          <a:p>
            <a:endParaRPr lang="en-US" dirty="0"/>
          </a:p>
          <a:p>
            <a:r>
              <a:rPr lang="en-US" dirty="0"/>
              <a:t>Thanks to the chain-based streaming, </a:t>
            </a:r>
            <a:r>
              <a:rPr lang="en-US" dirty="0" err="1"/>
              <a:t>NeuGraph</a:t>
            </a:r>
            <a:r>
              <a:rPr lang="en-US" dirty="0"/>
              <a:t> gets a nearly linear scalability.</a:t>
            </a:r>
          </a:p>
          <a:p>
            <a:endParaRPr lang="en-US" dirty="0"/>
          </a:p>
          <a:p>
            <a:r>
              <a:rPr lang="en-US" dirty="0"/>
              <a:t>(click, next slide)</a:t>
            </a:r>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6E29502-8D8A-4DB4-B768-6F9EDCB5886C}"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26</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2032715013"/>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Through NeuGraph, we advocate unifying deep learning and graph computing for efficient and scalable GNN processing. NeuGraph represents a critical step in this direction, by showing not only the feasibility, but also the potential of such unification.</a:t>
            </a:r>
          </a:p>
          <a:p>
            <a:endParaRPr lang="en-US" dirty="0"/>
          </a:p>
          <a:p>
            <a:r>
              <a:rPr lang="en-US" dirty="0"/>
              <a:t>(click)</a:t>
            </a:r>
          </a:p>
          <a:p>
            <a:endParaRPr lang="en-US" dirty="0"/>
          </a:p>
          <a:p>
            <a:r>
              <a:rPr lang="en-US" baseline="0" dirty="0"/>
              <a:t>This is accomplished by defining the SAGA-NN model to express GNNs, </a:t>
            </a:r>
          </a:p>
          <a:p>
            <a:endParaRPr lang="en-US" baseline="0" dirty="0"/>
          </a:p>
          <a:p>
            <a:r>
              <a:rPr lang="en-US" baseline="0" dirty="0"/>
              <a:t>(click)</a:t>
            </a:r>
          </a:p>
          <a:p>
            <a:endParaRPr lang="en-US" baseline="0" dirty="0"/>
          </a:p>
          <a:p>
            <a:r>
              <a:rPr lang="en-US" baseline="0" dirty="0"/>
              <a:t>fusing graph optimizations such as graph partition, scheduling and parallelism into deep learning frameworks</a:t>
            </a:r>
          </a:p>
          <a:p>
            <a:endParaRPr lang="en-US" baseline="0" dirty="0"/>
          </a:p>
          <a:p>
            <a:r>
              <a:rPr lang="en-US" baseline="0" dirty="0"/>
              <a:t>(click)</a:t>
            </a:r>
          </a:p>
          <a:p>
            <a:endParaRPr lang="en-US" baseline="0" dirty="0"/>
          </a:p>
          <a:p>
            <a:r>
              <a:rPr lang="en-US" baseline="0" dirty="0"/>
              <a:t>and achieving efficiency and scalability in GNN training.</a:t>
            </a:r>
          </a:p>
          <a:p>
            <a:endParaRPr lang="en-US" baseline="0" dirty="0"/>
          </a:p>
          <a:p>
            <a:r>
              <a:rPr lang="en-US" dirty="0"/>
              <a:t>(click, next slide)</a:t>
            </a:r>
          </a:p>
        </p:txBody>
      </p:sp>
      <p:sp>
        <p:nvSpPr>
          <p:cNvPr id="4" name="Slide Number Placeholder 3"/>
          <p:cNvSpPr>
            <a:spLocks noGrp="1"/>
          </p:cNvSpPr>
          <p:nvPr>
            <p:ph type="sldNum" sz="quarter" idx="5"/>
          </p:nvPr>
        </p:nvSpPr>
        <p:spPr/>
        <p:txBody>
          <a:bodyPr/>
          <a:lstStyle/>
          <a:p>
            <a:fld id="{56E29502-8D8A-4DB4-B768-6F9EDCB5886C}" type="slidenum">
              <a:rPr lang="zh-CN" altLang="en-US" smtClean="0"/>
              <a:t>27</a:t>
            </a:fld>
            <a:endParaRPr lang="zh-CN" altLang="en-US"/>
          </a:p>
        </p:txBody>
      </p:sp>
    </p:spTree>
    <p:extLst>
      <p:ext uri="{BB962C8B-B14F-4D97-AF65-F5344CB8AC3E}">
        <p14:creationId xmlns:p14="http://schemas.microsoft.com/office/powerpoint/2010/main" val="3193659639"/>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sz="1200" kern="1200" dirty="0">
                <a:solidFill>
                  <a:schemeClr val="tx1"/>
                </a:solidFill>
                <a:effectLst/>
                <a:latin typeface="+mn-lt"/>
                <a:ea typeface="+mn-ea"/>
                <a:cs typeface="+mn-cs"/>
              </a:rPr>
              <a:t>That’s all. Thank you</a:t>
            </a:r>
            <a:r>
              <a:rPr lang="en-US" altLang="zh-CN" sz="1200" kern="1200" dirty="0" smtClean="0">
                <a:solidFill>
                  <a:schemeClr val="tx1"/>
                </a:solidFill>
                <a:effectLst/>
                <a:latin typeface="+mn-lt"/>
                <a:ea typeface="+mn-ea"/>
                <a:cs typeface="+mn-cs"/>
              </a:rPr>
              <a:t>.</a:t>
            </a:r>
            <a:endParaRPr lang="en-US" altLang="zh-CN" sz="1200" kern="1200" dirty="0">
              <a:solidFill>
                <a:schemeClr val="tx1"/>
              </a:solidFill>
              <a:effectLst/>
              <a:latin typeface="+mn-lt"/>
              <a:ea typeface="+mn-ea"/>
              <a:cs typeface="+mn-cs"/>
            </a:endParaRPr>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6E29502-8D8A-4DB4-B768-6F9EDCB5886C}"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28</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3147108148"/>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 our implementation,</a:t>
            </a:r>
          </a:p>
          <a:p>
            <a:endParaRPr lang="en-US" dirty="0"/>
          </a:p>
          <a:p>
            <a:r>
              <a:rPr lang="en-US" dirty="0"/>
              <a:t>(click)</a:t>
            </a:r>
          </a:p>
          <a:p>
            <a:endParaRPr lang="en-US" dirty="0"/>
          </a:p>
          <a:p>
            <a:r>
              <a:rPr lang="en-US" dirty="0"/>
              <a:t>We implement SAGA-NN as a python-based programming interface for programming GNN applications,</a:t>
            </a:r>
          </a:p>
          <a:p>
            <a:endParaRPr lang="en-US" dirty="0"/>
          </a:p>
          <a:p>
            <a:r>
              <a:rPr lang="en-US" dirty="0"/>
              <a:t>(click)</a:t>
            </a:r>
          </a:p>
          <a:p>
            <a:endParaRPr lang="en-US" dirty="0"/>
          </a:p>
          <a:p>
            <a:r>
              <a:rPr lang="en-US" dirty="0"/>
              <a:t>and a graph-aware dataflow translator to generate chunk-based dataflow graph.</a:t>
            </a:r>
          </a:p>
          <a:p>
            <a:endParaRPr lang="en-US" dirty="0"/>
          </a:p>
          <a:p>
            <a:r>
              <a:rPr lang="en-US" dirty="0"/>
              <a:t>(click)</a:t>
            </a:r>
          </a:p>
          <a:p>
            <a:endParaRPr lang="en-US" dirty="0"/>
          </a:p>
          <a:p>
            <a:r>
              <a:rPr lang="en-US" dirty="0"/>
              <a:t>Then, the streaming and kernel optimizations are applied for efficiency.</a:t>
            </a:r>
          </a:p>
          <a:p>
            <a:endParaRPr lang="en-US" dirty="0"/>
          </a:p>
          <a:p>
            <a:r>
              <a:rPr lang="en-US" dirty="0"/>
              <a:t>(click)</a:t>
            </a:r>
          </a:p>
          <a:p>
            <a:endParaRPr lang="en-US" dirty="0"/>
          </a:p>
          <a:p>
            <a:r>
              <a:rPr lang="en-US" dirty="0"/>
              <a:t>Finally, for compatibility, NeuGraph is designed on top of existing dataflow systems and implemented on TensorFlow,</a:t>
            </a:r>
            <a:r>
              <a:rPr lang="en-US" baseline="0" dirty="0"/>
              <a:t> which can</a:t>
            </a:r>
            <a:r>
              <a:rPr lang="en-US" dirty="0"/>
              <a:t> directly run the generated dataflow graph.</a:t>
            </a:r>
          </a:p>
          <a:p>
            <a:endParaRPr lang="en-US" dirty="0"/>
          </a:p>
          <a:p>
            <a:r>
              <a:rPr lang="en-US" dirty="0"/>
              <a:t>(click, next slide)</a:t>
            </a:r>
          </a:p>
        </p:txBody>
      </p:sp>
      <p:sp>
        <p:nvSpPr>
          <p:cNvPr id="4" name="Slide Number Placeholder 3"/>
          <p:cNvSpPr>
            <a:spLocks noGrp="1"/>
          </p:cNvSpPr>
          <p:nvPr>
            <p:ph type="sldNum" sz="quarter" idx="10"/>
          </p:nvPr>
        </p:nvSpPr>
        <p:spPr/>
        <p:txBody>
          <a:bodyPr/>
          <a:lstStyle/>
          <a:p>
            <a:fld id="{56E29502-8D8A-4DB4-B768-6F9EDCB5886C}" type="slidenum">
              <a:rPr lang="zh-CN" altLang="en-US" smtClean="0"/>
              <a:t>30</a:t>
            </a:fld>
            <a:endParaRPr lang="zh-CN" altLang="en-US"/>
          </a:p>
        </p:txBody>
      </p:sp>
    </p:spTree>
    <p:extLst>
      <p:ext uri="{BB962C8B-B14F-4D97-AF65-F5344CB8AC3E}">
        <p14:creationId xmlns:p14="http://schemas.microsoft.com/office/powerpoint/2010/main" val="243503486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GNNs aggregate information following the graph structure.</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(click)</a:t>
            </a:r>
          </a:p>
          <a:p>
            <a:endParaRPr lang="en-US" dirty="0"/>
          </a:p>
          <a:p>
            <a:r>
              <a:rPr lang="en-US" dirty="0"/>
              <a:t>Specifically, each vertex or edge in the graph is associated with a set of data as its features.</a:t>
            </a:r>
          </a:p>
          <a:p>
            <a:endParaRPr lang="en-US" dirty="0"/>
          </a:p>
          <a:p>
            <a:r>
              <a:rPr lang="en-US" dirty="0"/>
              <a:t>(click)</a:t>
            </a:r>
          </a:p>
          <a:p>
            <a:endParaRPr lang="en-US" dirty="0"/>
          </a:p>
          <a:p>
            <a:r>
              <a:rPr lang="en-US" dirty="0"/>
              <a:t>A GNN can consist of multiple layers</a:t>
            </a:r>
          </a:p>
          <a:p>
            <a:endParaRPr lang="en-US" dirty="0"/>
          </a:p>
          <a:p>
            <a:r>
              <a:rPr lang="en-US" baseline="0" dirty="0"/>
              <a:t>(click, next slide)</a:t>
            </a:r>
            <a:endParaRPr lang="en-US" dirty="0"/>
          </a:p>
        </p:txBody>
      </p:sp>
      <p:sp>
        <p:nvSpPr>
          <p:cNvPr id="4" name="Slide Number Placeholder 3"/>
          <p:cNvSpPr>
            <a:spLocks noGrp="1"/>
          </p:cNvSpPr>
          <p:nvPr>
            <p:ph type="sldNum" sz="quarter" idx="5"/>
          </p:nvPr>
        </p:nvSpPr>
        <p:spPr/>
        <p:txBody>
          <a:bodyPr/>
          <a:lstStyle/>
          <a:p>
            <a:fld id="{56E29502-8D8A-4DB4-B768-6F9EDCB5886C}" type="slidenum">
              <a:rPr lang="zh-CN" altLang="en-US" smtClean="0"/>
              <a:t>3</a:t>
            </a:fld>
            <a:endParaRPr lang="zh-CN" altLang="en-US"/>
          </a:p>
        </p:txBody>
      </p:sp>
    </p:spTree>
    <p:extLst>
      <p:ext uri="{BB962C8B-B14F-4D97-AF65-F5344CB8AC3E}">
        <p14:creationId xmlns:p14="http://schemas.microsoft.com/office/powerpoint/2010/main" val="58215784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with iterative </a:t>
            </a:r>
            <a:r>
              <a:rPr lang="en-US" altLang="zh-CN" dirty="0"/>
              <a:t>propagating</a:t>
            </a:r>
            <a:r>
              <a:rPr lang="en-US" dirty="0"/>
              <a:t> layer-by-layer over the same graph.</a:t>
            </a:r>
          </a:p>
          <a:p>
            <a:endParaRPr lang="en-US" dirty="0"/>
          </a:p>
          <a:p>
            <a:r>
              <a:rPr lang="en-US" dirty="0"/>
              <a:t>(click)</a:t>
            </a:r>
          </a:p>
          <a:p>
            <a:endParaRPr lang="en-US" dirty="0"/>
          </a:p>
          <a:p>
            <a:r>
              <a:rPr lang="en-US" dirty="0"/>
              <a:t>At each layer, the vertex or edge features are transformed and propagated along edges, and then aggregated at the target vertices to produce new features for the next layer.</a:t>
            </a:r>
          </a:p>
          <a:p>
            <a:endParaRPr lang="en-US" dirty="0"/>
          </a:p>
          <a:p>
            <a:r>
              <a:rPr lang="en-US" baseline="0" dirty="0"/>
              <a:t>(click, next slide)</a:t>
            </a:r>
            <a:endParaRPr lang="en-US" dirty="0"/>
          </a:p>
        </p:txBody>
      </p:sp>
      <p:sp>
        <p:nvSpPr>
          <p:cNvPr id="4" name="Slide Number Placeholder 3"/>
          <p:cNvSpPr>
            <a:spLocks noGrp="1"/>
          </p:cNvSpPr>
          <p:nvPr>
            <p:ph type="sldNum" sz="quarter" idx="5"/>
          </p:nvPr>
        </p:nvSpPr>
        <p:spPr/>
        <p:txBody>
          <a:bodyPr/>
          <a:lstStyle/>
          <a:p>
            <a:fld id="{56E29502-8D8A-4DB4-B768-6F9EDCB5886C}" type="slidenum">
              <a:rPr lang="zh-CN" altLang="en-US" smtClean="0"/>
              <a:t>4</a:t>
            </a:fld>
            <a:endParaRPr lang="zh-CN" altLang="en-US"/>
          </a:p>
        </p:txBody>
      </p:sp>
    </p:spTree>
    <p:extLst>
      <p:ext uri="{BB962C8B-B14F-4D97-AF65-F5344CB8AC3E}">
        <p14:creationId xmlns:p14="http://schemas.microsoft.com/office/powerpoint/2010/main" val="133127187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Traditional DNNs have small and regular grid structures, </a:t>
            </a:r>
          </a:p>
          <a:p>
            <a:endParaRPr lang="en-US" dirty="0"/>
          </a:p>
          <a:p>
            <a:r>
              <a:rPr lang="en-US" dirty="0"/>
              <a:t>(click)</a:t>
            </a:r>
          </a:p>
          <a:p>
            <a:endParaRPr lang="en-US" dirty="0"/>
          </a:p>
          <a:p>
            <a:r>
              <a:rPr lang="en-US" dirty="0"/>
              <a:t>which is friendly to GPUs.</a:t>
            </a:r>
          </a:p>
          <a:p>
            <a:endParaRPr lang="en-US" u="none" dirty="0"/>
          </a:p>
          <a:p>
            <a:r>
              <a:rPr lang="en-US" u="none" dirty="0"/>
              <a:t>(click)</a:t>
            </a:r>
          </a:p>
          <a:p>
            <a:endParaRPr lang="en-US" u="none" dirty="0"/>
          </a:p>
          <a:p>
            <a:r>
              <a:rPr lang="en-US" u="none" dirty="0"/>
              <a:t>However, in GNNs, graphs are large, sparse, and irregular, </a:t>
            </a:r>
          </a:p>
          <a:p>
            <a:endParaRPr lang="en-US" u="none" dirty="0"/>
          </a:p>
          <a:p>
            <a:r>
              <a:rPr lang="en-US" u="none" dirty="0"/>
              <a:t>(click)</a:t>
            </a:r>
          </a:p>
          <a:p>
            <a:endParaRPr lang="en-US" u="none" dirty="0"/>
          </a:p>
          <a:p>
            <a:r>
              <a:rPr lang="en-US" u="none" dirty="0"/>
              <a:t>resulting in scalability and efficiency problems.</a:t>
            </a:r>
          </a:p>
          <a:p>
            <a:endParaRPr lang="en-US" u="none" dirty="0"/>
          </a:p>
          <a:p>
            <a:r>
              <a:rPr lang="en-US" baseline="0" dirty="0"/>
              <a:t>(click, next slide)</a:t>
            </a:r>
            <a:endParaRPr lang="en-US" dirty="0"/>
          </a:p>
        </p:txBody>
      </p:sp>
      <p:sp>
        <p:nvSpPr>
          <p:cNvPr id="4" name="Slide Number Placeholder 3"/>
          <p:cNvSpPr>
            <a:spLocks noGrp="1"/>
          </p:cNvSpPr>
          <p:nvPr>
            <p:ph type="sldNum" sz="quarter" idx="5"/>
          </p:nvPr>
        </p:nvSpPr>
        <p:spPr/>
        <p:txBody>
          <a:bodyPr/>
          <a:lstStyle/>
          <a:p>
            <a:fld id="{56E29502-8D8A-4DB4-B768-6F9EDCB5886C}" type="slidenum">
              <a:rPr lang="zh-CN" altLang="en-US" smtClean="0"/>
              <a:t>5</a:t>
            </a:fld>
            <a:endParaRPr lang="zh-CN" altLang="en-US"/>
          </a:p>
        </p:txBody>
      </p:sp>
    </p:spTree>
    <p:extLst>
      <p:ext uri="{BB962C8B-B14F-4D97-AF65-F5344CB8AC3E}">
        <p14:creationId xmlns:p14="http://schemas.microsoft.com/office/powerpoint/2010/main" val="100143646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There are many deep learning systems for neural network processing. Here is a simple example to describe how deep learning systems run.</a:t>
            </a:r>
          </a:p>
          <a:p>
            <a:endParaRPr lang="en-US" dirty="0"/>
          </a:p>
          <a:p>
            <a:r>
              <a:rPr lang="en-US" dirty="0"/>
              <a:t>(click)</a:t>
            </a:r>
          </a:p>
          <a:p>
            <a:endParaRPr lang="en-US" dirty="0"/>
          </a:p>
          <a:p>
            <a:r>
              <a:rPr lang="en-US" dirty="0"/>
              <a:t>First, we declare several placeholders for input data.</a:t>
            </a:r>
          </a:p>
          <a:p>
            <a:endParaRPr lang="en-US" dirty="0"/>
          </a:p>
          <a:p>
            <a:r>
              <a:rPr lang="en-US" dirty="0"/>
              <a:t>(click)</a:t>
            </a:r>
          </a:p>
          <a:p>
            <a:endParaRPr lang="en-US" dirty="0"/>
          </a:p>
          <a:p>
            <a:r>
              <a:rPr lang="en-US" dirty="0"/>
              <a:t>Then, we declare the forward computation logics with operators.</a:t>
            </a:r>
          </a:p>
          <a:p>
            <a:endParaRPr lang="en-US" dirty="0"/>
          </a:p>
          <a:p>
            <a:r>
              <a:rPr lang="en-US" dirty="0"/>
              <a:t>(click)</a:t>
            </a:r>
          </a:p>
          <a:p>
            <a:endParaRPr lang="en-US" dirty="0"/>
          </a:p>
          <a:p>
            <a:r>
              <a:rPr lang="en-US" dirty="0"/>
              <a:t>Deep learning frameworks can automatically generate the backward computation to compute the gradients.</a:t>
            </a:r>
          </a:p>
          <a:p>
            <a:endParaRPr lang="en-US" dirty="0"/>
          </a:p>
          <a:p>
            <a:r>
              <a:rPr lang="en-US" dirty="0"/>
              <a:t>(click)</a:t>
            </a:r>
          </a:p>
          <a:p>
            <a:endParaRPr lang="en-US" dirty="0"/>
          </a:p>
          <a:p>
            <a:r>
              <a:rPr lang="en-US" dirty="0"/>
              <a:t>With these code, we construct a graph called dataflow graph as the intermediate representation in deep learning training.</a:t>
            </a:r>
          </a:p>
          <a:p>
            <a:endParaRPr lang="en-US" dirty="0"/>
          </a:p>
          <a:p>
            <a:r>
              <a:rPr lang="en-US" dirty="0"/>
              <a:t>(click)</a:t>
            </a:r>
          </a:p>
          <a:p>
            <a:endParaRPr lang="en-US" dirty="0"/>
          </a:p>
          <a:p>
            <a:r>
              <a:rPr lang="en-US" dirty="0"/>
              <a:t>The dataflow abstraction is easy to express neural networks and efficient for neural network execution.</a:t>
            </a:r>
          </a:p>
          <a:p>
            <a:endParaRPr lang="en-US" dirty="0"/>
          </a:p>
          <a:p>
            <a:r>
              <a:rPr lang="en-US" dirty="0"/>
              <a:t>(click)</a:t>
            </a:r>
          </a:p>
          <a:p>
            <a:endParaRPr lang="en-US" dirty="0"/>
          </a:p>
          <a:p>
            <a:r>
              <a:rPr lang="en-US" dirty="0"/>
              <a:t>However, it’s hard to express graph operations and handle large graphs because it takes the whole graph as a data tensor without graph-awareness.</a:t>
            </a:r>
          </a:p>
          <a:p>
            <a:endParaRPr lang="en-US" dirty="0"/>
          </a:p>
          <a:p>
            <a:r>
              <a:rPr lang="en-US" dirty="0"/>
              <a:t>Most recently, deep graph library warps deep learning systems as graph interfaces for GNN programming. However, it has the same scalability and efficiency problems, because the backend works as usual without graph-awareness.</a:t>
            </a:r>
          </a:p>
          <a:p>
            <a:endParaRPr lang="en-US" dirty="0"/>
          </a:p>
          <a:p>
            <a:r>
              <a:rPr lang="en-US" baseline="0" dirty="0"/>
              <a:t>(click, next slide)</a:t>
            </a:r>
            <a:endParaRPr lang="en-US" dirty="0"/>
          </a:p>
        </p:txBody>
      </p:sp>
      <p:sp>
        <p:nvSpPr>
          <p:cNvPr id="4" name="Slide Number Placeholder 3"/>
          <p:cNvSpPr>
            <a:spLocks noGrp="1"/>
          </p:cNvSpPr>
          <p:nvPr>
            <p:ph type="sldNum" sz="quarter" idx="10"/>
          </p:nvPr>
        </p:nvSpPr>
        <p:spPr/>
        <p:txBody>
          <a:bodyPr/>
          <a:lstStyle/>
          <a:p>
            <a:fld id="{772D2757-9308-4430-8433-C388BEDC9F35}" type="slidenum">
              <a:rPr lang="en-US" smtClean="0"/>
              <a:t>6</a:t>
            </a:fld>
            <a:endParaRPr lang="en-US"/>
          </a:p>
        </p:txBody>
      </p:sp>
    </p:spTree>
    <p:extLst>
      <p:ext uri="{BB962C8B-B14F-4D97-AF65-F5344CB8AC3E}">
        <p14:creationId xmlns:p14="http://schemas.microsoft.com/office/powerpoint/2010/main" val="347029685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dirty="0"/>
              <a:t>There are also many graph engines for large-scale graph computing. Take </a:t>
            </a:r>
            <a:r>
              <a:rPr lang="en-US" dirty="0" err="1"/>
              <a:t>PowerGraph</a:t>
            </a:r>
            <a:r>
              <a:rPr lang="en-US" dirty="0"/>
              <a:t> as an example to describe how graph engines run.</a:t>
            </a:r>
          </a:p>
          <a:p>
            <a:endParaRPr lang="en-US" dirty="0"/>
          </a:p>
          <a:p>
            <a:r>
              <a:rPr lang="en-US" dirty="0"/>
              <a:t>(click)</a:t>
            </a:r>
          </a:p>
          <a:p>
            <a:endParaRPr lang="en-US" dirty="0"/>
          </a:p>
          <a:p>
            <a:r>
              <a:rPr lang="en-US" dirty="0"/>
              <a:t>First, we define the Gather function to describe how a vertex get information from its in neighbors.</a:t>
            </a:r>
          </a:p>
          <a:p>
            <a:endParaRPr lang="en-US" dirty="0"/>
          </a:p>
          <a:p>
            <a:r>
              <a:rPr lang="en-US" dirty="0"/>
              <a:t>(click)</a:t>
            </a:r>
          </a:p>
          <a:p>
            <a:endParaRPr lang="en-US" dirty="0"/>
          </a:p>
          <a:p>
            <a:r>
              <a:rPr lang="en-US" dirty="0"/>
              <a:t>Then, the Apply function is used to update itself with Gathered information.</a:t>
            </a:r>
          </a:p>
          <a:p>
            <a:endParaRPr lang="en-US" dirty="0"/>
          </a:p>
          <a:p>
            <a:r>
              <a:rPr lang="en-US" dirty="0"/>
              <a:t>(click)</a:t>
            </a:r>
          </a:p>
          <a:p>
            <a:endParaRPr lang="en-US" dirty="0"/>
          </a:p>
          <a:p>
            <a:r>
              <a:rPr lang="en-US" dirty="0"/>
              <a:t>Finally, the vertex sends messages to the out neighbors with the Scatter function.</a:t>
            </a:r>
          </a:p>
          <a:p>
            <a:endParaRPr lang="en-US" dirty="0"/>
          </a:p>
          <a:p>
            <a:r>
              <a:rPr lang="en-US" dirty="0"/>
              <a:t>(click)</a:t>
            </a:r>
          </a:p>
          <a:p>
            <a:endParaRPr lang="en-US" dirty="0"/>
          </a:p>
          <a:p>
            <a:r>
              <a:rPr lang="en-US" dirty="0"/>
              <a:t>The whole procedure is defined in a vertex view, called vertex programming. And engines can know each vertex’s manner.</a:t>
            </a:r>
          </a:p>
          <a:p>
            <a:endParaRPr lang="en-US" dirty="0"/>
          </a:p>
          <a:p>
            <a:r>
              <a:rPr lang="en-US" dirty="0"/>
              <a:t>(click)</a:t>
            </a:r>
          </a:p>
          <a:p>
            <a:endParaRPr lang="en-US" dirty="0"/>
          </a:p>
          <a:p>
            <a:r>
              <a:rPr lang="en-US" dirty="0"/>
              <a:t>Thus, it is easy to use the graph model to program graph applications, apply graph optimizations and scale to very large graphs.</a:t>
            </a:r>
          </a:p>
          <a:p>
            <a:endParaRPr lang="en-US" dirty="0"/>
          </a:p>
          <a:p>
            <a:r>
              <a:rPr lang="en-US" dirty="0"/>
              <a:t>(click)</a:t>
            </a:r>
          </a:p>
          <a:p>
            <a:endParaRPr lang="en-US" dirty="0"/>
          </a:p>
          <a:p>
            <a:r>
              <a:rPr lang="en-US" dirty="0"/>
              <a:t>However, these systems are hard to express neural networks and insufficient for neural network execution due to the lack of dataflow abstraction. </a:t>
            </a:r>
          </a:p>
          <a:p>
            <a:endParaRPr lang="en-US" dirty="0"/>
          </a:p>
          <a:p>
            <a:r>
              <a:rPr lang="en-US" baseline="0" dirty="0"/>
              <a:t>(click, next slide)</a:t>
            </a:r>
            <a:endParaRPr lang="en-US" dirty="0"/>
          </a:p>
        </p:txBody>
      </p:sp>
      <p:sp>
        <p:nvSpPr>
          <p:cNvPr id="4" name="灯片编号占位符 3"/>
          <p:cNvSpPr>
            <a:spLocks noGrp="1"/>
          </p:cNvSpPr>
          <p:nvPr>
            <p:ph type="sldNum" sz="quarter" idx="5"/>
          </p:nvPr>
        </p:nvSpPr>
        <p:spPr/>
        <p:txBody>
          <a:bodyPr/>
          <a:lstStyle/>
          <a:p>
            <a:fld id="{56E29502-8D8A-4DB4-B768-6F9EDCB5886C}" type="slidenum">
              <a:rPr lang="zh-CN" altLang="en-US" smtClean="0"/>
              <a:t>7</a:t>
            </a:fld>
            <a:endParaRPr lang="zh-CN" altLang="en-US"/>
          </a:p>
        </p:txBody>
      </p:sp>
    </p:spTree>
    <p:extLst>
      <p:ext uri="{BB962C8B-B14F-4D97-AF65-F5344CB8AC3E}">
        <p14:creationId xmlns:p14="http://schemas.microsoft.com/office/powerpoint/2010/main" val="155243911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 propose NeuGraph, which bridges graph and dataflow models to learn wisdom and benefit from both to support efficient and scalable GNN processing</a:t>
            </a:r>
          </a:p>
          <a:p>
            <a:endParaRPr lang="en-US" dirty="0"/>
          </a:p>
          <a:p>
            <a:r>
              <a:rPr lang="en-US" baseline="0" dirty="0"/>
              <a:t>(click, next slide)</a:t>
            </a:r>
            <a:endParaRPr lang="en-US" dirty="0"/>
          </a:p>
        </p:txBody>
      </p:sp>
      <p:sp>
        <p:nvSpPr>
          <p:cNvPr id="4" name="Slide Number Placeholder 3"/>
          <p:cNvSpPr>
            <a:spLocks noGrp="1"/>
          </p:cNvSpPr>
          <p:nvPr>
            <p:ph type="sldNum" sz="quarter" idx="5"/>
          </p:nvPr>
        </p:nvSpPr>
        <p:spPr/>
        <p:txBody>
          <a:bodyPr/>
          <a:lstStyle/>
          <a:p>
            <a:fld id="{56E29502-8D8A-4DB4-B768-6F9EDCB5886C}" type="slidenum">
              <a:rPr lang="zh-CN" altLang="en-US" smtClean="0"/>
              <a:t>8</a:t>
            </a:fld>
            <a:endParaRPr lang="zh-CN" altLang="en-US"/>
          </a:p>
        </p:txBody>
      </p:sp>
    </p:spTree>
    <p:extLst>
      <p:ext uri="{BB962C8B-B14F-4D97-AF65-F5344CB8AC3E}">
        <p14:creationId xmlns:p14="http://schemas.microsoft.com/office/powerpoint/2010/main" val="208729281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It contains a SAGA-NN model for programming GNN applications.</a:t>
            </a:r>
          </a:p>
          <a:p>
            <a:endParaRPr lang="en-US" dirty="0"/>
          </a:p>
          <a:p>
            <a:r>
              <a:rPr lang="en-US" dirty="0"/>
              <a:t>(click)</a:t>
            </a:r>
          </a:p>
          <a:p>
            <a:endParaRPr lang="en-US" dirty="0"/>
          </a:p>
          <a:p>
            <a:r>
              <a:rPr lang="en-US" dirty="0"/>
              <a:t>Chunk-based dataflow graph translation and streaming processing out of GPU core to support large graphs.</a:t>
            </a:r>
          </a:p>
          <a:p>
            <a:endParaRPr lang="en-US" dirty="0"/>
          </a:p>
          <a:p>
            <a:r>
              <a:rPr lang="en-US" dirty="0"/>
              <a:t>(click)</a:t>
            </a:r>
          </a:p>
          <a:p>
            <a:endParaRPr lang="en-US" dirty="0"/>
          </a:p>
          <a:p>
            <a:r>
              <a:rPr lang="en-US" dirty="0"/>
              <a:t>We also designed highly-optimized graph operators for graph propagation.</a:t>
            </a:r>
          </a:p>
          <a:p>
            <a:endParaRPr lang="en-US" dirty="0"/>
          </a:p>
          <a:p>
            <a:r>
              <a:rPr lang="en-US" dirty="0"/>
              <a:t>(click)</a:t>
            </a:r>
          </a:p>
          <a:p>
            <a:endParaRPr lang="en-US" dirty="0"/>
          </a:p>
          <a:p>
            <a:r>
              <a:rPr lang="en-US" dirty="0"/>
              <a:t>And chain-based parallel streaming strategy for efficient multi-GPU execution.</a:t>
            </a:r>
          </a:p>
          <a:p>
            <a:endParaRPr lang="en-US" dirty="0"/>
          </a:p>
          <a:p>
            <a:r>
              <a:rPr lang="en-US" dirty="0"/>
              <a:t>(click)</a:t>
            </a:r>
          </a:p>
          <a:p>
            <a:endParaRPr lang="en-US" dirty="0"/>
          </a:p>
          <a:p>
            <a:r>
              <a:rPr lang="en-US" dirty="0"/>
              <a:t>With these techniques, </a:t>
            </a:r>
            <a:r>
              <a:rPr lang="en-US" dirty="0" err="1"/>
              <a:t>NeuGraph</a:t>
            </a:r>
            <a:r>
              <a:rPr lang="en-US" dirty="0"/>
              <a:t> outperforms state-of-the-art implementations on small graphs fit into GPU memory, </a:t>
            </a:r>
          </a:p>
          <a:p>
            <a:endParaRPr lang="en-US" dirty="0"/>
          </a:p>
          <a:p>
            <a:r>
              <a:rPr lang="en-US" dirty="0"/>
              <a:t>(click)</a:t>
            </a:r>
          </a:p>
          <a:p>
            <a:endParaRPr lang="en-US" dirty="0"/>
          </a:p>
          <a:p>
            <a:r>
              <a:rPr lang="en-US" dirty="0"/>
              <a:t>and scales to large graphs with GPUs.</a:t>
            </a:r>
          </a:p>
          <a:p>
            <a:endParaRPr lang="en-US" dirty="0"/>
          </a:p>
          <a:p>
            <a:r>
              <a:rPr lang="en-US" baseline="0" dirty="0"/>
              <a:t>(click, next slide)</a:t>
            </a:r>
            <a:endParaRPr lang="en-US" dirty="0"/>
          </a:p>
        </p:txBody>
      </p:sp>
      <p:sp>
        <p:nvSpPr>
          <p:cNvPr id="4" name="Slide Number Placeholder 3"/>
          <p:cNvSpPr>
            <a:spLocks noGrp="1"/>
          </p:cNvSpPr>
          <p:nvPr>
            <p:ph type="sldNum" sz="quarter" idx="5"/>
          </p:nvPr>
        </p:nvSpPr>
        <p:spPr/>
        <p:txBody>
          <a:bodyPr/>
          <a:lstStyle/>
          <a:p>
            <a:fld id="{56E29502-8D8A-4DB4-B768-6F9EDCB5886C}" type="slidenum">
              <a:rPr lang="zh-CN" altLang="en-US" smtClean="0"/>
              <a:t>9</a:t>
            </a:fld>
            <a:endParaRPr lang="zh-CN" altLang="en-US"/>
          </a:p>
        </p:txBody>
      </p:sp>
    </p:spTree>
    <p:extLst>
      <p:ext uri="{BB962C8B-B14F-4D97-AF65-F5344CB8AC3E}">
        <p14:creationId xmlns:p14="http://schemas.microsoft.com/office/powerpoint/2010/main" val="308274629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0" y="1122363"/>
            <a:ext cx="12192000" cy="2387600"/>
          </a:xfrm>
        </p:spPr>
        <p:txBody>
          <a:bodyPr anchor="b"/>
          <a:lstStyle>
            <a:lvl1pPr algn="ctr">
              <a:defRPr sz="6000">
                <a:latin typeface="+mj-lt"/>
                <a:ea typeface="Arial" charset="0"/>
                <a:cs typeface="Arial" charset="0"/>
              </a:defRPr>
            </a:lvl1pPr>
          </a:lstStyle>
          <a:p>
            <a:r>
              <a:rPr lang="en-US" dirty="0"/>
              <a:t>Click to edit Master title style</a:t>
            </a:r>
          </a:p>
        </p:txBody>
      </p:sp>
      <p:sp>
        <p:nvSpPr>
          <p:cNvPr id="3" name="Subtitle 2"/>
          <p:cNvSpPr>
            <a:spLocks noGrp="1"/>
          </p:cNvSpPr>
          <p:nvPr>
            <p:ph type="subTitle" idx="1"/>
          </p:nvPr>
        </p:nvSpPr>
        <p:spPr>
          <a:xfrm>
            <a:off x="0" y="3602038"/>
            <a:ext cx="12192000" cy="1655762"/>
          </a:xfrm>
        </p:spPr>
        <p:txBody>
          <a:bodyPr/>
          <a:lstStyle>
            <a:lvl1pPr marL="0" indent="0" algn="ctr">
              <a:buNone/>
              <a:defRPr sz="2400">
                <a:latin typeface="+mj-lt"/>
                <a:ea typeface="Arial" charset="0"/>
                <a:cs typeface="Arial"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4" name="Date Placeholder 3"/>
          <p:cNvSpPr>
            <a:spLocks noGrp="1"/>
          </p:cNvSpPr>
          <p:nvPr>
            <p:ph type="dt" sz="half" idx="10"/>
          </p:nvPr>
        </p:nvSpPr>
        <p:spPr/>
        <p:txBody>
          <a:bodyPr/>
          <a:lstStyle/>
          <a:p>
            <a:fld id="{E7C32AB7-9420-43C9-84EC-82E728B3534D}" type="datetime1">
              <a:rPr lang="en-US" altLang="zh-CN" smtClean="0"/>
              <a:t>7/19/2019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0FF571C-8896-0D48-9D6F-DAE7F004DD8A}" type="slidenum">
              <a:rPr lang="en-US" smtClean="0"/>
              <a:t>‹#›</a:t>
            </a:fld>
            <a:endParaRPr lang="en-US"/>
          </a:p>
        </p:txBody>
      </p:sp>
    </p:spTree>
    <p:extLst>
      <p:ext uri="{BB962C8B-B14F-4D97-AF65-F5344CB8AC3E}">
        <p14:creationId xmlns:p14="http://schemas.microsoft.com/office/powerpoint/2010/main" val="89667569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8A5AA78-4F0A-4466-9B15-4237EAFF1814}" type="datetime1">
              <a:rPr lang="en-US" altLang="zh-CN" smtClean="0"/>
              <a:t>7/19/2019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0FF571C-8896-0D48-9D6F-DAE7F004DD8A}" type="slidenum">
              <a:rPr lang="en-US" smtClean="0"/>
              <a:t>‹#›</a:t>
            </a:fld>
            <a:endParaRPr lang="en-US"/>
          </a:p>
        </p:txBody>
      </p:sp>
    </p:spTree>
    <p:extLst>
      <p:ext uri="{BB962C8B-B14F-4D97-AF65-F5344CB8AC3E}">
        <p14:creationId xmlns:p14="http://schemas.microsoft.com/office/powerpoint/2010/main" val="158724155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CCEE8D8-B859-477C-8988-008A21E48333}" type="datetime1">
              <a:rPr lang="en-US" altLang="zh-CN" smtClean="0"/>
              <a:t>7/19/2019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0FF571C-8896-0D48-9D6F-DAE7F004DD8A}" type="slidenum">
              <a:rPr lang="en-US" smtClean="0"/>
              <a:t>‹#›</a:t>
            </a:fld>
            <a:endParaRPr lang="en-US"/>
          </a:p>
        </p:txBody>
      </p:sp>
    </p:spTree>
    <p:extLst>
      <p:ext uri="{BB962C8B-B14F-4D97-AF65-F5344CB8AC3E}">
        <p14:creationId xmlns:p14="http://schemas.microsoft.com/office/powerpoint/2010/main" val="72701907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7" name="矩形 6"/>
          <p:cNvSpPr/>
          <p:nvPr userDrawn="1"/>
        </p:nvSpPr>
        <p:spPr>
          <a:xfrm>
            <a:off x="0" y="6529388"/>
            <a:ext cx="12192000" cy="328613"/>
          </a:xfrm>
          <a:prstGeom prst="rect">
            <a:avLst/>
          </a:prstGeom>
          <a:gradFill flip="none" rotWithShape="1">
            <a:gsLst>
              <a:gs pos="50000">
                <a:srgbClr val="544540"/>
              </a:gs>
              <a:gs pos="0">
                <a:schemeClr val="accent2">
                  <a:lumMod val="50000"/>
                </a:schemeClr>
              </a:gs>
              <a:gs pos="100000">
                <a:schemeClr val="accent1">
                  <a:lumMod val="50000"/>
                </a:schemeClr>
              </a:gs>
            </a:gsLst>
            <a:lin ang="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zh-CN" altLang="en-US" sz="1600" dirty="0"/>
          </a:p>
        </p:txBody>
      </p:sp>
      <p:sp>
        <p:nvSpPr>
          <p:cNvPr id="2" name="Title 1"/>
          <p:cNvSpPr>
            <a:spLocks noGrp="1"/>
          </p:cNvSpPr>
          <p:nvPr>
            <p:ph type="title"/>
          </p:nvPr>
        </p:nvSpPr>
        <p:spPr>
          <a:xfrm>
            <a:off x="838200" y="336078"/>
            <a:ext cx="10515600" cy="772559"/>
          </a:xfrm>
        </p:spPr>
        <p:txBody>
          <a:bodyPr/>
          <a:lstStyle>
            <a:lvl1pPr>
              <a:defRPr>
                <a:solidFill>
                  <a:schemeClr val="accent4">
                    <a:lumMod val="50000"/>
                  </a:schemeClr>
                </a:solidFill>
                <a:latin typeface="+mj-lt"/>
                <a:ea typeface="Arial" charset="0"/>
                <a:cs typeface="Arial" charset="0"/>
              </a:defRPr>
            </a:lvl1pPr>
          </a:lstStyle>
          <a:p>
            <a:r>
              <a:rPr lang="en-US" dirty="0"/>
              <a:t>Click to edit Master title style</a:t>
            </a:r>
          </a:p>
        </p:txBody>
      </p:sp>
      <p:sp>
        <p:nvSpPr>
          <p:cNvPr id="3" name="Content Placeholder 2"/>
          <p:cNvSpPr>
            <a:spLocks noGrp="1"/>
          </p:cNvSpPr>
          <p:nvPr>
            <p:ph idx="1"/>
          </p:nvPr>
        </p:nvSpPr>
        <p:spPr>
          <a:xfrm>
            <a:off x="838200" y="1288025"/>
            <a:ext cx="10515600" cy="4888937"/>
          </a:xfrm>
        </p:spPr>
        <p:txBody>
          <a:bodyPr/>
          <a:lstStyle>
            <a:lvl1pPr marL="228600" indent="-228600">
              <a:buFont typeface="Calibri Light" panose="020F0302020204030204" pitchFamily="34" charset="0"/>
              <a:buChar char="-"/>
              <a:defRPr>
                <a:solidFill>
                  <a:schemeClr val="accent1">
                    <a:lumMod val="75000"/>
                  </a:schemeClr>
                </a:solidFill>
                <a:latin typeface="+mj-lt"/>
                <a:ea typeface="Arial" charset="0"/>
                <a:cs typeface="Arial" charset="0"/>
              </a:defRPr>
            </a:lvl1pPr>
            <a:lvl2pPr marL="685800" indent="-228600">
              <a:buFont typeface="Calibri Light" panose="020F0302020204030204" pitchFamily="34" charset="0"/>
              <a:buChar char="-"/>
              <a:defRPr>
                <a:solidFill>
                  <a:schemeClr val="accent4">
                    <a:lumMod val="50000"/>
                  </a:schemeClr>
                </a:solidFill>
                <a:latin typeface="+mj-lt"/>
                <a:ea typeface="Arial" charset="0"/>
                <a:cs typeface="Arial" charset="0"/>
              </a:defRPr>
            </a:lvl2pPr>
            <a:lvl3pPr marL="1143000" indent="-228600">
              <a:buFont typeface="Calibri Light" panose="020F0302020204030204" pitchFamily="34" charset="0"/>
              <a:buChar char="-"/>
              <a:defRPr>
                <a:solidFill>
                  <a:schemeClr val="accent4">
                    <a:lumMod val="50000"/>
                  </a:schemeClr>
                </a:solidFill>
                <a:latin typeface="+mj-lt"/>
                <a:ea typeface="Arial" charset="0"/>
                <a:cs typeface="Arial" charset="0"/>
              </a:defRPr>
            </a:lvl3pPr>
            <a:lvl4pPr marL="1600200" indent="-228600">
              <a:buFont typeface="Calibri Light" panose="020F0302020204030204" pitchFamily="34" charset="0"/>
              <a:buChar char="-"/>
              <a:defRPr>
                <a:solidFill>
                  <a:schemeClr val="accent4">
                    <a:lumMod val="50000"/>
                  </a:schemeClr>
                </a:solidFill>
                <a:latin typeface="+mj-lt"/>
                <a:ea typeface="Arial" charset="0"/>
                <a:cs typeface="Arial" charset="0"/>
              </a:defRPr>
            </a:lvl4pPr>
            <a:lvl5pPr marL="2057400" indent="-228600">
              <a:buFont typeface="Calibri Light" panose="020F0302020204030204" pitchFamily="34" charset="0"/>
              <a:buChar char="-"/>
              <a:defRPr>
                <a:solidFill>
                  <a:schemeClr val="accent4">
                    <a:lumMod val="50000"/>
                  </a:schemeClr>
                </a:solidFill>
                <a:latin typeface="+mj-lt"/>
                <a:ea typeface="Arial" charset="0"/>
                <a:cs typeface="Arial"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a:xfrm>
            <a:off x="838200" y="6356349"/>
            <a:ext cx="2743200" cy="365125"/>
          </a:xfrm>
        </p:spPr>
        <p:txBody>
          <a:bodyPr/>
          <a:lstStyle/>
          <a:p>
            <a:fld id="{3A0985F9-936D-4D4F-A480-F96C6C3BD357}" type="datetime1">
              <a:rPr lang="en-US" altLang="zh-CN" smtClean="0"/>
              <a:t>7/19/2019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a:xfrm>
            <a:off x="9448800" y="6519447"/>
            <a:ext cx="2743200" cy="338554"/>
          </a:xfrm>
        </p:spPr>
        <p:txBody>
          <a:bodyPr/>
          <a:lstStyle>
            <a:lvl1pPr algn="r">
              <a:defRPr sz="1600">
                <a:solidFill>
                  <a:schemeClr val="bg1"/>
                </a:solidFill>
              </a:defRPr>
            </a:lvl1pPr>
          </a:lstStyle>
          <a:p>
            <a:fld id="{D0FF571C-8896-0D48-9D6F-DAE7F004DD8A}" type="slidenum">
              <a:rPr lang="en-US" smtClean="0"/>
              <a:pPr/>
              <a:t>‹#›</a:t>
            </a:fld>
            <a:endParaRPr lang="en-US" dirty="0"/>
          </a:p>
        </p:txBody>
      </p:sp>
      <p:sp>
        <p:nvSpPr>
          <p:cNvPr id="8" name="文本框 7"/>
          <p:cNvSpPr txBox="1"/>
          <p:nvPr userDrawn="1"/>
        </p:nvSpPr>
        <p:spPr>
          <a:xfrm>
            <a:off x="-1" y="6529388"/>
            <a:ext cx="6261315" cy="338554"/>
          </a:xfrm>
          <a:prstGeom prst="rect">
            <a:avLst/>
          </a:prstGeom>
          <a:noFill/>
        </p:spPr>
        <p:txBody>
          <a:bodyPr wrap="square" rtlCol="0">
            <a:sp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zh-CN" sz="1600" dirty="0">
                <a:solidFill>
                  <a:schemeClr val="bg1"/>
                </a:solidFill>
              </a:rPr>
              <a:t>NeuGraph: Parallel Deep Neural Network Computation on Large Graphs</a:t>
            </a:r>
            <a:endParaRPr lang="zh-CN" altLang="en-US" sz="1600" dirty="0">
              <a:solidFill>
                <a:schemeClr val="bg1"/>
              </a:solidFill>
            </a:endParaRPr>
          </a:p>
        </p:txBody>
      </p:sp>
    </p:spTree>
    <p:extLst>
      <p:ext uri="{BB962C8B-B14F-4D97-AF65-F5344CB8AC3E}">
        <p14:creationId xmlns:p14="http://schemas.microsoft.com/office/powerpoint/2010/main" val="102668734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72DFFCA3-A5CF-4B87-A8CD-8625EC5CA9FF}" type="datetime1">
              <a:rPr lang="en-US" altLang="zh-CN" smtClean="0"/>
              <a:t>7/19/2019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0FF571C-8896-0D48-9D6F-DAE7F004DD8A}" type="slidenum">
              <a:rPr lang="en-US" smtClean="0"/>
              <a:t>‹#›</a:t>
            </a:fld>
            <a:endParaRPr lang="en-US"/>
          </a:p>
        </p:txBody>
      </p:sp>
    </p:spTree>
    <p:extLst>
      <p:ext uri="{BB962C8B-B14F-4D97-AF65-F5344CB8AC3E}">
        <p14:creationId xmlns:p14="http://schemas.microsoft.com/office/powerpoint/2010/main" val="50305334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AE0E9C8A-971D-4E4D-81D8-B74E69EAD7D2}" type="datetime1">
              <a:rPr lang="en-US" altLang="zh-CN" smtClean="0"/>
              <a:t>7/19/2019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0FF571C-8896-0D48-9D6F-DAE7F004DD8A}" type="slidenum">
              <a:rPr lang="en-US" smtClean="0"/>
              <a:t>‹#›</a:t>
            </a:fld>
            <a:endParaRPr lang="en-US"/>
          </a:p>
        </p:txBody>
      </p:sp>
    </p:spTree>
    <p:extLst>
      <p:ext uri="{BB962C8B-B14F-4D97-AF65-F5344CB8AC3E}">
        <p14:creationId xmlns:p14="http://schemas.microsoft.com/office/powerpoint/2010/main" val="17451840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1C4402B-CDC5-4A4F-BFEB-21D8B142C2A8}" type="datetime1">
              <a:rPr lang="en-US" altLang="zh-CN" smtClean="0"/>
              <a:t>7/19/2019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0FF571C-8896-0D48-9D6F-DAE7F004DD8A}" type="slidenum">
              <a:rPr lang="en-US" smtClean="0"/>
              <a:t>‹#›</a:t>
            </a:fld>
            <a:endParaRPr lang="en-US"/>
          </a:p>
        </p:txBody>
      </p:sp>
    </p:spTree>
    <p:extLst>
      <p:ext uri="{BB962C8B-B14F-4D97-AF65-F5344CB8AC3E}">
        <p14:creationId xmlns:p14="http://schemas.microsoft.com/office/powerpoint/2010/main" val="181563787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871A9A77-7982-4EE7-8824-EFBE6B76A139}" type="datetime1">
              <a:rPr lang="en-US" altLang="zh-CN" smtClean="0"/>
              <a:t>7/19/2019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0FF571C-8896-0D48-9D6F-DAE7F004DD8A}" type="slidenum">
              <a:rPr lang="en-US" smtClean="0"/>
              <a:t>‹#›</a:t>
            </a:fld>
            <a:endParaRPr lang="en-US"/>
          </a:p>
        </p:txBody>
      </p:sp>
    </p:spTree>
    <p:extLst>
      <p:ext uri="{BB962C8B-B14F-4D97-AF65-F5344CB8AC3E}">
        <p14:creationId xmlns:p14="http://schemas.microsoft.com/office/powerpoint/2010/main" val="183059128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0F33FDF-029E-47B2-9A6F-091EFB67C1DE}" type="datetime1">
              <a:rPr lang="en-US" altLang="zh-CN" smtClean="0"/>
              <a:t>7/19/2019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0FF571C-8896-0D48-9D6F-DAE7F004DD8A}" type="slidenum">
              <a:rPr lang="en-US" smtClean="0"/>
              <a:t>‹#›</a:t>
            </a:fld>
            <a:endParaRPr lang="en-US"/>
          </a:p>
        </p:txBody>
      </p:sp>
    </p:spTree>
    <p:extLst>
      <p:ext uri="{BB962C8B-B14F-4D97-AF65-F5344CB8AC3E}">
        <p14:creationId xmlns:p14="http://schemas.microsoft.com/office/powerpoint/2010/main" val="189705049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B5C8ADDE-7B03-4EF1-BA31-DA206969457C}" type="datetime1">
              <a:rPr lang="en-US" altLang="zh-CN" smtClean="0"/>
              <a:t>7/19/2019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0FF571C-8896-0D48-9D6F-DAE7F004DD8A}" type="slidenum">
              <a:rPr lang="en-US" smtClean="0"/>
              <a:t>‹#›</a:t>
            </a:fld>
            <a:endParaRPr lang="en-US"/>
          </a:p>
        </p:txBody>
      </p:sp>
    </p:spTree>
    <p:extLst>
      <p:ext uri="{BB962C8B-B14F-4D97-AF65-F5344CB8AC3E}">
        <p14:creationId xmlns:p14="http://schemas.microsoft.com/office/powerpoint/2010/main" val="3794564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0CA0AAA-0A16-45CC-9C19-D193F5C74C2D}" type="datetime1">
              <a:rPr lang="en-US" altLang="zh-CN" smtClean="0"/>
              <a:t>7/19/2019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0FF571C-8896-0D48-9D6F-DAE7F004DD8A}" type="slidenum">
              <a:rPr lang="en-US" smtClean="0"/>
              <a:t>‹#›</a:t>
            </a:fld>
            <a:endParaRPr lang="en-US"/>
          </a:p>
        </p:txBody>
      </p:sp>
    </p:spTree>
    <p:extLst>
      <p:ext uri="{BB962C8B-B14F-4D97-AF65-F5344CB8AC3E}">
        <p14:creationId xmlns:p14="http://schemas.microsoft.com/office/powerpoint/2010/main" val="209736323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B71B831-0EC8-4E6A-BB0F-EB09BF5888DA}" type="datetime1">
              <a:rPr lang="en-US" altLang="zh-CN" smtClean="0"/>
              <a:t>7/19/2019</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0FF571C-8896-0D48-9D6F-DAE7F004DD8A}" type="slidenum">
              <a:rPr lang="en-US" smtClean="0"/>
              <a:t>‹#›</a:t>
            </a:fld>
            <a:endParaRPr lang="en-US"/>
          </a:p>
        </p:txBody>
      </p:sp>
    </p:spTree>
    <p:extLst>
      <p:ext uri="{BB962C8B-B14F-4D97-AF65-F5344CB8AC3E}">
        <p14:creationId xmlns:p14="http://schemas.microsoft.com/office/powerpoint/2010/main" val="124392514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8" Type="http://schemas.openxmlformats.org/officeDocument/2006/relationships/image" Target="../media/image48.emf"/><Relationship Id="rId13" Type="http://schemas.openxmlformats.org/officeDocument/2006/relationships/image" Target="../media/image53.emf"/><Relationship Id="rId3" Type="http://schemas.openxmlformats.org/officeDocument/2006/relationships/image" Target="../media/image17.png"/><Relationship Id="rId7" Type="http://schemas.openxmlformats.org/officeDocument/2006/relationships/image" Target="../media/image47.emf"/><Relationship Id="rId12" Type="http://schemas.openxmlformats.org/officeDocument/2006/relationships/image" Target="../media/image52.emf"/><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image" Target="../media/image46.emf"/><Relationship Id="rId11" Type="http://schemas.openxmlformats.org/officeDocument/2006/relationships/image" Target="../media/image51.emf"/><Relationship Id="rId5" Type="http://schemas.openxmlformats.org/officeDocument/2006/relationships/image" Target="../media/image45.emf"/><Relationship Id="rId15" Type="http://schemas.openxmlformats.org/officeDocument/2006/relationships/image" Target="../media/image55.emf"/><Relationship Id="rId10" Type="http://schemas.openxmlformats.org/officeDocument/2006/relationships/image" Target="../media/image50.emf"/><Relationship Id="rId4" Type="http://schemas.openxmlformats.org/officeDocument/2006/relationships/image" Target="../media/image20.emf"/><Relationship Id="rId9" Type="http://schemas.openxmlformats.org/officeDocument/2006/relationships/image" Target="../media/image49.emf"/><Relationship Id="rId14" Type="http://schemas.openxmlformats.org/officeDocument/2006/relationships/image" Target="../media/image54.emf"/></Relationships>
</file>

<file path=ppt/slides/_rels/slide11.xml.rels><?xml version="1.0" encoding="UTF-8" standalone="yes"?>
<Relationships xmlns="http://schemas.openxmlformats.org/package/2006/relationships"><Relationship Id="rId8" Type="http://schemas.openxmlformats.org/officeDocument/2006/relationships/image" Target="../media/image51.emf"/><Relationship Id="rId13" Type="http://schemas.openxmlformats.org/officeDocument/2006/relationships/image" Target="../media/image57.emf"/><Relationship Id="rId18" Type="http://schemas.openxmlformats.org/officeDocument/2006/relationships/image" Target="../media/image55.emf"/><Relationship Id="rId3" Type="http://schemas.openxmlformats.org/officeDocument/2006/relationships/image" Target="../media/image46.emf"/><Relationship Id="rId7" Type="http://schemas.openxmlformats.org/officeDocument/2006/relationships/image" Target="../media/image50.emf"/><Relationship Id="rId12" Type="http://schemas.openxmlformats.org/officeDocument/2006/relationships/image" Target="../media/image54.emf"/><Relationship Id="rId17" Type="http://schemas.openxmlformats.org/officeDocument/2006/relationships/image" Target="../media/image21.png"/><Relationship Id="rId2" Type="http://schemas.openxmlformats.org/officeDocument/2006/relationships/notesSlide" Target="../notesSlides/notesSlide11.xml"/><Relationship Id="rId16" Type="http://schemas.openxmlformats.org/officeDocument/2006/relationships/image" Target="../media/image20.emf"/><Relationship Id="rId1" Type="http://schemas.openxmlformats.org/officeDocument/2006/relationships/slideLayout" Target="../slideLayouts/slideLayout2.xml"/><Relationship Id="rId6" Type="http://schemas.openxmlformats.org/officeDocument/2006/relationships/image" Target="../media/image49.emf"/><Relationship Id="rId11" Type="http://schemas.openxmlformats.org/officeDocument/2006/relationships/image" Target="../media/image53.emf"/><Relationship Id="rId5" Type="http://schemas.openxmlformats.org/officeDocument/2006/relationships/image" Target="../media/image48.emf"/><Relationship Id="rId15" Type="http://schemas.openxmlformats.org/officeDocument/2006/relationships/image" Target="../media/image59.png"/><Relationship Id="rId10" Type="http://schemas.openxmlformats.org/officeDocument/2006/relationships/image" Target="../media/image52.emf"/><Relationship Id="rId4" Type="http://schemas.openxmlformats.org/officeDocument/2006/relationships/image" Target="../media/image47.emf"/><Relationship Id="rId9" Type="http://schemas.openxmlformats.org/officeDocument/2006/relationships/image" Target="../media/image56.emf"/><Relationship Id="rId14" Type="http://schemas.openxmlformats.org/officeDocument/2006/relationships/image" Target="../media/image58.png"/></Relationships>
</file>

<file path=ppt/slides/_rels/slide12.xml.rels><?xml version="1.0" encoding="UTF-8" standalone="yes"?>
<Relationships xmlns="http://schemas.openxmlformats.org/package/2006/relationships"><Relationship Id="rId8" Type="http://schemas.openxmlformats.org/officeDocument/2006/relationships/image" Target="../media/image50.emf"/><Relationship Id="rId13" Type="http://schemas.openxmlformats.org/officeDocument/2006/relationships/image" Target="../media/image54.emf"/><Relationship Id="rId3" Type="http://schemas.openxmlformats.org/officeDocument/2006/relationships/image" Target="../media/image46.emf"/><Relationship Id="rId7" Type="http://schemas.openxmlformats.org/officeDocument/2006/relationships/image" Target="../media/image49.emf"/><Relationship Id="rId12" Type="http://schemas.openxmlformats.org/officeDocument/2006/relationships/image" Target="../media/image53.emf"/><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image" Target="../media/image48.emf"/><Relationship Id="rId11" Type="http://schemas.openxmlformats.org/officeDocument/2006/relationships/image" Target="../media/image52.emf"/><Relationship Id="rId5" Type="http://schemas.openxmlformats.org/officeDocument/2006/relationships/image" Target="../media/image47.emf"/><Relationship Id="rId10" Type="http://schemas.openxmlformats.org/officeDocument/2006/relationships/image" Target="../media/image56.emf"/><Relationship Id="rId4" Type="http://schemas.openxmlformats.org/officeDocument/2006/relationships/image" Target="../media/image55.emf"/><Relationship Id="rId9" Type="http://schemas.openxmlformats.org/officeDocument/2006/relationships/image" Target="../media/image51.emf"/><Relationship Id="rId14" Type="http://schemas.openxmlformats.org/officeDocument/2006/relationships/image" Target="../media/image57.emf"/></Relationships>
</file>

<file path=ppt/slides/_rels/slide13.xml.rels><?xml version="1.0" encoding="UTF-8" standalone="yes"?>
<Relationships xmlns="http://schemas.openxmlformats.org/package/2006/relationships"><Relationship Id="rId3" Type="http://schemas.openxmlformats.org/officeDocument/2006/relationships/image" Target="../media/image60.pn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61.png"/></Relationships>
</file>

<file path=ppt/slides/_rels/slide14.xml.rels><?xml version="1.0" encoding="UTF-8" standalone="yes"?>
<Relationships xmlns="http://schemas.openxmlformats.org/package/2006/relationships"><Relationship Id="rId8" Type="http://schemas.openxmlformats.org/officeDocument/2006/relationships/image" Target="../media/image67.emf"/><Relationship Id="rId13" Type="http://schemas.openxmlformats.org/officeDocument/2006/relationships/image" Target="../media/image72.emf"/><Relationship Id="rId18" Type="http://schemas.openxmlformats.org/officeDocument/2006/relationships/image" Target="../media/image77.emf"/><Relationship Id="rId3" Type="http://schemas.openxmlformats.org/officeDocument/2006/relationships/image" Target="../media/image62.emf"/><Relationship Id="rId21" Type="http://schemas.openxmlformats.org/officeDocument/2006/relationships/image" Target="../media/image80.emf"/><Relationship Id="rId7" Type="http://schemas.openxmlformats.org/officeDocument/2006/relationships/image" Target="../media/image66.emf"/><Relationship Id="rId12" Type="http://schemas.openxmlformats.org/officeDocument/2006/relationships/image" Target="../media/image71.emf"/><Relationship Id="rId17" Type="http://schemas.openxmlformats.org/officeDocument/2006/relationships/image" Target="../media/image76.emf"/><Relationship Id="rId2" Type="http://schemas.openxmlformats.org/officeDocument/2006/relationships/notesSlide" Target="../notesSlides/notesSlide14.xml"/><Relationship Id="rId16" Type="http://schemas.openxmlformats.org/officeDocument/2006/relationships/image" Target="../media/image75.emf"/><Relationship Id="rId20" Type="http://schemas.openxmlformats.org/officeDocument/2006/relationships/image" Target="../media/image79.emf"/><Relationship Id="rId1" Type="http://schemas.openxmlformats.org/officeDocument/2006/relationships/slideLayout" Target="../slideLayouts/slideLayout2.xml"/><Relationship Id="rId6" Type="http://schemas.openxmlformats.org/officeDocument/2006/relationships/image" Target="../media/image65.emf"/><Relationship Id="rId11" Type="http://schemas.openxmlformats.org/officeDocument/2006/relationships/image" Target="../media/image70.emf"/><Relationship Id="rId5" Type="http://schemas.openxmlformats.org/officeDocument/2006/relationships/image" Target="../media/image64.emf"/><Relationship Id="rId15" Type="http://schemas.openxmlformats.org/officeDocument/2006/relationships/image" Target="../media/image74.emf"/><Relationship Id="rId10" Type="http://schemas.openxmlformats.org/officeDocument/2006/relationships/image" Target="../media/image69.emf"/><Relationship Id="rId19" Type="http://schemas.openxmlformats.org/officeDocument/2006/relationships/image" Target="../media/image78.emf"/><Relationship Id="rId4" Type="http://schemas.openxmlformats.org/officeDocument/2006/relationships/image" Target="../media/image63.emf"/><Relationship Id="rId9" Type="http://schemas.openxmlformats.org/officeDocument/2006/relationships/image" Target="../media/image68.emf"/><Relationship Id="rId14" Type="http://schemas.openxmlformats.org/officeDocument/2006/relationships/image" Target="../media/image73.emf"/><Relationship Id="rId22" Type="http://schemas.openxmlformats.org/officeDocument/2006/relationships/image" Target="../media/image81.emf"/></Relationships>
</file>

<file path=ppt/slides/_rels/slide15.xml.rels><?xml version="1.0" encoding="UTF-8" standalone="yes"?>
<Relationships xmlns="http://schemas.openxmlformats.org/package/2006/relationships"><Relationship Id="rId8" Type="http://schemas.openxmlformats.org/officeDocument/2006/relationships/image" Target="../media/image63.emf"/><Relationship Id="rId13" Type="http://schemas.openxmlformats.org/officeDocument/2006/relationships/image" Target="../media/image68.emf"/><Relationship Id="rId18" Type="http://schemas.openxmlformats.org/officeDocument/2006/relationships/image" Target="../media/image86.emf"/><Relationship Id="rId3" Type="http://schemas.openxmlformats.org/officeDocument/2006/relationships/image" Target="../media/image82.emf"/><Relationship Id="rId21" Type="http://schemas.openxmlformats.org/officeDocument/2006/relationships/image" Target="../media/image89.emf"/><Relationship Id="rId7" Type="http://schemas.openxmlformats.org/officeDocument/2006/relationships/image" Target="../media/image62.emf"/><Relationship Id="rId12" Type="http://schemas.openxmlformats.org/officeDocument/2006/relationships/image" Target="../media/image67.emf"/><Relationship Id="rId17" Type="http://schemas.openxmlformats.org/officeDocument/2006/relationships/image" Target="../media/image85.emf"/><Relationship Id="rId2" Type="http://schemas.openxmlformats.org/officeDocument/2006/relationships/notesSlide" Target="../notesSlides/notesSlide15.xml"/><Relationship Id="rId16" Type="http://schemas.openxmlformats.org/officeDocument/2006/relationships/image" Target="../media/image71.emf"/><Relationship Id="rId20" Type="http://schemas.openxmlformats.org/officeDocument/2006/relationships/image" Target="../media/image88.emf"/><Relationship Id="rId1" Type="http://schemas.openxmlformats.org/officeDocument/2006/relationships/slideLayout" Target="../slideLayouts/slideLayout2.xml"/><Relationship Id="rId6" Type="http://schemas.openxmlformats.org/officeDocument/2006/relationships/image" Target="../media/image84.emf"/><Relationship Id="rId11" Type="http://schemas.openxmlformats.org/officeDocument/2006/relationships/image" Target="../media/image66.emf"/><Relationship Id="rId5" Type="http://schemas.openxmlformats.org/officeDocument/2006/relationships/image" Target="../media/image72.emf"/><Relationship Id="rId15" Type="http://schemas.openxmlformats.org/officeDocument/2006/relationships/image" Target="../media/image70.emf"/><Relationship Id="rId23" Type="http://schemas.openxmlformats.org/officeDocument/2006/relationships/image" Target="../media/image91.emf"/><Relationship Id="rId10" Type="http://schemas.openxmlformats.org/officeDocument/2006/relationships/image" Target="../media/image65.emf"/><Relationship Id="rId19" Type="http://schemas.openxmlformats.org/officeDocument/2006/relationships/image" Target="../media/image87.emf"/><Relationship Id="rId4" Type="http://schemas.openxmlformats.org/officeDocument/2006/relationships/image" Target="../media/image83.emf"/><Relationship Id="rId9" Type="http://schemas.openxmlformats.org/officeDocument/2006/relationships/image" Target="../media/image64.emf"/><Relationship Id="rId14" Type="http://schemas.openxmlformats.org/officeDocument/2006/relationships/image" Target="../media/image69.emf"/><Relationship Id="rId22" Type="http://schemas.openxmlformats.org/officeDocument/2006/relationships/image" Target="../media/image90.emf"/></Relationships>
</file>

<file path=ppt/slides/_rels/slide16.xml.rels><?xml version="1.0" encoding="UTF-8" standalone="yes"?>
<Relationships xmlns="http://schemas.openxmlformats.org/package/2006/relationships"><Relationship Id="rId8" Type="http://schemas.openxmlformats.org/officeDocument/2006/relationships/image" Target="../media/image95.emf"/><Relationship Id="rId3" Type="http://schemas.openxmlformats.org/officeDocument/2006/relationships/image" Target="../media/image60.png"/><Relationship Id="rId7" Type="http://schemas.openxmlformats.org/officeDocument/2006/relationships/image" Target="../media/image94.emf"/><Relationship Id="rId2" Type="http://schemas.openxmlformats.org/officeDocument/2006/relationships/notesSlide" Target="../notesSlides/notesSlide16.xml"/><Relationship Id="rId1" Type="http://schemas.openxmlformats.org/officeDocument/2006/relationships/slideLayout" Target="../slideLayouts/slideLayout2.xml"/><Relationship Id="rId6" Type="http://schemas.openxmlformats.org/officeDocument/2006/relationships/image" Target="../media/image93.emf"/><Relationship Id="rId5" Type="http://schemas.openxmlformats.org/officeDocument/2006/relationships/image" Target="../media/image92.emf"/><Relationship Id="rId10" Type="http://schemas.openxmlformats.org/officeDocument/2006/relationships/image" Target="../media/image97.emf"/><Relationship Id="rId4" Type="http://schemas.openxmlformats.org/officeDocument/2006/relationships/image" Target="../media/image72.emf"/><Relationship Id="rId9" Type="http://schemas.openxmlformats.org/officeDocument/2006/relationships/image" Target="../media/image96.emf"/></Relationships>
</file>

<file path=ppt/slides/_rels/slide17.xml.rels><?xml version="1.0" encoding="UTF-8" standalone="yes"?>
<Relationships xmlns="http://schemas.openxmlformats.org/package/2006/relationships"><Relationship Id="rId8" Type="http://schemas.openxmlformats.org/officeDocument/2006/relationships/image" Target="../media/image103.emf"/><Relationship Id="rId3" Type="http://schemas.openxmlformats.org/officeDocument/2006/relationships/image" Target="../media/image98.emf"/><Relationship Id="rId7" Type="http://schemas.openxmlformats.org/officeDocument/2006/relationships/image" Target="../media/image102.emf"/><Relationship Id="rId2" Type="http://schemas.openxmlformats.org/officeDocument/2006/relationships/notesSlide" Target="../notesSlides/notesSlide17.xml"/><Relationship Id="rId1" Type="http://schemas.openxmlformats.org/officeDocument/2006/relationships/slideLayout" Target="../slideLayouts/slideLayout2.xml"/><Relationship Id="rId6" Type="http://schemas.openxmlformats.org/officeDocument/2006/relationships/image" Target="../media/image101.emf"/><Relationship Id="rId5" Type="http://schemas.openxmlformats.org/officeDocument/2006/relationships/image" Target="../media/image100.emf"/><Relationship Id="rId4" Type="http://schemas.openxmlformats.org/officeDocument/2006/relationships/image" Target="../media/image99.emf"/></Relationships>
</file>

<file path=ppt/slides/_rels/slide18.xml.rels><?xml version="1.0" encoding="UTF-8" standalone="yes"?>
<Relationships xmlns="http://schemas.openxmlformats.org/package/2006/relationships"><Relationship Id="rId8" Type="http://schemas.openxmlformats.org/officeDocument/2006/relationships/image" Target="../media/image103.emf"/><Relationship Id="rId3" Type="http://schemas.openxmlformats.org/officeDocument/2006/relationships/image" Target="../media/image98.emf"/><Relationship Id="rId7" Type="http://schemas.openxmlformats.org/officeDocument/2006/relationships/image" Target="../media/image102.emf"/><Relationship Id="rId2" Type="http://schemas.openxmlformats.org/officeDocument/2006/relationships/notesSlide" Target="../notesSlides/notesSlide18.xml"/><Relationship Id="rId1" Type="http://schemas.openxmlformats.org/officeDocument/2006/relationships/slideLayout" Target="../slideLayouts/slideLayout2.xml"/><Relationship Id="rId6" Type="http://schemas.openxmlformats.org/officeDocument/2006/relationships/image" Target="../media/image101.emf"/><Relationship Id="rId5" Type="http://schemas.openxmlformats.org/officeDocument/2006/relationships/image" Target="../media/image100.emf"/><Relationship Id="rId4" Type="http://schemas.openxmlformats.org/officeDocument/2006/relationships/image" Target="../media/image99.emf"/></Relationships>
</file>

<file path=ppt/slides/_rels/slide19.xml.rels><?xml version="1.0" encoding="UTF-8" standalone="yes"?>
<Relationships xmlns="http://schemas.openxmlformats.org/package/2006/relationships"><Relationship Id="rId8" Type="http://schemas.openxmlformats.org/officeDocument/2006/relationships/image" Target="../media/image104.emf"/><Relationship Id="rId3" Type="http://schemas.openxmlformats.org/officeDocument/2006/relationships/image" Target="../media/image98.emf"/><Relationship Id="rId7" Type="http://schemas.openxmlformats.org/officeDocument/2006/relationships/image" Target="../media/image102.emf"/><Relationship Id="rId2" Type="http://schemas.openxmlformats.org/officeDocument/2006/relationships/notesSlide" Target="../notesSlides/notesSlide19.xml"/><Relationship Id="rId1" Type="http://schemas.openxmlformats.org/officeDocument/2006/relationships/slideLayout" Target="../slideLayouts/slideLayout2.xml"/><Relationship Id="rId6" Type="http://schemas.openxmlformats.org/officeDocument/2006/relationships/image" Target="../media/image101.emf"/><Relationship Id="rId5" Type="http://schemas.openxmlformats.org/officeDocument/2006/relationships/image" Target="../media/image100.emf"/><Relationship Id="rId4" Type="http://schemas.openxmlformats.org/officeDocument/2006/relationships/image" Target="../media/image99.emf"/><Relationship Id="rId9" Type="http://schemas.openxmlformats.org/officeDocument/2006/relationships/image" Target="../media/image103.emf"/></Relationships>
</file>

<file path=ppt/slides/_rels/slide2.xml.rels><?xml version="1.0" encoding="UTF-8" standalone="yes"?>
<Relationships xmlns="http://schemas.openxmlformats.org/package/2006/relationships"><Relationship Id="rId8" Type="http://schemas.openxmlformats.org/officeDocument/2006/relationships/image" Target="../media/image7.png"/><Relationship Id="rId13" Type="http://schemas.openxmlformats.org/officeDocument/2006/relationships/image" Target="../media/image12.emf"/><Relationship Id="rId3" Type="http://schemas.openxmlformats.org/officeDocument/2006/relationships/notesSlide" Target="../notesSlides/notesSlide2.xml"/><Relationship Id="rId7" Type="http://schemas.openxmlformats.org/officeDocument/2006/relationships/image" Target="../media/image6.jpeg"/><Relationship Id="rId12" Type="http://schemas.openxmlformats.org/officeDocument/2006/relationships/image" Target="../media/image11.jpeg"/><Relationship Id="rId2" Type="http://schemas.openxmlformats.org/officeDocument/2006/relationships/slideLayout" Target="../slideLayouts/slideLayout2.xml"/><Relationship Id="rId1" Type="http://schemas.openxmlformats.org/officeDocument/2006/relationships/tags" Target="../tags/tag1.xml"/><Relationship Id="rId6" Type="http://schemas.openxmlformats.org/officeDocument/2006/relationships/image" Target="../media/image5.jpeg"/><Relationship Id="rId11" Type="http://schemas.openxmlformats.org/officeDocument/2006/relationships/image" Target="../media/image10.jpeg"/><Relationship Id="rId5" Type="http://schemas.openxmlformats.org/officeDocument/2006/relationships/image" Target="../media/image4.png"/><Relationship Id="rId15" Type="http://schemas.openxmlformats.org/officeDocument/2006/relationships/image" Target="../media/image14.png"/><Relationship Id="rId10" Type="http://schemas.openxmlformats.org/officeDocument/2006/relationships/image" Target="../media/image9.png"/><Relationship Id="rId4" Type="http://schemas.openxmlformats.org/officeDocument/2006/relationships/image" Target="../media/image3.jpeg"/><Relationship Id="rId9" Type="http://schemas.openxmlformats.org/officeDocument/2006/relationships/image" Target="../media/image8.png"/><Relationship Id="rId14" Type="http://schemas.openxmlformats.org/officeDocument/2006/relationships/image" Target="../media/image13.jpeg"/></Relationships>
</file>

<file path=ppt/slides/_rels/slide20.xml.rels><?xml version="1.0" encoding="UTF-8" standalone="yes"?>
<Relationships xmlns="http://schemas.openxmlformats.org/package/2006/relationships"><Relationship Id="rId8" Type="http://schemas.openxmlformats.org/officeDocument/2006/relationships/image" Target="../media/image101.emf"/><Relationship Id="rId3" Type="http://schemas.openxmlformats.org/officeDocument/2006/relationships/image" Target="../media/image98.emf"/><Relationship Id="rId7" Type="http://schemas.openxmlformats.org/officeDocument/2006/relationships/image" Target="../media/image100.emf"/><Relationship Id="rId12" Type="http://schemas.openxmlformats.org/officeDocument/2006/relationships/image" Target="../media/image103.emf"/><Relationship Id="rId2" Type="http://schemas.openxmlformats.org/officeDocument/2006/relationships/notesSlide" Target="../notesSlides/notesSlide20.xml"/><Relationship Id="rId1" Type="http://schemas.openxmlformats.org/officeDocument/2006/relationships/slideLayout" Target="../slideLayouts/slideLayout2.xml"/><Relationship Id="rId6" Type="http://schemas.openxmlformats.org/officeDocument/2006/relationships/image" Target="../media/image106.emf"/><Relationship Id="rId11" Type="http://schemas.openxmlformats.org/officeDocument/2006/relationships/image" Target="../media/image109.png"/><Relationship Id="rId5" Type="http://schemas.openxmlformats.org/officeDocument/2006/relationships/image" Target="../media/image105.png"/><Relationship Id="rId10" Type="http://schemas.openxmlformats.org/officeDocument/2006/relationships/image" Target="../media/image108.emf"/><Relationship Id="rId4" Type="http://schemas.openxmlformats.org/officeDocument/2006/relationships/image" Target="../media/image102.emf"/><Relationship Id="rId9" Type="http://schemas.openxmlformats.org/officeDocument/2006/relationships/image" Target="../media/image107.emf"/></Relationships>
</file>

<file path=ppt/slides/_rels/slide21.xml.rels><?xml version="1.0" encoding="UTF-8" standalone="yes"?>
<Relationships xmlns="http://schemas.openxmlformats.org/package/2006/relationships"><Relationship Id="rId3" Type="http://schemas.openxmlformats.org/officeDocument/2006/relationships/image" Target="../media/image110.emf"/><Relationship Id="rId2" Type="http://schemas.openxmlformats.org/officeDocument/2006/relationships/notesSlide" Target="../notesSlides/notesSlide21.xml"/><Relationship Id="rId1" Type="http://schemas.openxmlformats.org/officeDocument/2006/relationships/slideLayout" Target="../slideLayouts/slideLayout2.xml"/><Relationship Id="rId5" Type="http://schemas.openxmlformats.org/officeDocument/2006/relationships/image" Target="../media/image112.emf"/><Relationship Id="rId4" Type="http://schemas.openxmlformats.org/officeDocument/2006/relationships/image" Target="../media/image111.emf"/></Relationships>
</file>

<file path=ppt/slides/_rels/slide22.xml.rels><?xml version="1.0" encoding="UTF-8" standalone="yes"?>
<Relationships xmlns="http://schemas.openxmlformats.org/package/2006/relationships"><Relationship Id="rId3" Type="http://schemas.openxmlformats.org/officeDocument/2006/relationships/image" Target="../media/image110.emf"/><Relationship Id="rId2" Type="http://schemas.openxmlformats.org/officeDocument/2006/relationships/notesSlide" Target="../notesSlides/notesSlide22.xml"/><Relationship Id="rId1" Type="http://schemas.openxmlformats.org/officeDocument/2006/relationships/slideLayout" Target="../slideLayouts/slideLayout2.xml"/><Relationship Id="rId5" Type="http://schemas.openxmlformats.org/officeDocument/2006/relationships/image" Target="../media/image112.emf"/><Relationship Id="rId4" Type="http://schemas.openxmlformats.org/officeDocument/2006/relationships/image" Target="../media/image111.emf"/></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13.pn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14.pn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15.pn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hyperlink" Target="https://aka.ms/neugraph" TargetMode="External"/><Relationship Id="rId2" Type="http://schemas.openxmlformats.org/officeDocument/2006/relationships/notesSlide" Target="../notesSlides/notesSlide28.xml"/><Relationship Id="rId1" Type="http://schemas.openxmlformats.org/officeDocument/2006/relationships/slideLayout" Target="../slideLayouts/slideLayout1.xml"/><Relationship Id="rId5" Type="http://schemas.openxmlformats.org/officeDocument/2006/relationships/image" Target="../media/image2.png"/><Relationship Id="rId4" Type="http://schemas.openxmlformats.org/officeDocument/2006/relationships/image" Target="../media/image1.pn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7" Type="http://schemas.openxmlformats.org/officeDocument/2006/relationships/image" Target="../media/image18.png"/><Relationship Id="rId2" Type="http://schemas.openxmlformats.org/officeDocument/2006/relationships/slideLayout" Target="../slideLayouts/slideLayout2.xml"/><Relationship Id="rId1" Type="http://schemas.openxmlformats.org/officeDocument/2006/relationships/tags" Target="../tags/tag2.xml"/><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image" Target="../media/image15.png"/></Relationships>
</file>

<file path=ppt/slides/_rels/slide30.xml.rels><?xml version="1.0" encoding="UTF-8" standalone="yes"?>
<Relationships xmlns="http://schemas.openxmlformats.org/package/2006/relationships"><Relationship Id="rId3" Type="http://schemas.openxmlformats.org/officeDocument/2006/relationships/notesSlide" Target="../notesSlides/notesSlide29.xml"/><Relationship Id="rId2" Type="http://schemas.openxmlformats.org/officeDocument/2006/relationships/slideLayout" Target="../slideLayouts/slideLayout2.xml"/><Relationship Id="rId1" Type="http://schemas.openxmlformats.org/officeDocument/2006/relationships/tags" Target="../tags/tag5.xml"/><Relationship Id="rId5" Type="http://schemas.openxmlformats.org/officeDocument/2006/relationships/image" Target="../media/image117.emf"/><Relationship Id="rId4" Type="http://schemas.openxmlformats.org/officeDocument/2006/relationships/image" Target="../media/image116.png"/></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4.xml"/><Relationship Id="rId7" Type="http://schemas.openxmlformats.org/officeDocument/2006/relationships/image" Target="../media/image21.png"/><Relationship Id="rId2" Type="http://schemas.openxmlformats.org/officeDocument/2006/relationships/slideLayout" Target="../slideLayouts/slideLayout2.xml"/><Relationship Id="rId1" Type="http://schemas.openxmlformats.org/officeDocument/2006/relationships/tags" Target="../tags/tag3.xml"/><Relationship Id="rId6" Type="http://schemas.openxmlformats.org/officeDocument/2006/relationships/image" Target="../media/image20.emf"/><Relationship Id="rId5" Type="http://schemas.openxmlformats.org/officeDocument/2006/relationships/image" Target="../media/image18.png"/><Relationship Id="rId4" Type="http://schemas.openxmlformats.org/officeDocument/2006/relationships/image" Target="../media/image19.png"/></Relationships>
</file>

<file path=ppt/slides/_rels/slide5.xml.rels><?xml version="1.0" encoding="UTF-8" standalone="yes"?>
<Relationships xmlns="http://schemas.openxmlformats.org/package/2006/relationships"><Relationship Id="rId8" Type="http://schemas.openxmlformats.org/officeDocument/2006/relationships/image" Target="../media/image26.png"/><Relationship Id="rId3" Type="http://schemas.openxmlformats.org/officeDocument/2006/relationships/notesSlide" Target="../notesSlides/notesSlide5.xml"/><Relationship Id="rId7" Type="http://schemas.openxmlformats.org/officeDocument/2006/relationships/image" Target="../media/image25.jpeg"/><Relationship Id="rId12" Type="http://schemas.openxmlformats.org/officeDocument/2006/relationships/image" Target="../media/image30.svg"/><Relationship Id="rId2" Type="http://schemas.openxmlformats.org/officeDocument/2006/relationships/slideLayout" Target="../slideLayouts/slideLayout2.xml"/><Relationship Id="rId1" Type="http://schemas.openxmlformats.org/officeDocument/2006/relationships/tags" Target="../tags/tag4.xml"/><Relationship Id="rId6" Type="http://schemas.openxmlformats.org/officeDocument/2006/relationships/image" Target="../media/image24.png"/><Relationship Id="rId11" Type="http://schemas.openxmlformats.org/officeDocument/2006/relationships/image" Target="../media/image28.png"/><Relationship Id="rId5" Type="http://schemas.openxmlformats.org/officeDocument/2006/relationships/image" Target="../media/image23.png"/><Relationship Id="rId10" Type="http://schemas.openxmlformats.org/officeDocument/2006/relationships/image" Target="../media/image28.svg"/><Relationship Id="rId4" Type="http://schemas.openxmlformats.org/officeDocument/2006/relationships/image" Target="../media/image22.png"/><Relationship Id="rId9" Type="http://schemas.openxmlformats.org/officeDocument/2006/relationships/image" Target="../media/image27.png"/></Relationships>
</file>

<file path=ppt/slides/_rels/slide6.xml.rels><?xml version="1.0" encoding="UTF-8" standalone="yes"?>
<Relationships xmlns="http://schemas.openxmlformats.org/package/2006/relationships"><Relationship Id="rId8" Type="http://schemas.openxmlformats.org/officeDocument/2006/relationships/image" Target="../media/image32.png"/><Relationship Id="rId13" Type="http://schemas.openxmlformats.org/officeDocument/2006/relationships/image" Target="../media/image31.png"/><Relationship Id="rId18" Type="http://schemas.openxmlformats.org/officeDocument/2006/relationships/image" Target="../media/image37.png"/><Relationship Id="rId3" Type="http://schemas.openxmlformats.org/officeDocument/2006/relationships/image" Target="../media/image29.png"/><Relationship Id="rId7" Type="http://schemas.openxmlformats.org/officeDocument/2006/relationships/image" Target="../media/image310.png"/><Relationship Id="rId12" Type="http://schemas.openxmlformats.org/officeDocument/2006/relationships/image" Target="../media/image36.png"/><Relationship Id="rId17" Type="http://schemas.openxmlformats.org/officeDocument/2006/relationships/image" Target="../media/image32.jpeg"/><Relationship Id="rId2" Type="http://schemas.openxmlformats.org/officeDocument/2006/relationships/notesSlide" Target="../notesSlides/notesSlide6.xml"/><Relationship Id="rId16" Type="http://schemas.openxmlformats.org/officeDocument/2006/relationships/image" Target="../media/image30.svg"/><Relationship Id="rId1" Type="http://schemas.openxmlformats.org/officeDocument/2006/relationships/slideLayout" Target="../slideLayouts/slideLayout2.xml"/><Relationship Id="rId6" Type="http://schemas.openxmlformats.org/officeDocument/2006/relationships/image" Target="../media/image30.png"/><Relationship Id="rId11" Type="http://schemas.openxmlformats.org/officeDocument/2006/relationships/image" Target="../media/image35.png"/><Relationship Id="rId5" Type="http://schemas.openxmlformats.org/officeDocument/2006/relationships/image" Target="../media/image290.png"/><Relationship Id="rId15" Type="http://schemas.openxmlformats.org/officeDocument/2006/relationships/image" Target="../media/image28.png"/><Relationship Id="rId10" Type="http://schemas.openxmlformats.org/officeDocument/2006/relationships/image" Target="../media/image34.png"/><Relationship Id="rId19" Type="http://schemas.openxmlformats.org/officeDocument/2006/relationships/image" Target="../media/image38.png"/><Relationship Id="rId9" Type="http://schemas.openxmlformats.org/officeDocument/2006/relationships/image" Target="../media/image33.png"/><Relationship Id="rId14" Type="http://schemas.openxmlformats.org/officeDocument/2006/relationships/image" Target="../media/image38.svg"/></Relationships>
</file>

<file path=ppt/slides/_rels/slide7.xml.rels><?xml version="1.0" encoding="UTF-8" standalone="yes"?>
<Relationships xmlns="http://schemas.openxmlformats.org/package/2006/relationships"><Relationship Id="rId8" Type="http://schemas.openxmlformats.org/officeDocument/2006/relationships/image" Target="../media/image38.svg"/><Relationship Id="rId3" Type="http://schemas.openxmlformats.org/officeDocument/2006/relationships/image" Target="../media/image39.png"/><Relationship Id="rId7" Type="http://schemas.openxmlformats.org/officeDocument/2006/relationships/image" Target="../media/image31.pn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42.png"/><Relationship Id="rId5" Type="http://schemas.openxmlformats.org/officeDocument/2006/relationships/image" Target="../media/image41.png"/><Relationship Id="rId10" Type="http://schemas.openxmlformats.org/officeDocument/2006/relationships/image" Target="../media/image30.svg"/><Relationship Id="rId4" Type="http://schemas.openxmlformats.org/officeDocument/2006/relationships/image" Target="../media/image40.png"/><Relationship Id="rId9" Type="http://schemas.openxmlformats.org/officeDocument/2006/relationships/image" Target="../media/image28.png"/></Relationships>
</file>

<file path=ppt/slides/_rels/slide8.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image" Target="../media/image44.png"/><Relationship Id="rId5" Type="http://schemas.openxmlformats.org/officeDocument/2006/relationships/image" Target="../media/image43.png"/><Relationship Id="rId4" Type="http://schemas.openxmlformats.org/officeDocument/2006/relationships/image" Target="../media/image38.sv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100000">
              <a:schemeClr val="bg1">
                <a:lumMod val="85000"/>
              </a:schemeClr>
            </a:gs>
          </a:gsLst>
          <a:lin ang="5400000" scaled="1"/>
        </a:gra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425306" y="1385743"/>
            <a:ext cx="11430000" cy="1355023"/>
          </a:xfrm>
        </p:spPr>
        <p:txBody>
          <a:bodyPr>
            <a:noAutofit/>
          </a:bodyPr>
          <a:lstStyle/>
          <a:p>
            <a:pPr algn="l"/>
            <a:r>
              <a:rPr lang="en-US" sz="4000" b="1" dirty="0">
                <a:solidFill>
                  <a:schemeClr val="accent1">
                    <a:lumMod val="75000"/>
                  </a:schemeClr>
                </a:solidFill>
              </a:rPr>
              <a:t>NeuGraph</a:t>
            </a:r>
            <a:r>
              <a:rPr lang="en-US" sz="3600" b="1" dirty="0">
                <a:solidFill>
                  <a:schemeClr val="accent1">
                    <a:lumMod val="75000"/>
                  </a:schemeClr>
                </a:solidFill>
              </a:rPr>
              <a:t>:</a:t>
            </a:r>
            <a:r>
              <a:rPr lang="en-US" sz="3600" dirty="0">
                <a:solidFill>
                  <a:schemeClr val="accent1">
                    <a:lumMod val="75000"/>
                  </a:schemeClr>
                </a:solidFill>
              </a:rPr>
              <a:t/>
            </a:r>
            <a:br>
              <a:rPr lang="en-US" sz="3600" dirty="0">
                <a:solidFill>
                  <a:schemeClr val="accent1">
                    <a:lumMod val="75000"/>
                  </a:schemeClr>
                </a:solidFill>
              </a:rPr>
            </a:br>
            <a:r>
              <a:rPr lang="en-US" sz="3200" i="1" dirty="0">
                <a:solidFill>
                  <a:schemeClr val="accent1">
                    <a:lumMod val="75000"/>
                  </a:schemeClr>
                </a:solidFill>
              </a:rPr>
              <a:t>Parallel Deep Neural Network Computation on Large Graphs</a:t>
            </a:r>
            <a:endParaRPr lang="en-US" sz="3600" i="1" dirty="0">
              <a:solidFill>
                <a:schemeClr val="accent1">
                  <a:lumMod val="75000"/>
                </a:schemeClr>
              </a:solidFill>
            </a:endParaRPr>
          </a:p>
        </p:txBody>
      </p:sp>
      <p:sp>
        <p:nvSpPr>
          <p:cNvPr id="3" name="Subtitle 2"/>
          <p:cNvSpPr>
            <a:spLocks noGrp="1"/>
          </p:cNvSpPr>
          <p:nvPr>
            <p:ph type="subTitle" idx="1"/>
          </p:nvPr>
        </p:nvSpPr>
        <p:spPr>
          <a:xfrm>
            <a:off x="425305" y="3189767"/>
            <a:ext cx="11430001" cy="478466"/>
          </a:xfrm>
        </p:spPr>
        <p:txBody>
          <a:bodyPr>
            <a:normAutofit fontScale="85000" lnSpcReduction="10000"/>
          </a:bodyPr>
          <a:lstStyle/>
          <a:p>
            <a:pPr algn="l"/>
            <a:r>
              <a:rPr lang="en-US" sz="2800" dirty="0">
                <a:solidFill>
                  <a:schemeClr val="accent6">
                    <a:lumMod val="50000"/>
                  </a:schemeClr>
                </a:solidFill>
              </a:rPr>
              <a:t>Lingxiao Ma</a:t>
            </a:r>
            <a:r>
              <a:rPr lang="fr-FR" sz="2800" baseline="30000" dirty="0"/>
              <a:t> </a:t>
            </a:r>
            <a:r>
              <a:rPr lang="en-US" sz="2800" baseline="30000" dirty="0">
                <a:solidFill>
                  <a:srgbClr val="000000"/>
                </a:solidFill>
              </a:rPr>
              <a:t>†</a:t>
            </a:r>
            <a:r>
              <a:rPr lang="en-US" sz="2800" dirty="0">
                <a:solidFill>
                  <a:schemeClr val="accent6">
                    <a:lumMod val="50000"/>
                  </a:schemeClr>
                </a:solidFill>
              </a:rPr>
              <a:t>, Zhi Yang</a:t>
            </a:r>
            <a:r>
              <a:rPr lang="fr-FR" sz="2800" baseline="30000" dirty="0"/>
              <a:t> </a:t>
            </a:r>
            <a:r>
              <a:rPr lang="en-US" sz="2800" baseline="30000" dirty="0">
                <a:solidFill>
                  <a:srgbClr val="000000"/>
                </a:solidFill>
              </a:rPr>
              <a:t>†</a:t>
            </a:r>
            <a:r>
              <a:rPr lang="en-US" sz="2800" dirty="0">
                <a:solidFill>
                  <a:schemeClr val="accent6">
                    <a:lumMod val="50000"/>
                  </a:schemeClr>
                </a:solidFill>
              </a:rPr>
              <a:t>, Youshan Miao</a:t>
            </a:r>
            <a:r>
              <a:rPr lang="fr-FR" sz="2800" baseline="30000" dirty="0"/>
              <a:t> ‡</a:t>
            </a:r>
            <a:r>
              <a:rPr lang="en-US" sz="2800" dirty="0">
                <a:solidFill>
                  <a:schemeClr val="accent6">
                    <a:lumMod val="50000"/>
                  </a:schemeClr>
                </a:solidFill>
              </a:rPr>
              <a:t>, Jilong Xue</a:t>
            </a:r>
            <a:r>
              <a:rPr lang="fr-FR" sz="2800" baseline="30000" dirty="0"/>
              <a:t> ‡</a:t>
            </a:r>
            <a:r>
              <a:rPr lang="en-US" sz="2800" dirty="0">
                <a:solidFill>
                  <a:schemeClr val="accent6">
                    <a:lumMod val="50000"/>
                  </a:schemeClr>
                </a:solidFill>
              </a:rPr>
              <a:t>, Ming Wu</a:t>
            </a:r>
            <a:r>
              <a:rPr lang="fr-FR" sz="2800" baseline="30000" dirty="0"/>
              <a:t> ‡</a:t>
            </a:r>
            <a:r>
              <a:rPr lang="en-US" sz="2800" dirty="0">
                <a:solidFill>
                  <a:schemeClr val="accent6">
                    <a:lumMod val="50000"/>
                  </a:schemeClr>
                </a:solidFill>
              </a:rPr>
              <a:t>, Lidong Zhou</a:t>
            </a:r>
            <a:r>
              <a:rPr lang="fr-FR" sz="2800" baseline="30000" dirty="0"/>
              <a:t> ‡</a:t>
            </a:r>
            <a:r>
              <a:rPr lang="en-US" sz="2800" dirty="0">
                <a:solidFill>
                  <a:schemeClr val="accent6">
                    <a:lumMod val="50000"/>
                  </a:schemeClr>
                </a:solidFill>
              </a:rPr>
              <a:t>, </a:t>
            </a:r>
            <a:r>
              <a:rPr lang="en-US" sz="2800" dirty="0" err="1">
                <a:solidFill>
                  <a:schemeClr val="accent6">
                    <a:lumMod val="50000"/>
                  </a:schemeClr>
                </a:solidFill>
              </a:rPr>
              <a:t>Yafei</a:t>
            </a:r>
            <a:r>
              <a:rPr lang="en-US" sz="2800" dirty="0">
                <a:solidFill>
                  <a:schemeClr val="accent6">
                    <a:lumMod val="50000"/>
                  </a:schemeClr>
                </a:solidFill>
              </a:rPr>
              <a:t> Dai</a:t>
            </a:r>
            <a:r>
              <a:rPr lang="fr-FR" sz="2800" baseline="30000" dirty="0"/>
              <a:t> </a:t>
            </a:r>
            <a:r>
              <a:rPr lang="en-US" sz="2800" baseline="30000" dirty="0">
                <a:solidFill>
                  <a:srgbClr val="000000"/>
                </a:solidFill>
              </a:rPr>
              <a:t>†</a:t>
            </a:r>
            <a:endParaRPr lang="en-US" sz="2800" dirty="0">
              <a:solidFill>
                <a:schemeClr val="accent6">
                  <a:lumMod val="50000"/>
                </a:schemeClr>
              </a:solidFill>
            </a:endParaRPr>
          </a:p>
        </p:txBody>
      </p:sp>
      <p:sp>
        <p:nvSpPr>
          <p:cNvPr id="4" name="Subtitle 2"/>
          <p:cNvSpPr txBox="1">
            <a:spLocks/>
          </p:cNvSpPr>
          <p:nvPr/>
        </p:nvSpPr>
        <p:spPr>
          <a:xfrm>
            <a:off x="425305" y="4167898"/>
            <a:ext cx="11430000" cy="1207025"/>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a:buNone/>
              <a:defRPr sz="2400" kern="1200">
                <a:solidFill>
                  <a:schemeClr val="tx1"/>
                </a:solidFill>
                <a:latin typeface="Arial" charset="0"/>
                <a:ea typeface="Arial" charset="0"/>
                <a:cs typeface="Arial" charset="0"/>
              </a:defRPr>
            </a:lvl1pPr>
            <a:lvl2pPr marL="457200" indent="0" algn="ctr" defTabSz="914400" rtl="0" eaLnBrk="1" latinLnBrk="0" hangingPunct="1">
              <a:lnSpc>
                <a:spcPct val="90000"/>
              </a:lnSpc>
              <a:spcBef>
                <a:spcPts val="500"/>
              </a:spcBef>
              <a:buFont typeface="Arial"/>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9pPr>
          </a:lstStyle>
          <a:p>
            <a:pPr algn="l"/>
            <a:r>
              <a:rPr lang="sk-SK" sz="2000" dirty="0">
                <a:latin typeface="+mj-lt"/>
              </a:rPr>
              <a:t>†</a:t>
            </a:r>
            <a:r>
              <a:rPr lang="en-US" sz="2000" dirty="0">
                <a:solidFill>
                  <a:srgbClr val="000000"/>
                </a:solidFill>
                <a:latin typeface="+mj-lt"/>
              </a:rPr>
              <a:t> </a:t>
            </a:r>
            <a:r>
              <a:rPr lang="en-US" sz="2000" i="1" dirty="0">
                <a:latin typeface="+mj-lt"/>
              </a:rPr>
              <a:t>Peking University</a:t>
            </a:r>
          </a:p>
          <a:p>
            <a:pPr algn="l"/>
            <a:r>
              <a:rPr lang="fr-FR" sz="2000" dirty="0">
                <a:latin typeface="+mj-lt"/>
              </a:rPr>
              <a:t>‡ </a:t>
            </a:r>
            <a:r>
              <a:rPr lang="en-US" sz="2000" i="1" dirty="0">
                <a:latin typeface="+mj-lt"/>
              </a:rPr>
              <a:t>Microsoft Research</a:t>
            </a:r>
          </a:p>
        </p:txBody>
      </p:sp>
      <p:sp>
        <p:nvSpPr>
          <p:cNvPr id="7" name="Subtitle 2"/>
          <p:cNvSpPr txBox="1">
            <a:spLocks/>
          </p:cNvSpPr>
          <p:nvPr/>
        </p:nvSpPr>
        <p:spPr>
          <a:xfrm>
            <a:off x="425303" y="144138"/>
            <a:ext cx="11430000" cy="451285"/>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a:buNone/>
              <a:defRPr sz="2400" kern="1200">
                <a:solidFill>
                  <a:schemeClr val="tx1"/>
                </a:solidFill>
                <a:latin typeface="+mj-lt"/>
                <a:ea typeface="Arial" charset="0"/>
                <a:cs typeface="Arial" charset="0"/>
              </a:defRPr>
            </a:lvl1pPr>
            <a:lvl2pPr marL="457200" indent="0" algn="ctr" defTabSz="914400" rtl="0" eaLnBrk="1" latinLnBrk="0" hangingPunct="1">
              <a:lnSpc>
                <a:spcPct val="90000"/>
              </a:lnSpc>
              <a:spcBef>
                <a:spcPts val="500"/>
              </a:spcBef>
              <a:buFont typeface="Arial"/>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a:buNone/>
              <a:tabLst/>
              <a:defRPr/>
            </a:pPr>
            <a:endParaRPr kumimoji="0" lang="en-US" sz="2000" b="0" i="0" u="none" strike="noStrike" kern="1200" cap="none" spc="0" normalizeH="0" baseline="0" noProof="0" dirty="0">
              <a:ln>
                <a:noFill/>
              </a:ln>
              <a:solidFill>
                <a:prstClr val="black"/>
              </a:solidFill>
              <a:effectLst/>
              <a:uLnTx/>
              <a:uFillTx/>
              <a:latin typeface="Calibri Light" panose="020F0302020204030204"/>
              <a:cs typeface="Arial" charset="0"/>
            </a:endParaRPr>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25303" y="5876795"/>
            <a:ext cx="2338918" cy="658934"/>
          </a:xfrm>
          <a:prstGeom prst="rect">
            <a:avLst/>
          </a:prstGeom>
        </p:spPr>
      </p:pic>
      <p:pic>
        <p:nvPicPr>
          <p:cNvPr id="8" name="Picture 2" descr="http://sourcedigit.com/wp-content/uploads/2014/01/Microsoft_Research_lSmart-Contact-Lens-Google-Research.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501351" y="5879003"/>
            <a:ext cx="2353951" cy="656726"/>
          </a:xfrm>
          <a:prstGeom prst="rect">
            <a:avLst/>
          </a:prstGeom>
          <a:noFill/>
          <a:extLst>
            <a:ext uri="{909E8E84-426E-40DD-AFC4-6F175D3DCCD1}">
              <a14:hiddenFill xmlns:a14="http://schemas.microsoft.com/office/drawing/2010/main">
                <a:solidFill>
                  <a:srgbClr val="FFFFFF"/>
                </a:solidFill>
              </a14:hiddenFill>
            </a:ext>
          </a:extLst>
        </p:spPr>
      </p:pic>
      <p:sp>
        <p:nvSpPr>
          <p:cNvPr id="9" name="Subtitle 2"/>
          <p:cNvSpPr txBox="1">
            <a:spLocks/>
          </p:cNvSpPr>
          <p:nvPr/>
        </p:nvSpPr>
        <p:spPr>
          <a:xfrm>
            <a:off x="425305" y="296538"/>
            <a:ext cx="11430000" cy="451285"/>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a:buNone/>
              <a:defRPr sz="2400" kern="1200">
                <a:solidFill>
                  <a:schemeClr val="tx1"/>
                </a:solidFill>
                <a:latin typeface="+mj-lt"/>
                <a:ea typeface="Arial" charset="0"/>
                <a:cs typeface="Arial" charset="0"/>
              </a:defRPr>
            </a:lvl1pPr>
            <a:lvl2pPr marL="457200" indent="0" algn="ctr" defTabSz="914400" rtl="0" eaLnBrk="1" latinLnBrk="0" hangingPunct="1">
              <a:lnSpc>
                <a:spcPct val="90000"/>
              </a:lnSpc>
              <a:spcBef>
                <a:spcPts val="500"/>
              </a:spcBef>
              <a:buFont typeface="Arial"/>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9pPr>
          </a:lstStyle>
          <a:p>
            <a:pPr algn="l"/>
            <a:r>
              <a:rPr lang="en-US" sz="2000" dirty="0"/>
              <a:t>USENIX ATC ’19, Renton, WA, USA</a:t>
            </a:r>
          </a:p>
        </p:txBody>
      </p:sp>
    </p:spTree>
    <p:extLst>
      <p:ext uri="{BB962C8B-B14F-4D97-AF65-F5344CB8AC3E}">
        <p14:creationId xmlns:p14="http://schemas.microsoft.com/office/powerpoint/2010/main" val="73963113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166923-8B0D-43BF-8196-F27007A02201}"/>
              </a:ext>
            </a:extLst>
          </p:cNvPr>
          <p:cNvSpPr>
            <a:spLocks noGrp="1"/>
          </p:cNvSpPr>
          <p:nvPr>
            <p:ph type="title"/>
          </p:nvPr>
        </p:nvSpPr>
        <p:spPr/>
        <p:txBody>
          <a:bodyPr/>
          <a:lstStyle/>
          <a:p>
            <a:r>
              <a:rPr lang="en-US" dirty="0"/>
              <a:t>SAGA-NN Abstraction</a:t>
            </a:r>
          </a:p>
        </p:txBody>
      </p:sp>
      <p:sp>
        <p:nvSpPr>
          <p:cNvPr id="4" name="Slide Number Placeholder 3">
            <a:extLst>
              <a:ext uri="{FF2B5EF4-FFF2-40B4-BE49-F238E27FC236}">
                <a16:creationId xmlns:a16="http://schemas.microsoft.com/office/drawing/2014/main" id="{087CC239-DE35-4172-9F05-9F7131C389C7}"/>
              </a:ext>
            </a:extLst>
          </p:cNvPr>
          <p:cNvSpPr>
            <a:spLocks noGrp="1"/>
          </p:cNvSpPr>
          <p:nvPr>
            <p:ph type="sldNum" sz="quarter" idx="12"/>
          </p:nvPr>
        </p:nvSpPr>
        <p:spPr/>
        <p:txBody>
          <a:bodyPr/>
          <a:lstStyle/>
          <a:p>
            <a:fld id="{D0FF571C-8896-0D48-9D6F-DAE7F004DD8A}" type="slidenum">
              <a:rPr lang="en-US" smtClean="0"/>
              <a:pPr/>
              <a:t>10</a:t>
            </a:fld>
            <a:endParaRPr lang="en-US" dirty="0"/>
          </a:p>
        </p:txBody>
      </p:sp>
      <p:pic>
        <p:nvPicPr>
          <p:cNvPr id="5" name="图片 23">
            <a:extLst>
              <a:ext uri="{FF2B5EF4-FFF2-40B4-BE49-F238E27FC236}">
                <a16:creationId xmlns:a16="http://schemas.microsoft.com/office/drawing/2014/main" id="{EF74AF9C-48C7-4E11-85B9-7B1222CB7A96}"/>
              </a:ext>
            </a:extLst>
          </p:cNvPr>
          <p:cNvPicPr>
            <a:picLocks noChangeAspect="1"/>
          </p:cNvPicPr>
          <p:nvPr/>
        </p:nvPicPr>
        <p:blipFill>
          <a:blip r:embed="rId3"/>
          <a:stretch>
            <a:fillRect/>
          </a:stretch>
        </p:blipFill>
        <p:spPr>
          <a:xfrm>
            <a:off x="1762862" y="4092034"/>
            <a:ext cx="1968080" cy="802844"/>
          </a:xfrm>
          <a:prstGeom prst="rect">
            <a:avLst/>
          </a:prstGeom>
        </p:spPr>
      </p:pic>
      <p:sp>
        <p:nvSpPr>
          <p:cNvPr id="6" name="TextBox 5">
            <a:extLst>
              <a:ext uri="{FF2B5EF4-FFF2-40B4-BE49-F238E27FC236}">
                <a16:creationId xmlns:a16="http://schemas.microsoft.com/office/drawing/2014/main" id="{039D449C-64BD-4886-9AEB-9450872C3696}"/>
              </a:ext>
            </a:extLst>
          </p:cNvPr>
          <p:cNvSpPr txBox="1"/>
          <p:nvPr/>
        </p:nvSpPr>
        <p:spPr>
          <a:xfrm>
            <a:off x="1799119" y="4649102"/>
            <a:ext cx="394660" cy="369332"/>
          </a:xfrm>
          <a:prstGeom prst="rect">
            <a:avLst/>
          </a:prstGeom>
          <a:noFill/>
        </p:spPr>
        <p:txBody>
          <a:bodyPr wrap="none" rtlCol="0">
            <a:spAutoFit/>
          </a:bodyPr>
          <a:lstStyle/>
          <a:p>
            <a:r>
              <a:rPr lang="en-US" altLang="zh-CN" dirty="0"/>
              <a:t>V</a:t>
            </a:r>
            <a:r>
              <a:rPr lang="en-US" altLang="zh-CN" baseline="-25000" dirty="0"/>
              <a:t>0</a:t>
            </a:r>
            <a:endParaRPr lang="en-US" baseline="-25000" dirty="0"/>
          </a:p>
        </p:txBody>
      </p:sp>
      <p:sp>
        <p:nvSpPr>
          <p:cNvPr id="7" name="TextBox 6">
            <a:extLst>
              <a:ext uri="{FF2B5EF4-FFF2-40B4-BE49-F238E27FC236}">
                <a16:creationId xmlns:a16="http://schemas.microsoft.com/office/drawing/2014/main" id="{DDADF12C-2D5C-4FAB-B03E-AD8F4A316B9F}"/>
              </a:ext>
            </a:extLst>
          </p:cNvPr>
          <p:cNvSpPr txBox="1"/>
          <p:nvPr/>
        </p:nvSpPr>
        <p:spPr>
          <a:xfrm>
            <a:off x="2276000" y="4771990"/>
            <a:ext cx="394660" cy="369332"/>
          </a:xfrm>
          <a:prstGeom prst="rect">
            <a:avLst/>
          </a:prstGeom>
          <a:noFill/>
        </p:spPr>
        <p:txBody>
          <a:bodyPr wrap="none" rtlCol="0">
            <a:spAutoFit/>
          </a:bodyPr>
          <a:lstStyle/>
          <a:p>
            <a:r>
              <a:rPr lang="en-US" altLang="zh-CN" dirty="0"/>
              <a:t>V</a:t>
            </a:r>
            <a:r>
              <a:rPr lang="en-US" altLang="zh-CN" baseline="-25000" dirty="0"/>
              <a:t>1</a:t>
            </a:r>
            <a:endParaRPr lang="en-US" baseline="-25000" dirty="0"/>
          </a:p>
        </p:txBody>
      </p:sp>
      <p:sp>
        <p:nvSpPr>
          <p:cNvPr id="8" name="TextBox 7">
            <a:extLst>
              <a:ext uri="{FF2B5EF4-FFF2-40B4-BE49-F238E27FC236}">
                <a16:creationId xmlns:a16="http://schemas.microsoft.com/office/drawing/2014/main" id="{135A84F3-6D0E-40AD-9FA2-E1AEF66E8867}"/>
              </a:ext>
            </a:extLst>
          </p:cNvPr>
          <p:cNvSpPr txBox="1"/>
          <p:nvPr/>
        </p:nvSpPr>
        <p:spPr>
          <a:xfrm>
            <a:off x="2789138" y="4915249"/>
            <a:ext cx="394660" cy="369332"/>
          </a:xfrm>
          <a:prstGeom prst="rect">
            <a:avLst/>
          </a:prstGeom>
          <a:noFill/>
        </p:spPr>
        <p:txBody>
          <a:bodyPr wrap="none" rtlCol="0">
            <a:spAutoFit/>
          </a:bodyPr>
          <a:lstStyle/>
          <a:p>
            <a:r>
              <a:rPr lang="en-US" altLang="zh-CN" dirty="0"/>
              <a:t>V</a:t>
            </a:r>
            <a:r>
              <a:rPr lang="en-US" altLang="zh-CN" baseline="-25000" dirty="0"/>
              <a:t>2</a:t>
            </a:r>
            <a:endParaRPr lang="en-US" baseline="-25000" dirty="0"/>
          </a:p>
        </p:txBody>
      </p:sp>
      <p:cxnSp>
        <p:nvCxnSpPr>
          <p:cNvPr id="9" name="Straight Arrow Connector 8">
            <a:extLst>
              <a:ext uri="{FF2B5EF4-FFF2-40B4-BE49-F238E27FC236}">
                <a16:creationId xmlns:a16="http://schemas.microsoft.com/office/drawing/2014/main" id="{86B0F600-7ED1-472C-A240-B47E0F7F37C0}"/>
              </a:ext>
            </a:extLst>
          </p:cNvPr>
          <p:cNvCxnSpPr>
            <a:cxnSpLocks/>
          </p:cNvCxnSpPr>
          <p:nvPr/>
        </p:nvCxnSpPr>
        <p:spPr>
          <a:xfrm>
            <a:off x="2158149" y="4523535"/>
            <a:ext cx="235701" cy="71437"/>
          </a:xfrm>
          <a:prstGeom prst="straightConnector1">
            <a:avLst/>
          </a:prstGeom>
          <a:ln w="31750">
            <a:solidFill>
              <a:srgbClr val="7030A0"/>
            </a:solidFill>
            <a:tailEnd type="arrow"/>
          </a:ln>
        </p:spPr>
        <p:style>
          <a:lnRef idx="1">
            <a:schemeClr val="accent1"/>
          </a:lnRef>
          <a:fillRef idx="0">
            <a:schemeClr val="accent1"/>
          </a:fillRef>
          <a:effectRef idx="0">
            <a:schemeClr val="accent1"/>
          </a:effectRef>
          <a:fontRef idx="minor">
            <a:schemeClr val="tx1"/>
          </a:fontRef>
        </p:style>
      </p:cxnSp>
      <p:cxnSp>
        <p:nvCxnSpPr>
          <p:cNvPr id="10" name="Straight Arrow Connector 9">
            <a:extLst>
              <a:ext uri="{FF2B5EF4-FFF2-40B4-BE49-F238E27FC236}">
                <a16:creationId xmlns:a16="http://schemas.microsoft.com/office/drawing/2014/main" id="{840EAF65-F87A-4E9A-AD6E-0C1BD319477B}"/>
              </a:ext>
            </a:extLst>
          </p:cNvPr>
          <p:cNvCxnSpPr>
            <a:cxnSpLocks/>
          </p:cNvCxnSpPr>
          <p:nvPr/>
        </p:nvCxnSpPr>
        <p:spPr>
          <a:xfrm flipH="1" flipV="1">
            <a:off x="2636138" y="4649102"/>
            <a:ext cx="221733" cy="64938"/>
          </a:xfrm>
          <a:prstGeom prst="straightConnector1">
            <a:avLst/>
          </a:prstGeom>
          <a:ln w="31750">
            <a:solidFill>
              <a:srgbClr val="7030A0"/>
            </a:solidFill>
            <a:tailEnd type="arrow"/>
          </a:ln>
        </p:spPr>
        <p:style>
          <a:lnRef idx="1">
            <a:schemeClr val="accent1"/>
          </a:lnRef>
          <a:fillRef idx="0">
            <a:schemeClr val="accent1"/>
          </a:fillRef>
          <a:effectRef idx="0">
            <a:schemeClr val="accent1"/>
          </a:effectRef>
          <a:fontRef idx="minor">
            <a:schemeClr val="tx1"/>
          </a:fontRef>
        </p:style>
      </p:cxnSp>
      <p:cxnSp>
        <p:nvCxnSpPr>
          <p:cNvPr id="11" name="Straight Arrow Connector 10">
            <a:extLst>
              <a:ext uri="{FF2B5EF4-FFF2-40B4-BE49-F238E27FC236}">
                <a16:creationId xmlns:a16="http://schemas.microsoft.com/office/drawing/2014/main" id="{1DE8C66E-BC73-4D9A-84F6-728AD113A0EE}"/>
              </a:ext>
            </a:extLst>
          </p:cNvPr>
          <p:cNvCxnSpPr>
            <a:cxnSpLocks/>
          </p:cNvCxnSpPr>
          <p:nvPr/>
        </p:nvCxnSpPr>
        <p:spPr>
          <a:xfrm flipH="1">
            <a:off x="2670660" y="4533201"/>
            <a:ext cx="250309" cy="54457"/>
          </a:xfrm>
          <a:prstGeom prst="straightConnector1">
            <a:avLst/>
          </a:prstGeom>
          <a:ln w="31750">
            <a:solidFill>
              <a:srgbClr val="7030A0"/>
            </a:solidFill>
            <a:tailEnd type="arrow"/>
          </a:ln>
        </p:spPr>
        <p:style>
          <a:lnRef idx="1">
            <a:schemeClr val="accent1"/>
          </a:lnRef>
          <a:fillRef idx="0">
            <a:schemeClr val="accent1"/>
          </a:fillRef>
          <a:effectRef idx="0">
            <a:schemeClr val="accent1"/>
          </a:effectRef>
          <a:fontRef idx="minor">
            <a:schemeClr val="tx1"/>
          </a:fontRef>
        </p:style>
      </p:cxnSp>
      <p:grpSp>
        <p:nvGrpSpPr>
          <p:cNvPr id="12" name="Group 11">
            <a:extLst>
              <a:ext uri="{FF2B5EF4-FFF2-40B4-BE49-F238E27FC236}">
                <a16:creationId xmlns:a16="http://schemas.microsoft.com/office/drawing/2014/main" id="{FFDE2554-5AB7-4581-9320-13C01C46B0D0}"/>
              </a:ext>
            </a:extLst>
          </p:cNvPr>
          <p:cNvGrpSpPr/>
          <p:nvPr/>
        </p:nvGrpSpPr>
        <p:grpSpPr>
          <a:xfrm>
            <a:off x="2463769" y="5424629"/>
            <a:ext cx="2555905" cy="861349"/>
            <a:chOff x="2002506" y="5446277"/>
            <a:chExt cx="2555905" cy="861349"/>
          </a:xfrm>
        </p:grpSpPr>
        <p:sp>
          <p:nvSpPr>
            <p:cNvPr id="13" name="Rectangular Callout 6">
              <a:extLst>
                <a:ext uri="{FF2B5EF4-FFF2-40B4-BE49-F238E27FC236}">
                  <a16:creationId xmlns:a16="http://schemas.microsoft.com/office/drawing/2014/main" id="{47A3887C-361B-491F-9C38-389838CE7925}"/>
                </a:ext>
              </a:extLst>
            </p:cNvPr>
            <p:cNvSpPr/>
            <p:nvPr/>
          </p:nvSpPr>
          <p:spPr>
            <a:xfrm>
              <a:off x="2002506" y="5449873"/>
              <a:ext cx="914400" cy="857753"/>
            </a:xfrm>
            <a:prstGeom prst="wedgeRectCallout">
              <a:avLst>
                <a:gd name="adj1" fmla="val -18648"/>
                <a:gd name="adj2" fmla="val -127916"/>
              </a:avLst>
            </a:prstGeom>
            <a:noFill/>
            <a:ln w="25400" cap="flat">
              <a:solidFill>
                <a:schemeClr val="accent6">
                  <a:lumMod val="75000"/>
                </a:schemeClr>
              </a:solidFill>
              <a:prstDash val="sysDot"/>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 name="Picture 13">
              <a:extLst>
                <a:ext uri="{FF2B5EF4-FFF2-40B4-BE49-F238E27FC236}">
                  <a16:creationId xmlns:a16="http://schemas.microsoft.com/office/drawing/2014/main" id="{EB7FF377-B76E-4E30-9D4B-9E85FBEBF54F}"/>
                </a:ext>
              </a:extLst>
            </p:cNvPr>
            <p:cNvPicPr>
              <a:picLocks noChangeAspect="1"/>
            </p:cNvPicPr>
            <p:nvPr/>
          </p:nvPicPr>
          <p:blipFill>
            <a:blip r:embed="rId4"/>
            <a:stretch>
              <a:fillRect/>
            </a:stretch>
          </p:blipFill>
          <p:spPr>
            <a:xfrm rot="16200000">
              <a:off x="2041262" y="5504721"/>
              <a:ext cx="836888" cy="720000"/>
            </a:xfrm>
            <a:prstGeom prst="rect">
              <a:avLst/>
            </a:prstGeom>
          </p:spPr>
        </p:pic>
        <p:sp>
          <p:nvSpPr>
            <p:cNvPr id="15" name="Rectangle 14">
              <a:extLst>
                <a:ext uri="{FF2B5EF4-FFF2-40B4-BE49-F238E27FC236}">
                  <a16:creationId xmlns:a16="http://schemas.microsoft.com/office/drawing/2014/main" id="{88893701-5382-44B5-AAA3-A9FA7BBE559D}"/>
                </a:ext>
              </a:extLst>
            </p:cNvPr>
            <p:cNvSpPr/>
            <p:nvPr/>
          </p:nvSpPr>
          <p:spPr>
            <a:xfrm>
              <a:off x="2946367" y="5541499"/>
              <a:ext cx="1612044" cy="646331"/>
            </a:xfrm>
            <a:prstGeom prst="rect">
              <a:avLst/>
            </a:prstGeom>
          </p:spPr>
          <p:txBody>
            <a:bodyPr wrap="none">
              <a:spAutoFit/>
            </a:bodyPr>
            <a:lstStyle/>
            <a:p>
              <a:r>
                <a:rPr lang="en-US" dirty="0" err="1"/>
                <a:t>EdgeNN</a:t>
              </a:r>
              <a:endParaRPr lang="en-US" dirty="0"/>
            </a:p>
            <a:p>
              <a:r>
                <a:rPr lang="en-US" dirty="0"/>
                <a:t>Transformation</a:t>
              </a:r>
            </a:p>
          </p:txBody>
        </p:sp>
      </p:grpSp>
      <p:pic>
        <p:nvPicPr>
          <p:cNvPr id="16" name="Picture 15">
            <a:extLst>
              <a:ext uri="{FF2B5EF4-FFF2-40B4-BE49-F238E27FC236}">
                <a16:creationId xmlns:a16="http://schemas.microsoft.com/office/drawing/2014/main" id="{B41AAC77-25F3-4B0F-BA5B-0B05CF473FDB}"/>
              </a:ext>
            </a:extLst>
          </p:cNvPr>
          <p:cNvPicPr>
            <a:picLocks noChangeAspect="1"/>
          </p:cNvPicPr>
          <p:nvPr/>
        </p:nvPicPr>
        <p:blipFill>
          <a:blip r:embed="rId5"/>
          <a:stretch>
            <a:fillRect/>
          </a:stretch>
        </p:blipFill>
        <p:spPr>
          <a:xfrm>
            <a:off x="1465857" y="4088057"/>
            <a:ext cx="2052337" cy="898750"/>
          </a:xfrm>
          <a:prstGeom prst="rect">
            <a:avLst/>
          </a:prstGeom>
        </p:spPr>
      </p:pic>
      <p:pic>
        <p:nvPicPr>
          <p:cNvPr id="17" name="Picture 16">
            <a:extLst>
              <a:ext uri="{FF2B5EF4-FFF2-40B4-BE49-F238E27FC236}">
                <a16:creationId xmlns:a16="http://schemas.microsoft.com/office/drawing/2014/main" id="{A35E4F6A-4014-410D-89F0-A4A92871D571}"/>
              </a:ext>
            </a:extLst>
          </p:cNvPr>
          <p:cNvPicPr>
            <a:picLocks noChangeAspect="1"/>
          </p:cNvPicPr>
          <p:nvPr/>
        </p:nvPicPr>
        <p:blipFill>
          <a:blip r:embed="rId6"/>
          <a:stretch>
            <a:fillRect/>
          </a:stretch>
        </p:blipFill>
        <p:spPr>
          <a:xfrm>
            <a:off x="6763272" y="654347"/>
            <a:ext cx="3756263" cy="1296000"/>
          </a:xfrm>
          <a:prstGeom prst="rect">
            <a:avLst/>
          </a:prstGeom>
        </p:spPr>
      </p:pic>
      <p:pic>
        <p:nvPicPr>
          <p:cNvPr id="19" name="Picture 18">
            <a:extLst>
              <a:ext uri="{FF2B5EF4-FFF2-40B4-BE49-F238E27FC236}">
                <a16:creationId xmlns:a16="http://schemas.microsoft.com/office/drawing/2014/main" id="{C7634E8C-C118-42C1-B1E5-6642E0DE8796}"/>
              </a:ext>
            </a:extLst>
          </p:cNvPr>
          <p:cNvPicPr>
            <a:picLocks noChangeAspect="1"/>
          </p:cNvPicPr>
          <p:nvPr/>
        </p:nvPicPr>
        <p:blipFill>
          <a:blip r:embed="rId7"/>
          <a:stretch>
            <a:fillRect/>
          </a:stretch>
        </p:blipFill>
        <p:spPr>
          <a:xfrm>
            <a:off x="6947239" y="1230692"/>
            <a:ext cx="3289163" cy="288000"/>
          </a:xfrm>
          <a:prstGeom prst="rect">
            <a:avLst/>
          </a:prstGeom>
        </p:spPr>
      </p:pic>
      <p:pic>
        <p:nvPicPr>
          <p:cNvPr id="20" name="Picture 19">
            <a:extLst>
              <a:ext uri="{FF2B5EF4-FFF2-40B4-BE49-F238E27FC236}">
                <a16:creationId xmlns:a16="http://schemas.microsoft.com/office/drawing/2014/main" id="{E9F02FF8-85F1-43FC-BFEB-1C42208B1FCA}"/>
              </a:ext>
            </a:extLst>
          </p:cNvPr>
          <p:cNvPicPr>
            <a:picLocks noChangeAspect="1"/>
          </p:cNvPicPr>
          <p:nvPr/>
        </p:nvPicPr>
        <p:blipFill>
          <a:blip r:embed="rId8"/>
          <a:stretch>
            <a:fillRect/>
          </a:stretch>
        </p:blipFill>
        <p:spPr>
          <a:xfrm>
            <a:off x="7734810" y="1640747"/>
            <a:ext cx="1625119" cy="259200"/>
          </a:xfrm>
          <a:prstGeom prst="rect">
            <a:avLst/>
          </a:prstGeom>
        </p:spPr>
      </p:pic>
      <p:pic>
        <p:nvPicPr>
          <p:cNvPr id="21" name="Picture 20">
            <a:extLst>
              <a:ext uri="{FF2B5EF4-FFF2-40B4-BE49-F238E27FC236}">
                <a16:creationId xmlns:a16="http://schemas.microsoft.com/office/drawing/2014/main" id="{C8E1C606-A5A1-40EA-959E-90DE25104E4B}"/>
              </a:ext>
            </a:extLst>
          </p:cNvPr>
          <p:cNvPicPr>
            <a:picLocks noChangeAspect="1"/>
          </p:cNvPicPr>
          <p:nvPr/>
        </p:nvPicPr>
        <p:blipFill>
          <a:blip r:embed="rId9"/>
          <a:stretch>
            <a:fillRect/>
          </a:stretch>
        </p:blipFill>
        <p:spPr>
          <a:xfrm>
            <a:off x="7019562" y="1573547"/>
            <a:ext cx="3055613" cy="652800"/>
          </a:xfrm>
          <a:prstGeom prst="rect">
            <a:avLst/>
          </a:prstGeom>
        </p:spPr>
      </p:pic>
      <p:pic>
        <p:nvPicPr>
          <p:cNvPr id="22" name="Picture 21">
            <a:extLst>
              <a:ext uri="{FF2B5EF4-FFF2-40B4-BE49-F238E27FC236}">
                <a16:creationId xmlns:a16="http://schemas.microsoft.com/office/drawing/2014/main" id="{FF843478-A36E-4189-B3E5-DA32C25DE04B}"/>
              </a:ext>
            </a:extLst>
          </p:cNvPr>
          <p:cNvPicPr>
            <a:picLocks noChangeAspect="1"/>
          </p:cNvPicPr>
          <p:nvPr/>
        </p:nvPicPr>
        <p:blipFill>
          <a:blip r:embed="rId10"/>
          <a:stretch>
            <a:fillRect/>
          </a:stretch>
        </p:blipFill>
        <p:spPr>
          <a:xfrm>
            <a:off x="7184993" y="1943469"/>
            <a:ext cx="2724750" cy="1996800"/>
          </a:xfrm>
          <a:prstGeom prst="rect">
            <a:avLst/>
          </a:prstGeom>
        </p:spPr>
      </p:pic>
      <p:pic>
        <p:nvPicPr>
          <p:cNvPr id="23" name="Picture 22">
            <a:extLst>
              <a:ext uri="{FF2B5EF4-FFF2-40B4-BE49-F238E27FC236}">
                <a16:creationId xmlns:a16="http://schemas.microsoft.com/office/drawing/2014/main" id="{AB85FFCD-B17F-4C53-BBC2-A515F18BCD11}"/>
              </a:ext>
            </a:extLst>
          </p:cNvPr>
          <p:cNvPicPr>
            <a:picLocks noChangeAspect="1"/>
          </p:cNvPicPr>
          <p:nvPr/>
        </p:nvPicPr>
        <p:blipFill>
          <a:blip r:embed="rId11"/>
          <a:stretch>
            <a:fillRect/>
          </a:stretch>
        </p:blipFill>
        <p:spPr>
          <a:xfrm>
            <a:off x="7715346" y="3892454"/>
            <a:ext cx="1664044" cy="739200"/>
          </a:xfrm>
          <a:prstGeom prst="rect">
            <a:avLst/>
          </a:prstGeom>
        </p:spPr>
      </p:pic>
      <p:pic>
        <p:nvPicPr>
          <p:cNvPr id="25" name="Picture 24">
            <a:extLst>
              <a:ext uri="{FF2B5EF4-FFF2-40B4-BE49-F238E27FC236}">
                <a16:creationId xmlns:a16="http://schemas.microsoft.com/office/drawing/2014/main" id="{57BD8B87-B503-4778-B49F-7BA9EAAEFAFE}"/>
              </a:ext>
            </a:extLst>
          </p:cNvPr>
          <p:cNvPicPr>
            <a:picLocks noChangeAspect="1"/>
          </p:cNvPicPr>
          <p:nvPr/>
        </p:nvPicPr>
        <p:blipFill>
          <a:blip r:embed="rId12"/>
          <a:stretch>
            <a:fillRect/>
          </a:stretch>
        </p:blipFill>
        <p:spPr>
          <a:xfrm>
            <a:off x="5666918" y="1370214"/>
            <a:ext cx="1518075" cy="518400"/>
          </a:xfrm>
          <a:prstGeom prst="rect">
            <a:avLst/>
          </a:prstGeom>
        </p:spPr>
      </p:pic>
      <p:pic>
        <p:nvPicPr>
          <p:cNvPr id="26" name="Picture 25">
            <a:extLst>
              <a:ext uri="{FF2B5EF4-FFF2-40B4-BE49-F238E27FC236}">
                <a16:creationId xmlns:a16="http://schemas.microsoft.com/office/drawing/2014/main" id="{041999CB-4137-4F77-94CA-415FEEF5FD5E}"/>
              </a:ext>
            </a:extLst>
          </p:cNvPr>
          <p:cNvPicPr>
            <a:picLocks noChangeAspect="1"/>
          </p:cNvPicPr>
          <p:nvPr/>
        </p:nvPicPr>
        <p:blipFill>
          <a:blip r:embed="rId13"/>
          <a:stretch>
            <a:fillRect/>
          </a:stretch>
        </p:blipFill>
        <p:spPr>
          <a:xfrm>
            <a:off x="5666918" y="2596269"/>
            <a:ext cx="2033831" cy="489600"/>
          </a:xfrm>
          <a:prstGeom prst="rect">
            <a:avLst/>
          </a:prstGeom>
        </p:spPr>
      </p:pic>
      <p:pic>
        <p:nvPicPr>
          <p:cNvPr id="27" name="Picture 26">
            <a:extLst>
              <a:ext uri="{FF2B5EF4-FFF2-40B4-BE49-F238E27FC236}">
                <a16:creationId xmlns:a16="http://schemas.microsoft.com/office/drawing/2014/main" id="{A6D0CBB7-CD01-47A8-8EB2-5D0F7E3C14FB}"/>
              </a:ext>
            </a:extLst>
          </p:cNvPr>
          <p:cNvPicPr>
            <a:picLocks noChangeAspect="1"/>
          </p:cNvPicPr>
          <p:nvPr/>
        </p:nvPicPr>
        <p:blipFill>
          <a:blip r:embed="rId14"/>
          <a:stretch>
            <a:fillRect/>
          </a:stretch>
        </p:blipFill>
        <p:spPr>
          <a:xfrm>
            <a:off x="5666918" y="3984656"/>
            <a:ext cx="2218725" cy="508800"/>
          </a:xfrm>
          <a:prstGeom prst="rect">
            <a:avLst/>
          </a:prstGeom>
        </p:spPr>
      </p:pic>
      <p:pic>
        <p:nvPicPr>
          <p:cNvPr id="30" name="Picture 29">
            <a:extLst>
              <a:ext uri="{FF2B5EF4-FFF2-40B4-BE49-F238E27FC236}">
                <a16:creationId xmlns:a16="http://schemas.microsoft.com/office/drawing/2014/main" id="{8D362258-EC7F-4F5E-9BEB-CB13EB23D92F}"/>
              </a:ext>
            </a:extLst>
          </p:cNvPr>
          <p:cNvPicPr>
            <a:picLocks noChangeAspect="1"/>
          </p:cNvPicPr>
          <p:nvPr/>
        </p:nvPicPr>
        <p:blipFill>
          <a:blip r:embed="rId15"/>
          <a:stretch>
            <a:fillRect/>
          </a:stretch>
        </p:blipFill>
        <p:spPr>
          <a:xfrm>
            <a:off x="9744312" y="4400428"/>
            <a:ext cx="1675820" cy="1936200"/>
          </a:xfrm>
          <a:prstGeom prst="rect">
            <a:avLst/>
          </a:prstGeom>
        </p:spPr>
      </p:pic>
    </p:spTree>
    <p:extLst>
      <p:ext uri="{BB962C8B-B14F-4D97-AF65-F5344CB8AC3E}">
        <p14:creationId xmlns:p14="http://schemas.microsoft.com/office/powerpoint/2010/main" val="30347637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par>
                                <p:cTn id="8" presetID="10" presetClass="entr" presetSubtype="0" fill="hold" nodeType="withEffect">
                                  <p:stCondLst>
                                    <p:cond delay="0"/>
                                  </p:stCondLst>
                                  <p:childTnLst>
                                    <p:set>
                                      <p:cBhvr>
                                        <p:cTn id="9" dur="1" fill="hold">
                                          <p:stCondLst>
                                            <p:cond delay="0"/>
                                          </p:stCondLst>
                                        </p:cTn>
                                        <p:tgtEl>
                                          <p:spTgt spid="10"/>
                                        </p:tgtEl>
                                        <p:attrNameLst>
                                          <p:attrName>style.visibility</p:attrName>
                                        </p:attrNameLst>
                                      </p:cBhvr>
                                      <p:to>
                                        <p:strVal val="visible"/>
                                      </p:to>
                                    </p:set>
                                    <p:animEffect transition="in" filter="fade">
                                      <p:cBhvr>
                                        <p:cTn id="10" dur="500"/>
                                        <p:tgtEl>
                                          <p:spTgt spid="10"/>
                                        </p:tgtEl>
                                      </p:cBhvr>
                                    </p:animEffect>
                                  </p:childTnLst>
                                </p:cTn>
                              </p:par>
                              <p:par>
                                <p:cTn id="11" presetID="10" presetClass="entr" presetSubtype="0" fill="hold" nodeType="withEffect">
                                  <p:stCondLst>
                                    <p:cond delay="0"/>
                                  </p:stCondLst>
                                  <p:childTnLst>
                                    <p:set>
                                      <p:cBhvr>
                                        <p:cTn id="12" dur="1" fill="hold">
                                          <p:stCondLst>
                                            <p:cond delay="0"/>
                                          </p:stCondLst>
                                        </p:cTn>
                                        <p:tgtEl>
                                          <p:spTgt spid="11"/>
                                        </p:tgtEl>
                                        <p:attrNameLst>
                                          <p:attrName>style.visibility</p:attrName>
                                        </p:attrNameLst>
                                      </p:cBhvr>
                                      <p:to>
                                        <p:strVal val="visible"/>
                                      </p:to>
                                    </p:set>
                                    <p:animEffect transition="in" filter="fade">
                                      <p:cBhvr>
                                        <p:cTn id="13" dur="500"/>
                                        <p:tgtEl>
                                          <p:spTgt spid="11"/>
                                        </p:tgtEl>
                                      </p:cBhvr>
                                    </p:animEffect>
                                  </p:childTnLst>
                                </p:cTn>
                              </p:par>
                            </p:childTnLst>
                          </p:cTn>
                        </p:par>
                        <p:par>
                          <p:cTn id="14" fill="hold">
                            <p:stCondLst>
                              <p:cond delay="500"/>
                            </p:stCondLst>
                            <p:childTnLst>
                              <p:par>
                                <p:cTn id="15" presetID="22" presetClass="entr" presetSubtype="4" fill="hold"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wipe(down)">
                                      <p:cBhvr>
                                        <p:cTn id="17" dur="500"/>
                                        <p:tgtEl>
                                          <p:spTgt spid="20"/>
                                        </p:tgtEl>
                                      </p:cBhvr>
                                    </p:animEffect>
                                  </p:childTnLst>
                                </p:cTn>
                              </p:par>
                              <p:par>
                                <p:cTn id="18" presetID="22" presetClass="entr" presetSubtype="1" fill="hold" nodeType="withEffect">
                                  <p:stCondLst>
                                    <p:cond delay="0"/>
                                  </p:stCondLst>
                                  <p:childTnLst>
                                    <p:set>
                                      <p:cBhvr>
                                        <p:cTn id="19" dur="1" fill="hold">
                                          <p:stCondLst>
                                            <p:cond delay="0"/>
                                          </p:stCondLst>
                                        </p:cTn>
                                        <p:tgtEl>
                                          <p:spTgt spid="19"/>
                                        </p:tgtEl>
                                        <p:attrNameLst>
                                          <p:attrName>style.visibility</p:attrName>
                                        </p:attrNameLst>
                                      </p:cBhvr>
                                      <p:to>
                                        <p:strVal val="visible"/>
                                      </p:to>
                                    </p:set>
                                    <p:animEffect transition="in" filter="wipe(up)">
                                      <p:cBhvr>
                                        <p:cTn id="20" dur="500"/>
                                        <p:tgtEl>
                                          <p:spTgt spid="19"/>
                                        </p:tgtEl>
                                      </p:cBhvr>
                                    </p:animEffect>
                                  </p:childTnLst>
                                </p:cTn>
                              </p:par>
                            </p:childTnLst>
                          </p:cTn>
                        </p:par>
                        <p:par>
                          <p:cTn id="21" fill="hold">
                            <p:stCondLst>
                              <p:cond delay="1000"/>
                            </p:stCondLst>
                            <p:childTnLst>
                              <p:par>
                                <p:cTn id="22" presetID="10" presetClass="entr" presetSubtype="0" fill="hold"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fade">
                                      <p:cBhvr>
                                        <p:cTn id="24" dur="500"/>
                                        <p:tgtEl>
                                          <p:spTgt spid="21"/>
                                        </p:tgtEl>
                                      </p:cBhvr>
                                    </p:animEffect>
                                  </p:childTnLst>
                                </p:cTn>
                              </p:par>
                              <p:par>
                                <p:cTn id="25" presetID="10" presetClass="entr" presetSubtype="0" fill="hold" nodeType="withEffect">
                                  <p:stCondLst>
                                    <p:cond delay="0"/>
                                  </p:stCondLst>
                                  <p:childTnLst>
                                    <p:set>
                                      <p:cBhvr>
                                        <p:cTn id="26" dur="1" fill="hold">
                                          <p:stCondLst>
                                            <p:cond delay="0"/>
                                          </p:stCondLst>
                                        </p:cTn>
                                        <p:tgtEl>
                                          <p:spTgt spid="25"/>
                                        </p:tgtEl>
                                        <p:attrNameLst>
                                          <p:attrName>style.visibility</p:attrName>
                                        </p:attrNameLst>
                                      </p:cBhvr>
                                      <p:to>
                                        <p:strVal val="visible"/>
                                      </p:to>
                                    </p:set>
                                    <p:animEffect transition="in" filter="fade">
                                      <p:cBhvr>
                                        <p:cTn id="27" dur="500"/>
                                        <p:tgtEl>
                                          <p:spTgt spid="25"/>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12"/>
                                        </p:tgtEl>
                                        <p:attrNameLst>
                                          <p:attrName>style.visibility</p:attrName>
                                        </p:attrNameLst>
                                      </p:cBhvr>
                                      <p:to>
                                        <p:strVal val="visible"/>
                                      </p:to>
                                    </p:set>
                                    <p:animEffect transition="in" filter="fade">
                                      <p:cBhvr>
                                        <p:cTn id="32" dur="500"/>
                                        <p:tgtEl>
                                          <p:spTgt spid="12"/>
                                        </p:tgtEl>
                                      </p:cBhvr>
                                    </p:animEffect>
                                  </p:childTnLst>
                                </p:cTn>
                              </p:par>
                            </p:childTnLst>
                          </p:cTn>
                        </p:par>
                        <p:par>
                          <p:cTn id="33" fill="hold">
                            <p:stCondLst>
                              <p:cond delay="500"/>
                            </p:stCondLst>
                            <p:childTnLst>
                              <p:par>
                                <p:cTn id="34" presetID="22" presetClass="entr" presetSubtype="1" fill="hold" nodeType="afterEffect">
                                  <p:stCondLst>
                                    <p:cond delay="0"/>
                                  </p:stCondLst>
                                  <p:childTnLst>
                                    <p:set>
                                      <p:cBhvr>
                                        <p:cTn id="35" dur="1" fill="hold">
                                          <p:stCondLst>
                                            <p:cond delay="0"/>
                                          </p:stCondLst>
                                        </p:cTn>
                                        <p:tgtEl>
                                          <p:spTgt spid="22"/>
                                        </p:tgtEl>
                                        <p:attrNameLst>
                                          <p:attrName>style.visibility</p:attrName>
                                        </p:attrNameLst>
                                      </p:cBhvr>
                                      <p:to>
                                        <p:strVal val="visible"/>
                                      </p:to>
                                    </p:set>
                                    <p:animEffect transition="in" filter="wipe(up)">
                                      <p:cBhvr>
                                        <p:cTn id="36" dur="500"/>
                                        <p:tgtEl>
                                          <p:spTgt spid="22"/>
                                        </p:tgtEl>
                                      </p:cBhvr>
                                    </p:animEffect>
                                  </p:childTnLst>
                                </p:cTn>
                              </p:par>
                              <p:par>
                                <p:cTn id="37" presetID="10" presetClass="entr" presetSubtype="0" fill="hold" nodeType="withEffect">
                                  <p:stCondLst>
                                    <p:cond delay="0"/>
                                  </p:stCondLst>
                                  <p:childTnLst>
                                    <p:set>
                                      <p:cBhvr>
                                        <p:cTn id="38" dur="1" fill="hold">
                                          <p:stCondLst>
                                            <p:cond delay="0"/>
                                          </p:stCondLst>
                                        </p:cTn>
                                        <p:tgtEl>
                                          <p:spTgt spid="26"/>
                                        </p:tgtEl>
                                        <p:attrNameLst>
                                          <p:attrName>style.visibility</p:attrName>
                                        </p:attrNameLst>
                                      </p:cBhvr>
                                      <p:to>
                                        <p:strVal val="visible"/>
                                      </p:to>
                                    </p:set>
                                    <p:animEffect transition="in" filter="fade">
                                      <p:cBhvr>
                                        <p:cTn id="39" dur="500"/>
                                        <p:tgtEl>
                                          <p:spTgt spid="26"/>
                                        </p:tgtEl>
                                      </p:cBhvr>
                                    </p:animEffect>
                                  </p:childTnLst>
                                </p:cTn>
                              </p:par>
                            </p:childTnLst>
                          </p:cTn>
                        </p:par>
                      </p:childTnLst>
                    </p:cTn>
                  </p:par>
                  <p:par>
                    <p:cTn id="40" fill="hold">
                      <p:stCondLst>
                        <p:cond delay="indefinite"/>
                      </p:stCondLst>
                      <p:childTnLst>
                        <p:par>
                          <p:cTn id="41" fill="hold">
                            <p:stCondLst>
                              <p:cond delay="0"/>
                            </p:stCondLst>
                            <p:childTnLst>
                              <p:par>
                                <p:cTn id="42" presetID="10" presetClass="entr" presetSubtype="0" fill="hold" nodeType="clickEffect">
                                  <p:stCondLst>
                                    <p:cond delay="0"/>
                                  </p:stCondLst>
                                  <p:childTnLst>
                                    <p:set>
                                      <p:cBhvr>
                                        <p:cTn id="43" dur="1" fill="hold">
                                          <p:stCondLst>
                                            <p:cond delay="0"/>
                                          </p:stCondLst>
                                        </p:cTn>
                                        <p:tgtEl>
                                          <p:spTgt spid="16"/>
                                        </p:tgtEl>
                                        <p:attrNameLst>
                                          <p:attrName>style.visibility</p:attrName>
                                        </p:attrNameLst>
                                      </p:cBhvr>
                                      <p:to>
                                        <p:strVal val="visible"/>
                                      </p:to>
                                    </p:set>
                                    <p:animEffect transition="in" filter="fade">
                                      <p:cBhvr>
                                        <p:cTn id="44" dur="500"/>
                                        <p:tgtEl>
                                          <p:spTgt spid="16"/>
                                        </p:tgtEl>
                                      </p:cBhvr>
                                    </p:animEffect>
                                  </p:childTnLst>
                                </p:cTn>
                              </p:par>
                            </p:childTnLst>
                          </p:cTn>
                        </p:par>
                        <p:par>
                          <p:cTn id="45" fill="hold">
                            <p:stCondLst>
                              <p:cond delay="500"/>
                            </p:stCondLst>
                            <p:childTnLst>
                              <p:par>
                                <p:cTn id="46" presetID="22" presetClass="entr" presetSubtype="1" fill="hold" nodeType="afterEffect">
                                  <p:stCondLst>
                                    <p:cond delay="0"/>
                                  </p:stCondLst>
                                  <p:childTnLst>
                                    <p:set>
                                      <p:cBhvr>
                                        <p:cTn id="47" dur="1" fill="hold">
                                          <p:stCondLst>
                                            <p:cond delay="0"/>
                                          </p:stCondLst>
                                        </p:cTn>
                                        <p:tgtEl>
                                          <p:spTgt spid="23"/>
                                        </p:tgtEl>
                                        <p:attrNameLst>
                                          <p:attrName>style.visibility</p:attrName>
                                        </p:attrNameLst>
                                      </p:cBhvr>
                                      <p:to>
                                        <p:strVal val="visible"/>
                                      </p:to>
                                    </p:set>
                                    <p:animEffect transition="in" filter="wipe(up)">
                                      <p:cBhvr>
                                        <p:cTn id="48" dur="500"/>
                                        <p:tgtEl>
                                          <p:spTgt spid="23"/>
                                        </p:tgtEl>
                                      </p:cBhvr>
                                    </p:animEffect>
                                  </p:childTnLst>
                                </p:cTn>
                              </p:par>
                              <p:par>
                                <p:cTn id="49" presetID="10" presetClass="entr" presetSubtype="0" fill="hold" nodeType="withEffect">
                                  <p:stCondLst>
                                    <p:cond delay="0"/>
                                  </p:stCondLst>
                                  <p:childTnLst>
                                    <p:set>
                                      <p:cBhvr>
                                        <p:cTn id="50" dur="1" fill="hold">
                                          <p:stCondLst>
                                            <p:cond delay="0"/>
                                          </p:stCondLst>
                                        </p:cTn>
                                        <p:tgtEl>
                                          <p:spTgt spid="27"/>
                                        </p:tgtEl>
                                        <p:attrNameLst>
                                          <p:attrName>style.visibility</p:attrName>
                                        </p:attrNameLst>
                                      </p:cBhvr>
                                      <p:to>
                                        <p:strVal val="visible"/>
                                      </p:to>
                                    </p:set>
                                    <p:animEffect transition="in" filter="fade">
                                      <p:cBhvr>
                                        <p:cTn id="51"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166923-8B0D-43BF-8196-F27007A02201}"/>
              </a:ext>
            </a:extLst>
          </p:cNvPr>
          <p:cNvSpPr>
            <a:spLocks noGrp="1"/>
          </p:cNvSpPr>
          <p:nvPr>
            <p:ph type="title"/>
          </p:nvPr>
        </p:nvSpPr>
        <p:spPr/>
        <p:txBody>
          <a:bodyPr/>
          <a:lstStyle/>
          <a:p>
            <a:r>
              <a:rPr lang="en-US" dirty="0"/>
              <a:t>SAGA-NN Abstraction</a:t>
            </a:r>
          </a:p>
        </p:txBody>
      </p:sp>
      <p:sp>
        <p:nvSpPr>
          <p:cNvPr id="4" name="Slide Number Placeholder 3">
            <a:extLst>
              <a:ext uri="{FF2B5EF4-FFF2-40B4-BE49-F238E27FC236}">
                <a16:creationId xmlns:a16="http://schemas.microsoft.com/office/drawing/2014/main" id="{087CC239-DE35-4172-9F05-9F7131C389C7}"/>
              </a:ext>
            </a:extLst>
          </p:cNvPr>
          <p:cNvSpPr>
            <a:spLocks noGrp="1"/>
          </p:cNvSpPr>
          <p:nvPr>
            <p:ph type="sldNum" sz="quarter" idx="12"/>
          </p:nvPr>
        </p:nvSpPr>
        <p:spPr/>
        <p:txBody>
          <a:bodyPr/>
          <a:lstStyle/>
          <a:p>
            <a:fld id="{D0FF571C-8896-0D48-9D6F-DAE7F004DD8A}" type="slidenum">
              <a:rPr lang="en-US" smtClean="0"/>
              <a:pPr/>
              <a:t>11</a:t>
            </a:fld>
            <a:endParaRPr lang="en-US" dirty="0"/>
          </a:p>
        </p:txBody>
      </p:sp>
      <p:pic>
        <p:nvPicPr>
          <p:cNvPr id="17" name="Picture 16">
            <a:extLst>
              <a:ext uri="{FF2B5EF4-FFF2-40B4-BE49-F238E27FC236}">
                <a16:creationId xmlns:a16="http://schemas.microsoft.com/office/drawing/2014/main" id="{A35E4F6A-4014-410D-89F0-A4A92871D571}"/>
              </a:ext>
            </a:extLst>
          </p:cNvPr>
          <p:cNvPicPr>
            <a:picLocks noChangeAspect="1"/>
          </p:cNvPicPr>
          <p:nvPr/>
        </p:nvPicPr>
        <p:blipFill>
          <a:blip r:embed="rId3"/>
          <a:stretch>
            <a:fillRect/>
          </a:stretch>
        </p:blipFill>
        <p:spPr>
          <a:xfrm>
            <a:off x="6763272" y="654347"/>
            <a:ext cx="3756263" cy="1296000"/>
          </a:xfrm>
          <a:prstGeom prst="rect">
            <a:avLst/>
          </a:prstGeom>
        </p:spPr>
      </p:pic>
      <p:pic>
        <p:nvPicPr>
          <p:cNvPr id="19" name="Picture 18">
            <a:extLst>
              <a:ext uri="{FF2B5EF4-FFF2-40B4-BE49-F238E27FC236}">
                <a16:creationId xmlns:a16="http://schemas.microsoft.com/office/drawing/2014/main" id="{C7634E8C-C118-42C1-B1E5-6642E0DE8796}"/>
              </a:ext>
            </a:extLst>
          </p:cNvPr>
          <p:cNvPicPr>
            <a:picLocks noChangeAspect="1"/>
          </p:cNvPicPr>
          <p:nvPr/>
        </p:nvPicPr>
        <p:blipFill>
          <a:blip r:embed="rId4"/>
          <a:stretch>
            <a:fillRect/>
          </a:stretch>
        </p:blipFill>
        <p:spPr>
          <a:xfrm>
            <a:off x="6947239" y="1230692"/>
            <a:ext cx="3289163" cy="288000"/>
          </a:xfrm>
          <a:prstGeom prst="rect">
            <a:avLst/>
          </a:prstGeom>
        </p:spPr>
      </p:pic>
      <p:pic>
        <p:nvPicPr>
          <p:cNvPr id="20" name="Picture 19">
            <a:extLst>
              <a:ext uri="{FF2B5EF4-FFF2-40B4-BE49-F238E27FC236}">
                <a16:creationId xmlns:a16="http://schemas.microsoft.com/office/drawing/2014/main" id="{E9F02FF8-85F1-43FC-BFEB-1C42208B1FCA}"/>
              </a:ext>
            </a:extLst>
          </p:cNvPr>
          <p:cNvPicPr>
            <a:picLocks noChangeAspect="1"/>
          </p:cNvPicPr>
          <p:nvPr/>
        </p:nvPicPr>
        <p:blipFill>
          <a:blip r:embed="rId5"/>
          <a:stretch>
            <a:fillRect/>
          </a:stretch>
        </p:blipFill>
        <p:spPr>
          <a:xfrm>
            <a:off x="7734810" y="1640747"/>
            <a:ext cx="1625119" cy="259200"/>
          </a:xfrm>
          <a:prstGeom prst="rect">
            <a:avLst/>
          </a:prstGeom>
        </p:spPr>
      </p:pic>
      <p:pic>
        <p:nvPicPr>
          <p:cNvPr id="21" name="Picture 20">
            <a:extLst>
              <a:ext uri="{FF2B5EF4-FFF2-40B4-BE49-F238E27FC236}">
                <a16:creationId xmlns:a16="http://schemas.microsoft.com/office/drawing/2014/main" id="{C8E1C606-A5A1-40EA-959E-90DE25104E4B}"/>
              </a:ext>
            </a:extLst>
          </p:cNvPr>
          <p:cNvPicPr>
            <a:picLocks noChangeAspect="1"/>
          </p:cNvPicPr>
          <p:nvPr/>
        </p:nvPicPr>
        <p:blipFill>
          <a:blip r:embed="rId6"/>
          <a:stretch>
            <a:fillRect/>
          </a:stretch>
        </p:blipFill>
        <p:spPr>
          <a:xfrm>
            <a:off x="7019562" y="1573547"/>
            <a:ext cx="3055613" cy="652800"/>
          </a:xfrm>
          <a:prstGeom prst="rect">
            <a:avLst/>
          </a:prstGeom>
        </p:spPr>
      </p:pic>
      <p:pic>
        <p:nvPicPr>
          <p:cNvPr id="22" name="Picture 21">
            <a:extLst>
              <a:ext uri="{FF2B5EF4-FFF2-40B4-BE49-F238E27FC236}">
                <a16:creationId xmlns:a16="http://schemas.microsoft.com/office/drawing/2014/main" id="{FF843478-A36E-4189-B3E5-DA32C25DE04B}"/>
              </a:ext>
            </a:extLst>
          </p:cNvPr>
          <p:cNvPicPr>
            <a:picLocks noChangeAspect="1"/>
          </p:cNvPicPr>
          <p:nvPr/>
        </p:nvPicPr>
        <p:blipFill>
          <a:blip r:embed="rId7"/>
          <a:stretch>
            <a:fillRect/>
          </a:stretch>
        </p:blipFill>
        <p:spPr>
          <a:xfrm>
            <a:off x="7184993" y="1943469"/>
            <a:ext cx="2724750" cy="1996800"/>
          </a:xfrm>
          <a:prstGeom prst="rect">
            <a:avLst/>
          </a:prstGeom>
        </p:spPr>
      </p:pic>
      <p:pic>
        <p:nvPicPr>
          <p:cNvPr id="23" name="Picture 22">
            <a:extLst>
              <a:ext uri="{FF2B5EF4-FFF2-40B4-BE49-F238E27FC236}">
                <a16:creationId xmlns:a16="http://schemas.microsoft.com/office/drawing/2014/main" id="{AB85FFCD-B17F-4C53-BBC2-A515F18BCD11}"/>
              </a:ext>
            </a:extLst>
          </p:cNvPr>
          <p:cNvPicPr>
            <a:picLocks noChangeAspect="1"/>
          </p:cNvPicPr>
          <p:nvPr/>
        </p:nvPicPr>
        <p:blipFill>
          <a:blip r:embed="rId8"/>
          <a:stretch>
            <a:fillRect/>
          </a:stretch>
        </p:blipFill>
        <p:spPr>
          <a:xfrm>
            <a:off x="7715346" y="3892454"/>
            <a:ext cx="1664044" cy="739200"/>
          </a:xfrm>
          <a:prstGeom prst="rect">
            <a:avLst/>
          </a:prstGeom>
        </p:spPr>
      </p:pic>
      <p:pic>
        <p:nvPicPr>
          <p:cNvPr id="24" name="Picture 23">
            <a:extLst>
              <a:ext uri="{FF2B5EF4-FFF2-40B4-BE49-F238E27FC236}">
                <a16:creationId xmlns:a16="http://schemas.microsoft.com/office/drawing/2014/main" id="{85A9D511-34D3-433C-977C-B9570973E829}"/>
              </a:ext>
            </a:extLst>
          </p:cNvPr>
          <p:cNvPicPr>
            <a:picLocks noChangeAspect="1"/>
          </p:cNvPicPr>
          <p:nvPr/>
        </p:nvPicPr>
        <p:blipFill>
          <a:blip r:embed="rId9"/>
          <a:stretch>
            <a:fillRect/>
          </a:stretch>
        </p:blipFill>
        <p:spPr>
          <a:xfrm>
            <a:off x="8080268" y="4512628"/>
            <a:ext cx="934200" cy="1824000"/>
          </a:xfrm>
          <a:prstGeom prst="rect">
            <a:avLst/>
          </a:prstGeom>
        </p:spPr>
      </p:pic>
      <p:pic>
        <p:nvPicPr>
          <p:cNvPr id="25" name="Picture 24">
            <a:extLst>
              <a:ext uri="{FF2B5EF4-FFF2-40B4-BE49-F238E27FC236}">
                <a16:creationId xmlns:a16="http://schemas.microsoft.com/office/drawing/2014/main" id="{57BD8B87-B503-4778-B49F-7BA9EAAEFAFE}"/>
              </a:ext>
            </a:extLst>
          </p:cNvPr>
          <p:cNvPicPr>
            <a:picLocks noChangeAspect="1"/>
          </p:cNvPicPr>
          <p:nvPr/>
        </p:nvPicPr>
        <p:blipFill>
          <a:blip r:embed="rId10"/>
          <a:stretch>
            <a:fillRect/>
          </a:stretch>
        </p:blipFill>
        <p:spPr>
          <a:xfrm>
            <a:off x="5666918" y="1370214"/>
            <a:ext cx="1518075" cy="518400"/>
          </a:xfrm>
          <a:prstGeom prst="rect">
            <a:avLst/>
          </a:prstGeom>
        </p:spPr>
      </p:pic>
      <p:pic>
        <p:nvPicPr>
          <p:cNvPr id="26" name="Picture 25">
            <a:extLst>
              <a:ext uri="{FF2B5EF4-FFF2-40B4-BE49-F238E27FC236}">
                <a16:creationId xmlns:a16="http://schemas.microsoft.com/office/drawing/2014/main" id="{041999CB-4137-4F77-94CA-415FEEF5FD5E}"/>
              </a:ext>
            </a:extLst>
          </p:cNvPr>
          <p:cNvPicPr>
            <a:picLocks noChangeAspect="1"/>
          </p:cNvPicPr>
          <p:nvPr/>
        </p:nvPicPr>
        <p:blipFill>
          <a:blip r:embed="rId11"/>
          <a:stretch>
            <a:fillRect/>
          </a:stretch>
        </p:blipFill>
        <p:spPr>
          <a:xfrm>
            <a:off x="5666918" y="2596269"/>
            <a:ext cx="2033831" cy="489600"/>
          </a:xfrm>
          <a:prstGeom prst="rect">
            <a:avLst/>
          </a:prstGeom>
        </p:spPr>
      </p:pic>
      <p:pic>
        <p:nvPicPr>
          <p:cNvPr id="27" name="Picture 26">
            <a:extLst>
              <a:ext uri="{FF2B5EF4-FFF2-40B4-BE49-F238E27FC236}">
                <a16:creationId xmlns:a16="http://schemas.microsoft.com/office/drawing/2014/main" id="{A6D0CBB7-CD01-47A8-8EB2-5D0F7E3C14FB}"/>
              </a:ext>
            </a:extLst>
          </p:cNvPr>
          <p:cNvPicPr>
            <a:picLocks noChangeAspect="1"/>
          </p:cNvPicPr>
          <p:nvPr/>
        </p:nvPicPr>
        <p:blipFill>
          <a:blip r:embed="rId12"/>
          <a:stretch>
            <a:fillRect/>
          </a:stretch>
        </p:blipFill>
        <p:spPr>
          <a:xfrm>
            <a:off x="5666918" y="3984656"/>
            <a:ext cx="2218725" cy="508800"/>
          </a:xfrm>
          <a:prstGeom prst="rect">
            <a:avLst/>
          </a:prstGeom>
        </p:spPr>
      </p:pic>
      <p:pic>
        <p:nvPicPr>
          <p:cNvPr id="29" name="Picture 28">
            <a:extLst>
              <a:ext uri="{FF2B5EF4-FFF2-40B4-BE49-F238E27FC236}">
                <a16:creationId xmlns:a16="http://schemas.microsoft.com/office/drawing/2014/main" id="{DE50814D-2EF1-4840-A351-D71D579275AC}"/>
              </a:ext>
            </a:extLst>
          </p:cNvPr>
          <p:cNvPicPr>
            <a:picLocks noChangeAspect="1"/>
          </p:cNvPicPr>
          <p:nvPr/>
        </p:nvPicPr>
        <p:blipFill>
          <a:blip r:embed="rId13"/>
          <a:stretch>
            <a:fillRect/>
          </a:stretch>
        </p:blipFill>
        <p:spPr>
          <a:xfrm>
            <a:off x="5660974" y="4959719"/>
            <a:ext cx="2559319" cy="672000"/>
          </a:xfrm>
          <a:prstGeom prst="rect">
            <a:avLst/>
          </a:prstGeom>
        </p:spPr>
      </p:pic>
      <p:pic>
        <p:nvPicPr>
          <p:cNvPr id="28" name="Picture 27">
            <a:extLst>
              <a:ext uri="{FF2B5EF4-FFF2-40B4-BE49-F238E27FC236}">
                <a16:creationId xmlns:a16="http://schemas.microsoft.com/office/drawing/2014/main" id="{F8D86C39-1722-4BFC-93E0-614ECE07FDC3}"/>
              </a:ext>
            </a:extLst>
          </p:cNvPr>
          <p:cNvPicPr>
            <a:picLocks noChangeAspect="1"/>
          </p:cNvPicPr>
          <p:nvPr/>
        </p:nvPicPr>
        <p:blipFill>
          <a:blip r:embed="rId14"/>
          <a:stretch>
            <a:fillRect/>
          </a:stretch>
        </p:blipFill>
        <p:spPr>
          <a:xfrm>
            <a:off x="1640788" y="3077305"/>
            <a:ext cx="2100047" cy="1866033"/>
          </a:xfrm>
          <a:prstGeom prst="rect">
            <a:avLst/>
          </a:prstGeom>
        </p:spPr>
      </p:pic>
      <p:pic>
        <p:nvPicPr>
          <p:cNvPr id="30" name="Picture 29">
            <a:extLst>
              <a:ext uri="{FF2B5EF4-FFF2-40B4-BE49-F238E27FC236}">
                <a16:creationId xmlns:a16="http://schemas.microsoft.com/office/drawing/2014/main" id="{9E6C2ED8-CBFC-402E-B72F-64C2D3B718AC}"/>
              </a:ext>
            </a:extLst>
          </p:cNvPr>
          <p:cNvPicPr>
            <a:picLocks noChangeAspect="1"/>
          </p:cNvPicPr>
          <p:nvPr/>
        </p:nvPicPr>
        <p:blipFill>
          <a:blip r:embed="rId15"/>
          <a:stretch>
            <a:fillRect/>
          </a:stretch>
        </p:blipFill>
        <p:spPr>
          <a:xfrm>
            <a:off x="1640788" y="2264890"/>
            <a:ext cx="2143175" cy="2703002"/>
          </a:xfrm>
          <a:prstGeom prst="rect">
            <a:avLst/>
          </a:prstGeom>
        </p:spPr>
      </p:pic>
      <p:sp>
        <p:nvSpPr>
          <p:cNvPr id="31" name="TextBox 30">
            <a:extLst>
              <a:ext uri="{FF2B5EF4-FFF2-40B4-BE49-F238E27FC236}">
                <a16:creationId xmlns:a16="http://schemas.microsoft.com/office/drawing/2014/main" id="{9A20D186-D72A-4E3B-85E7-60345074500E}"/>
              </a:ext>
            </a:extLst>
          </p:cNvPr>
          <p:cNvSpPr txBox="1"/>
          <p:nvPr/>
        </p:nvSpPr>
        <p:spPr>
          <a:xfrm>
            <a:off x="1799119" y="4649102"/>
            <a:ext cx="394660" cy="369332"/>
          </a:xfrm>
          <a:prstGeom prst="rect">
            <a:avLst/>
          </a:prstGeom>
          <a:noFill/>
        </p:spPr>
        <p:txBody>
          <a:bodyPr wrap="none" rtlCol="0">
            <a:spAutoFit/>
          </a:bodyPr>
          <a:lstStyle/>
          <a:p>
            <a:r>
              <a:rPr lang="en-US" altLang="zh-CN" dirty="0"/>
              <a:t>V</a:t>
            </a:r>
            <a:r>
              <a:rPr lang="en-US" altLang="zh-CN" baseline="-25000" dirty="0"/>
              <a:t>0</a:t>
            </a:r>
            <a:endParaRPr lang="en-US" baseline="-25000" dirty="0"/>
          </a:p>
        </p:txBody>
      </p:sp>
      <p:sp>
        <p:nvSpPr>
          <p:cNvPr id="32" name="TextBox 31">
            <a:extLst>
              <a:ext uri="{FF2B5EF4-FFF2-40B4-BE49-F238E27FC236}">
                <a16:creationId xmlns:a16="http://schemas.microsoft.com/office/drawing/2014/main" id="{EBE4C6E5-EB17-4953-B18C-4D6FB947F4C5}"/>
              </a:ext>
            </a:extLst>
          </p:cNvPr>
          <p:cNvSpPr txBox="1"/>
          <p:nvPr/>
        </p:nvSpPr>
        <p:spPr>
          <a:xfrm>
            <a:off x="2276000" y="4771990"/>
            <a:ext cx="394660" cy="369332"/>
          </a:xfrm>
          <a:prstGeom prst="rect">
            <a:avLst/>
          </a:prstGeom>
          <a:noFill/>
        </p:spPr>
        <p:txBody>
          <a:bodyPr wrap="none" rtlCol="0">
            <a:spAutoFit/>
          </a:bodyPr>
          <a:lstStyle/>
          <a:p>
            <a:r>
              <a:rPr lang="en-US" altLang="zh-CN" dirty="0"/>
              <a:t>V</a:t>
            </a:r>
            <a:r>
              <a:rPr lang="en-US" altLang="zh-CN" baseline="-25000" dirty="0"/>
              <a:t>1</a:t>
            </a:r>
            <a:endParaRPr lang="en-US" baseline="-25000" dirty="0"/>
          </a:p>
        </p:txBody>
      </p:sp>
      <p:sp>
        <p:nvSpPr>
          <p:cNvPr id="33" name="TextBox 32">
            <a:extLst>
              <a:ext uri="{FF2B5EF4-FFF2-40B4-BE49-F238E27FC236}">
                <a16:creationId xmlns:a16="http://schemas.microsoft.com/office/drawing/2014/main" id="{6FC97C2A-E228-49B0-BCAD-3872470AA062}"/>
              </a:ext>
            </a:extLst>
          </p:cNvPr>
          <p:cNvSpPr txBox="1"/>
          <p:nvPr/>
        </p:nvSpPr>
        <p:spPr>
          <a:xfrm>
            <a:off x="2789138" y="4915249"/>
            <a:ext cx="394660" cy="369332"/>
          </a:xfrm>
          <a:prstGeom prst="rect">
            <a:avLst/>
          </a:prstGeom>
          <a:noFill/>
        </p:spPr>
        <p:txBody>
          <a:bodyPr wrap="none" rtlCol="0">
            <a:spAutoFit/>
          </a:bodyPr>
          <a:lstStyle/>
          <a:p>
            <a:r>
              <a:rPr lang="en-US" altLang="zh-CN" dirty="0"/>
              <a:t>V</a:t>
            </a:r>
            <a:r>
              <a:rPr lang="en-US" altLang="zh-CN" baseline="-25000" dirty="0"/>
              <a:t>2</a:t>
            </a:r>
            <a:endParaRPr lang="en-US" baseline="-25000" dirty="0"/>
          </a:p>
        </p:txBody>
      </p:sp>
      <p:grpSp>
        <p:nvGrpSpPr>
          <p:cNvPr id="34" name="Group 33">
            <a:extLst>
              <a:ext uri="{FF2B5EF4-FFF2-40B4-BE49-F238E27FC236}">
                <a16:creationId xmlns:a16="http://schemas.microsoft.com/office/drawing/2014/main" id="{4E3D988B-DE9A-4D76-BF36-74851C3EBCCF}"/>
              </a:ext>
            </a:extLst>
          </p:cNvPr>
          <p:cNvGrpSpPr/>
          <p:nvPr/>
        </p:nvGrpSpPr>
        <p:grpSpPr>
          <a:xfrm>
            <a:off x="2463769" y="5424629"/>
            <a:ext cx="2555905" cy="861349"/>
            <a:chOff x="2002506" y="5446277"/>
            <a:chExt cx="2555905" cy="861349"/>
          </a:xfrm>
        </p:grpSpPr>
        <p:sp>
          <p:nvSpPr>
            <p:cNvPr id="35" name="Rectangular Callout 6">
              <a:extLst>
                <a:ext uri="{FF2B5EF4-FFF2-40B4-BE49-F238E27FC236}">
                  <a16:creationId xmlns:a16="http://schemas.microsoft.com/office/drawing/2014/main" id="{D53DF5B7-09EF-43F9-9201-4D33C8EEF71C}"/>
                </a:ext>
              </a:extLst>
            </p:cNvPr>
            <p:cNvSpPr/>
            <p:nvPr/>
          </p:nvSpPr>
          <p:spPr>
            <a:xfrm>
              <a:off x="2002506" y="5449873"/>
              <a:ext cx="914400" cy="857753"/>
            </a:xfrm>
            <a:prstGeom prst="wedgeRectCallout">
              <a:avLst>
                <a:gd name="adj1" fmla="val -18648"/>
                <a:gd name="adj2" fmla="val -127916"/>
              </a:avLst>
            </a:prstGeom>
            <a:noFill/>
            <a:ln w="25400" cap="flat">
              <a:solidFill>
                <a:schemeClr val="accent6">
                  <a:lumMod val="75000"/>
                </a:schemeClr>
              </a:solidFill>
              <a:prstDash val="sysDot"/>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6" name="Picture 35">
              <a:extLst>
                <a:ext uri="{FF2B5EF4-FFF2-40B4-BE49-F238E27FC236}">
                  <a16:creationId xmlns:a16="http://schemas.microsoft.com/office/drawing/2014/main" id="{D7E78D57-7CA8-4BF3-A95E-514DE8BD7642}"/>
                </a:ext>
              </a:extLst>
            </p:cNvPr>
            <p:cNvPicPr>
              <a:picLocks noChangeAspect="1"/>
            </p:cNvPicPr>
            <p:nvPr/>
          </p:nvPicPr>
          <p:blipFill>
            <a:blip r:embed="rId16"/>
            <a:stretch>
              <a:fillRect/>
            </a:stretch>
          </p:blipFill>
          <p:spPr>
            <a:xfrm rot="16200000">
              <a:off x="2041262" y="5504721"/>
              <a:ext cx="836888" cy="720000"/>
            </a:xfrm>
            <a:prstGeom prst="rect">
              <a:avLst/>
            </a:prstGeom>
          </p:spPr>
        </p:pic>
        <p:sp>
          <p:nvSpPr>
            <p:cNvPr id="37" name="Rectangle 36">
              <a:extLst>
                <a:ext uri="{FF2B5EF4-FFF2-40B4-BE49-F238E27FC236}">
                  <a16:creationId xmlns:a16="http://schemas.microsoft.com/office/drawing/2014/main" id="{513D3B81-2B2D-4BA1-AD80-C40F76221D93}"/>
                </a:ext>
              </a:extLst>
            </p:cNvPr>
            <p:cNvSpPr/>
            <p:nvPr/>
          </p:nvSpPr>
          <p:spPr>
            <a:xfrm>
              <a:off x="2946367" y="5541499"/>
              <a:ext cx="1612044" cy="646331"/>
            </a:xfrm>
            <a:prstGeom prst="rect">
              <a:avLst/>
            </a:prstGeom>
          </p:spPr>
          <p:txBody>
            <a:bodyPr wrap="none">
              <a:spAutoFit/>
            </a:bodyPr>
            <a:lstStyle/>
            <a:p>
              <a:r>
                <a:rPr lang="en-US" dirty="0" err="1"/>
                <a:t>EdgeNN</a:t>
              </a:r>
              <a:endParaRPr lang="en-US" dirty="0"/>
            </a:p>
            <a:p>
              <a:r>
                <a:rPr lang="en-US" dirty="0"/>
                <a:t>Transformation</a:t>
              </a:r>
            </a:p>
          </p:txBody>
        </p:sp>
      </p:grpSp>
      <p:grpSp>
        <p:nvGrpSpPr>
          <p:cNvPr id="38" name="Group 37">
            <a:extLst>
              <a:ext uri="{FF2B5EF4-FFF2-40B4-BE49-F238E27FC236}">
                <a16:creationId xmlns:a16="http://schemas.microsoft.com/office/drawing/2014/main" id="{25FA6F91-6A66-4065-9A83-D7DBE57A9EDD}"/>
              </a:ext>
            </a:extLst>
          </p:cNvPr>
          <p:cNvGrpSpPr/>
          <p:nvPr/>
        </p:nvGrpSpPr>
        <p:grpSpPr>
          <a:xfrm>
            <a:off x="3809370" y="3431352"/>
            <a:ext cx="1612044" cy="1525304"/>
            <a:chOff x="3809370" y="3431352"/>
            <a:chExt cx="1612044" cy="1525304"/>
          </a:xfrm>
        </p:grpSpPr>
        <p:pic>
          <p:nvPicPr>
            <p:cNvPr id="39" name="Picture 38">
              <a:extLst>
                <a:ext uri="{FF2B5EF4-FFF2-40B4-BE49-F238E27FC236}">
                  <a16:creationId xmlns:a16="http://schemas.microsoft.com/office/drawing/2014/main" id="{7C805037-8D42-4438-A3A5-958B6FABAC91}"/>
                </a:ext>
              </a:extLst>
            </p:cNvPr>
            <p:cNvPicPr>
              <a:picLocks noChangeAspect="1"/>
            </p:cNvPicPr>
            <p:nvPr/>
          </p:nvPicPr>
          <p:blipFill>
            <a:blip r:embed="rId16"/>
            <a:stretch>
              <a:fillRect/>
            </a:stretch>
          </p:blipFill>
          <p:spPr>
            <a:xfrm rot="16200000">
              <a:off x="3911401" y="3489796"/>
              <a:ext cx="836888" cy="720000"/>
            </a:xfrm>
            <a:prstGeom prst="rect">
              <a:avLst/>
            </a:prstGeom>
          </p:spPr>
        </p:pic>
        <p:sp>
          <p:nvSpPr>
            <p:cNvPr id="40" name="Rectangle 39">
              <a:extLst>
                <a:ext uri="{FF2B5EF4-FFF2-40B4-BE49-F238E27FC236}">
                  <a16:creationId xmlns:a16="http://schemas.microsoft.com/office/drawing/2014/main" id="{E26451E6-9AAD-4962-936C-824947731636}"/>
                </a:ext>
              </a:extLst>
            </p:cNvPr>
            <p:cNvSpPr/>
            <p:nvPr/>
          </p:nvSpPr>
          <p:spPr>
            <a:xfrm>
              <a:off x="3809370" y="4310325"/>
              <a:ext cx="1612044" cy="646331"/>
            </a:xfrm>
            <a:prstGeom prst="rect">
              <a:avLst/>
            </a:prstGeom>
          </p:spPr>
          <p:txBody>
            <a:bodyPr wrap="none">
              <a:spAutoFit/>
            </a:bodyPr>
            <a:lstStyle/>
            <a:p>
              <a:r>
                <a:rPr lang="en-US" dirty="0" err="1"/>
                <a:t>VertexNN</a:t>
              </a:r>
              <a:endParaRPr lang="en-US" dirty="0"/>
            </a:p>
            <a:p>
              <a:r>
                <a:rPr lang="en-US" dirty="0"/>
                <a:t>Transformation</a:t>
              </a:r>
            </a:p>
          </p:txBody>
        </p:sp>
        <p:sp>
          <p:nvSpPr>
            <p:cNvPr id="41" name="Rectangular Callout 6">
              <a:extLst>
                <a:ext uri="{FF2B5EF4-FFF2-40B4-BE49-F238E27FC236}">
                  <a16:creationId xmlns:a16="http://schemas.microsoft.com/office/drawing/2014/main" id="{B21CA681-3A23-4DDB-B9F9-3102A8701F7E}"/>
                </a:ext>
              </a:extLst>
            </p:cNvPr>
            <p:cNvSpPr/>
            <p:nvPr/>
          </p:nvSpPr>
          <p:spPr>
            <a:xfrm>
              <a:off x="3872645" y="3434948"/>
              <a:ext cx="914400" cy="857753"/>
            </a:xfrm>
            <a:prstGeom prst="wedgeRectCallout">
              <a:avLst>
                <a:gd name="adj1" fmla="val -188751"/>
                <a:gd name="adj2" fmla="val 36936"/>
              </a:avLst>
            </a:prstGeom>
            <a:noFill/>
            <a:ln w="25400" cap="flat">
              <a:solidFill>
                <a:schemeClr val="accent2">
                  <a:lumMod val="60000"/>
                  <a:lumOff val="40000"/>
                </a:schemeClr>
              </a:solidFill>
              <a:prstDash val="sysDot"/>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42" name="Picture 41">
            <a:extLst>
              <a:ext uri="{FF2B5EF4-FFF2-40B4-BE49-F238E27FC236}">
                <a16:creationId xmlns:a16="http://schemas.microsoft.com/office/drawing/2014/main" id="{5CF7ED1D-E058-46EC-BDD0-4117D7B344A3}"/>
              </a:ext>
            </a:extLst>
          </p:cNvPr>
          <p:cNvPicPr>
            <a:picLocks noChangeAspect="1"/>
          </p:cNvPicPr>
          <p:nvPr/>
        </p:nvPicPr>
        <p:blipFill>
          <a:blip r:embed="rId17"/>
          <a:stretch>
            <a:fillRect/>
          </a:stretch>
        </p:blipFill>
        <p:spPr>
          <a:xfrm>
            <a:off x="723497" y="2368008"/>
            <a:ext cx="926031" cy="2496767"/>
          </a:xfrm>
          <a:prstGeom prst="rect">
            <a:avLst/>
          </a:prstGeom>
        </p:spPr>
      </p:pic>
      <p:pic>
        <p:nvPicPr>
          <p:cNvPr id="43" name="Picture 42">
            <a:extLst>
              <a:ext uri="{FF2B5EF4-FFF2-40B4-BE49-F238E27FC236}">
                <a16:creationId xmlns:a16="http://schemas.microsoft.com/office/drawing/2014/main" id="{A0E56D0E-46B8-4B26-8DD2-BAB285A88F52}"/>
              </a:ext>
            </a:extLst>
          </p:cNvPr>
          <p:cNvPicPr>
            <a:picLocks noChangeAspect="1"/>
          </p:cNvPicPr>
          <p:nvPr/>
        </p:nvPicPr>
        <p:blipFill rotWithShape="1">
          <a:blip r:embed="rId17"/>
          <a:srcRect t="36181"/>
          <a:stretch/>
        </p:blipFill>
        <p:spPr>
          <a:xfrm>
            <a:off x="728944" y="3355427"/>
            <a:ext cx="926031" cy="1593427"/>
          </a:xfrm>
          <a:prstGeom prst="rect">
            <a:avLst/>
          </a:prstGeom>
        </p:spPr>
      </p:pic>
      <p:pic>
        <p:nvPicPr>
          <p:cNvPr id="44" name="Picture 43">
            <a:extLst>
              <a:ext uri="{FF2B5EF4-FFF2-40B4-BE49-F238E27FC236}">
                <a16:creationId xmlns:a16="http://schemas.microsoft.com/office/drawing/2014/main" id="{2D160CA9-1BCF-4D93-8E7F-7964CEF2D57D}"/>
              </a:ext>
            </a:extLst>
          </p:cNvPr>
          <p:cNvPicPr>
            <a:picLocks noChangeAspect="1"/>
          </p:cNvPicPr>
          <p:nvPr/>
        </p:nvPicPr>
        <p:blipFill>
          <a:blip r:embed="rId18"/>
          <a:stretch>
            <a:fillRect/>
          </a:stretch>
        </p:blipFill>
        <p:spPr>
          <a:xfrm>
            <a:off x="9744312" y="4400428"/>
            <a:ext cx="1675820" cy="1936200"/>
          </a:xfrm>
          <a:prstGeom prst="rect">
            <a:avLst/>
          </a:prstGeom>
        </p:spPr>
      </p:pic>
    </p:spTree>
    <p:extLst>
      <p:ext uri="{BB962C8B-B14F-4D97-AF65-F5344CB8AC3E}">
        <p14:creationId xmlns:p14="http://schemas.microsoft.com/office/powerpoint/2010/main" val="37276732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fade">
                                      <p:cBhvr>
                                        <p:cTn id="7" dur="500"/>
                                        <p:tgtEl>
                                          <p:spTgt spid="28"/>
                                        </p:tgtEl>
                                      </p:cBhvr>
                                    </p:animEffect>
                                  </p:childTnLst>
                                </p:cTn>
                              </p:par>
                              <p:par>
                                <p:cTn id="8" presetID="10" presetClass="entr" presetSubtype="0" fill="hold" nodeType="withEffect">
                                  <p:stCondLst>
                                    <p:cond delay="0"/>
                                  </p:stCondLst>
                                  <p:childTnLst>
                                    <p:set>
                                      <p:cBhvr>
                                        <p:cTn id="9" dur="1" fill="hold">
                                          <p:stCondLst>
                                            <p:cond delay="0"/>
                                          </p:stCondLst>
                                        </p:cTn>
                                        <p:tgtEl>
                                          <p:spTgt spid="38"/>
                                        </p:tgtEl>
                                        <p:attrNameLst>
                                          <p:attrName>style.visibility</p:attrName>
                                        </p:attrNameLst>
                                      </p:cBhvr>
                                      <p:to>
                                        <p:strVal val="visible"/>
                                      </p:to>
                                    </p:set>
                                    <p:animEffect transition="in" filter="fade">
                                      <p:cBhvr>
                                        <p:cTn id="10" dur="500"/>
                                        <p:tgtEl>
                                          <p:spTgt spid="38"/>
                                        </p:tgtEl>
                                      </p:cBhvr>
                                    </p:animEffect>
                                  </p:childTnLst>
                                </p:cTn>
                              </p:par>
                              <p:par>
                                <p:cTn id="11" presetID="10" presetClass="entr" presetSubtype="0" fill="hold" nodeType="withEffect">
                                  <p:stCondLst>
                                    <p:cond delay="0"/>
                                  </p:stCondLst>
                                  <p:childTnLst>
                                    <p:set>
                                      <p:cBhvr>
                                        <p:cTn id="12" dur="1" fill="hold">
                                          <p:stCondLst>
                                            <p:cond delay="0"/>
                                          </p:stCondLst>
                                        </p:cTn>
                                        <p:tgtEl>
                                          <p:spTgt spid="43"/>
                                        </p:tgtEl>
                                        <p:attrNameLst>
                                          <p:attrName>style.visibility</p:attrName>
                                        </p:attrNameLst>
                                      </p:cBhvr>
                                      <p:to>
                                        <p:strVal val="visible"/>
                                      </p:to>
                                    </p:set>
                                    <p:animEffect transition="in" filter="fade">
                                      <p:cBhvr>
                                        <p:cTn id="13" dur="500"/>
                                        <p:tgtEl>
                                          <p:spTgt spid="43"/>
                                        </p:tgtEl>
                                      </p:cBhvr>
                                    </p:animEffect>
                                  </p:childTnLst>
                                </p:cTn>
                              </p:par>
                            </p:childTnLst>
                          </p:cTn>
                        </p:par>
                        <p:par>
                          <p:cTn id="14" fill="hold">
                            <p:stCondLst>
                              <p:cond delay="500"/>
                            </p:stCondLst>
                            <p:childTnLst>
                              <p:par>
                                <p:cTn id="15" presetID="22" presetClass="entr" presetSubtype="1" fill="hold" nodeType="afterEffect">
                                  <p:stCondLst>
                                    <p:cond delay="0"/>
                                  </p:stCondLst>
                                  <p:childTnLst>
                                    <p:set>
                                      <p:cBhvr>
                                        <p:cTn id="16" dur="1" fill="hold">
                                          <p:stCondLst>
                                            <p:cond delay="0"/>
                                          </p:stCondLst>
                                        </p:cTn>
                                        <p:tgtEl>
                                          <p:spTgt spid="24"/>
                                        </p:tgtEl>
                                        <p:attrNameLst>
                                          <p:attrName>style.visibility</p:attrName>
                                        </p:attrNameLst>
                                      </p:cBhvr>
                                      <p:to>
                                        <p:strVal val="visible"/>
                                      </p:to>
                                    </p:set>
                                    <p:animEffect transition="in" filter="wipe(up)">
                                      <p:cBhvr>
                                        <p:cTn id="17" dur="500"/>
                                        <p:tgtEl>
                                          <p:spTgt spid="24"/>
                                        </p:tgtEl>
                                      </p:cBhvr>
                                    </p:animEffect>
                                  </p:childTnLst>
                                </p:cTn>
                              </p:par>
                              <p:par>
                                <p:cTn id="18" presetID="10" presetClass="entr" presetSubtype="0" fill="hold" nodeType="withEffect">
                                  <p:stCondLst>
                                    <p:cond delay="0"/>
                                  </p:stCondLst>
                                  <p:childTnLst>
                                    <p:set>
                                      <p:cBhvr>
                                        <p:cTn id="19" dur="1" fill="hold">
                                          <p:stCondLst>
                                            <p:cond delay="0"/>
                                          </p:stCondLst>
                                        </p:cTn>
                                        <p:tgtEl>
                                          <p:spTgt spid="29"/>
                                        </p:tgtEl>
                                        <p:attrNameLst>
                                          <p:attrName>style.visibility</p:attrName>
                                        </p:attrNameLst>
                                      </p:cBhvr>
                                      <p:to>
                                        <p:strVal val="visible"/>
                                      </p:to>
                                    </p:set>
                                    <p:animEffect transition="in" filter="fade">
                                      <p:cBhvr>
                                        <p:cTn id="20" dur="500"/>
                                        <p:tgtEl>
                                          <p:spTgt spid="29"/>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nodeType="clickEffect">
                                  <p:stCondLst>
                                    <p:cond delay="0"/>
                                  </p:stCondLst>
                                  <p:childTnLst>
                                    <p:set>
                                      <p:cBhvr>
                                        <p:cTn id="24" dur="1" fill="hold">
                                          <p:stCondLst>
                                            <p:cond delay="0"/>
                                          </p:stCondLst>
                                        </p:cTn>
                                        <p:tgtEl>
                                          <p:spTgt spid="30"/>
                                        </p:tgtEl>
                                        <p:attrNameLst>
                                          <p:attrName>style.visibility</p:attrName>
                                        </p:attrNameLst>
                                      </p:cBhvr>
                                      <p:to>
                                        <p:strVal val="visible"/>
                                      </p:to>
                                    </p:set>
                                    <p:animEffect transition="in" filter="fade">
                                      <p:cBhvr>
                                        <p:cTn id="25" dur="500"/>
                                        <p:tgtEl>
                                          <p:spTgt spid="30"/>
                                        </p:tgtEl>
                                      </p:cBhvr>
                                    </p:animEffect>
                                  </p:childTnLst>
                                </p:cTn>
                              </p:par>
                              <p:par>
                                <p:cTn id="26" presetID="10" presetClass="entr" presetSubtype="0" fill="hold" nodeType="withEffect">
                                  <p:stCondLst>
                                    <p:cond delay="0"/>
                                  </p:stCondLst>
                                  <p:childTnLst>
                                    <p:set>
                                      <p:cBhvr>
                                        <p:cTn id="27" dur="1" fill="hold">
                                          <p:stCondLst>
                                            <p:cond delay="0"/>
                                          </p:stCondLst>
                                        </p:cTn>
                                        <p:tgtEl>
                                          <p:spTgt spid="42"/>
                                        </p:tgtEl>
                                        <p:attrNameLst>
                                          <p:attrName>style.visibility</p:attrName>
                                        </p:attrNameLst>
                                      </p:cBhvr>
                                      <p:to>
                                        <p:strVal val="visible"/>
                                      </p:to>
                                    </p:set>
                                    <p:animEffect transition="in" filter="fade">
                                      <p:cBhvr>
                                        <p:cTn id="28" dur="500"/>
                                        <p:tgtEl>
                                          <p:spTgt spid="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166923-8B0D-43BF-8196-F27007A02201}"/>
              </a:ext>
            </a:extLst>
          </p:cNvPr>
          <p:cNvSpPr>
            <a:spLocks noGrp="1"/>
          </p:cNvSpPr>
          <p:nvPr>
            <p:ph type="title"/>
          </p:nvPr>
        </p:nvSpPr>
        <p:spPr/>
        <p:txBody>
          <a:bodyPr/>
          <a:lstStyle/>
          <a:p>
            <a:r>
              <a:rPr lang="en-US" dirty="0"/>
              <a:t>SAGA-NN Abstraction</a:t>
            </a:r>
          </a:p>
        </p:txBody>
      </p:sp>
      <p:sp>
        <p:nvSpPr>
          <p:cNvPr id="4" name="Slide Number Placeholder 3">
            <a:extLst>
              <a:ext uri="{FF2B5EF4-FFF2-40B4-BE49-F238E27FC236}">
                <a16:creationId xmlns:a16="http://schemas.microsoft.com/office/drawing/2014/main" id="{087CC239-DE35-4172-9F05-9F7131C389C7}"/>
              </a:ext>
            </a:extLst>
          </p:cNvPr>
          <p:cNvSpPr>
            <a:spLocks noGrp="1"/>
          </p:cNvSpPr>
          <p:nvPr>
            <p:ph type="sldNum" sz="quarter" idx="12"/>
          </p:nvPr>
        </p:nvSpPr>
        <p:spPr/>
        <p:txBody>
          <a:bodyPr/>
          <a:lstStyle/>
          <a:p>
            <a:fld id="{D0FF571C-8896-0D48-9D6F-DAE7F004DD8A}" type="slidenum">
              <a:rPr lang="en-US" smtClean="0"/>
              <a:pPr/>
              <a:t>12</a:t>
            </a:fld>
            <a:endParaRPr lang="en-US" dirty="0"/>
          </a:p>
        </p:txBody>
      </p:sp>
      <p:pic>
        <p:nvPicPr>
          <p:cNvPr id="17" name="Picture 16">
            <a:extLst>
              <a:ext uri="{FF2B5EF4-FFF2-40B4-BE49-F238E27FC236}">
                <a16:creationId xmlns:a16="http://schemas.microsoft.com/office/drawing/2014/main" id="{A35E4F6A-4014-410D-89F0-A4A92871D571}"/>
              </a:ext>
            </a:extLst>
          </p:cNvPr>
          <p:cNvPicPr>
            <a:picLocks noChangeAspect="1"/>
          </p:cNvPicPr>
          <p:nvPr/>
        </p:nvPicPr>
        <p:blipFill>
          <a:blip r:embed="rId3"/>
          <a:stretch>
            <a:fillRect/>
          </a:stretch>
        </p:blipFill>
        <p:spPr>
          <a:xfrm>
            <a:off x="6763272" y="654347"/>
            <a:ext cx="3756263" cy="1296000"/>
          </a:xfrm>
          <a:prstGeom prst="rect">
            <a:avLst/>
          </a:prstGeom>
        </p:spPr>
      </p:pic>
      <p:pic>
        <p:nvPicPr>
          <p:cNvPr id="18" name="Picture 17">
            <a:extLst>
              <a:ext uri="{FF2B5EF4-FFF2-40B4-BE49-F238E27FC236}">
                <a16:creationId xmlns:a16="http://schemas.microsoft.com/office/drawing/2014/main" id="{084A5BAE-9F14-42AC-878C-2EEB88CA69C4}"/>
              </a:ext>
            </a:extLst>
          </p:cNvPr>
          <p:cNvPicPr>
            <a:picLocks noChangeAspect="1"/>
          </p:cNvPicPr>
          <p:nvPr/>
        </p:nvPicPr>
        <p:blipFill>
          <a:blip r:embed="rId4"/>
          <a:stretch>
            <a:fillRect/>
          </a:stretch>
        </p:blipFill>
        <p:spPr>
          <a:xfrm>
            <a:off x="9744312" y="4400428"/>
            <a:ext cx="1675820" cy="1936200"/>
          </a:xfrm>
          <a:prstGeom prst="rect">
            <a:avLst/>
          </a:prstGeom>
        </p:spPr>
      </p:pic>
      <p:pic>
        <p:nvPicPr>
          <p:cNvPr id="19" name="Picture 18">
            <a:extLst>
              <a:ext uri="{FF2B5EF4-FFF2-40B4-BE49-F238E27FC236}">
                <a16:creationId xmlns:a16="http://schemas.microsoft.com/office/drawing/2014/main" id="{C7634E8C-C118-42C1-B1E5-6642E0DE8796}"/>
              </a:ext>
            </a:extLst>
          </p:cNvPr>
          <p:cNvPicPr>
            <a:picLocks noChangeAspect="1"/>
          </p:cNvPicPr>
          <p:nvPr/>
        </p:nvPicPr>
        <p:blipFill>
          <a:blip r:embed="rId5"/>
          <a:stretch>
            <a:fillRect/>
          </a:stretch>
        </p:blipFill>
        <p:spPr>
          <a:xfrm>
            <a:off x="6947239" y="1230692"/>
            <a:ext cx="3289163" cy="288000"/>
          </a:xfrm>
          <a:prstGeom prst="rect">
            <a:avLst/>
          </a:prstGeom>
        </p:spPr>
      </p:pic>
      <p:pic>
        <p:nvPicPr>
          <p:cNvPr id="20" name="Picture 19">
            <a:extLst>
              <a:ext uri="{FF2B5EF4-FFF2-40B4-BE49-F238E27FC236}">
                <a16:creationId xmlns:a16="http://schemas.microsoft.com/office/drawing/2014/main" id="{E9F02FF8-85F1-43FC-BFEB-1C42208B1FCA}"/>
              </a:ext>
            </a:extLst>
          </p:cNvPr>
          <p:cNvPicPr>
            <a:picLocks noChangeAspect="1"/>
          </p:cNvPicPr>
          <p:nvPr/>
        </p:nvPicPr>
        <p:blipFill>
          <a:blip r:embed="rId6"/>
          <a:stretch>
            <a:fillRect/>
          </a:stretch>
        </p:blipFill>
        <p:spPr>
          <a:xfrm>
            <a:off x="7734810" y="1640747"/>
            <a:ext cx="1625119" cy="259200"/>
          </a:xfrm>
          <a:prstGeom prst="rect">
            <a:avLst/>
          </a:prstGeom>
        </p:spPr>
      </p:pic>
      <p:pic>
        <p:nvPicPr>
          <p:cNvPr id="21" name="Picture 20">
            <a:extLst>
              <a:ext uri="{FF2B5EF4-FFF2-40B4-BE49-F238E27FC236}">
                <a16:creationId xmlns:a16="http://schemas.microsoft.com/office/drawing/2014/main" id="{C8E1C606-A5A1-40EA-959E-90DE25104E4B}"/>
              </a:ext>
            </a:extLst>
          </p:cNvPr>
          <p:cNvPicPr>
            <a:picLocks noChangeAspect="1"/>
          </p:cNvPicPr>
          <p:nvPr/>
        </p:nvPicPr>
        <p:blipFill>
          <a:blip r:embed="rId7"/>
          <a:stretch>
            <a:fillRect/>
          </a:stretch>
        </p:blipFill>
        <p:spPr>
          <a:xfrm>
            <a:off x="7019562" y="1573547"/>
            <a:ext cx="3055613" cy="652800"/>
          </a:xfrm>
          <a:prstGeom prst="rect">
            <a:avLst/>
          </a:prstGeom>
        </p:spPr>
      </p:pic>
      <p:pic>
        <p:nvPicPr>
          <p:cNvPr id="22" name="Picture 21">
            <a:extLst>
              <a:ext uri="{FF2B5EF4-FFF2-40B4-BE49-F238E27FC236}">
                <a16:creationId xmlns:a16="http://schemas.microsoft.com/office/drawing/2014/main" id="{FF843478-A36E-4189-B3E5-DA32C25DE04B}"/>
              </a:ext>
            </a:extLst>
          </p:cNvPr>
          <p:cNvPicPr>
            <a:picLocks noChangeAspect="1"/>
          </p:cNvPicPr>
          <p:nvPr/>
        </p:nvPicPr>
        <p:blipFill>
          <a:blip r:embed="rId8"/>
          <a:stretch>
            <a:fillRect/>
          </a:stretch>
        </p:blipFill>
        <p:spPr>
          <a:xfrm>
            <a:off x="7184993" y="1943469"/>
            <a:ext cx="2724750" cy="1996800"/>
          </a:xfrm>
          <a:prstGeom prst="rect">
            <a:avLst/>
          </a:prstGeom>
        </p:spPr>
      </p:pic>
      <p:pic>
        <p:nvPicPr>
          <p:cNvPr id="23" name="Picture 22">
            <a:extLst>
              <a:ext uri="{FF2B5EF4-FFF2-40B4-BE49-F238E27FC236}">
                <a16:creationId xmlns:a16="http://schemas.microsoft.com/office/drawing/2014/main" id="{AB85FFCD-B17F-4C53-BBC2-A515F18BCD11}"/>
              </a:ext>
            </a:extLst>
          </p:cNvPr>
          <p:cNvPicPr>
            <a:picLocks noChangeAspect="1"/>
          </p:cNvPicPr>
          <p:nvPr/>
        </p:nvPicPr>
        <p:blipFill>
          <a:blip r:embed="rId9"/>
          <a:stretch>
            <a:fillRect/>
          </a:stretch>
        </p:blipFill>
        <p:spPr>
          <a:xfrm>
            <a:off x="7715346" y="3892454"/>
            <a:ext cx="1664044" cy="739200"/>
          </a:xfrm>
          <a:prstGeom prst="rect">
            <a:avLst/>
          </a:prstGeom>
        </p:spPr>
      </p:pic>
      <p:pic>
        <p:nvPicPr>
          <p:cNvPr id="24" name="Picture 23">
            <a:extLst>
              <a:ext uri="{FF2B5EF4-FFF2-40B4-BE49-F238E27FC236}">
                <a16:creationId xmlns:a16="http://schemas.microsoft.com/office/drawing/2014/main" id="{85A9D511-34D3-433C-977C-B9570973E829}"/>
              </a:ext>
            </a:extLst>
          </p:cNvPr>
          <p:cNvPicPr>
            <a:picLocks noChangeAspect="1"/>
          </p:cNvPicPr>
          <p:nvPr/>
        </p:nvPicPr>
        <p:blipFill>
          <a:blip r:embed="rId10"/>
          <a:stretch>
            <a:fillRect/>
          </a:stretch>
        </p:blipFill>
        <p:spPr>
          <a:xfrm>
            <a:off x="8080268" y="4512628"/>
            <a:ext cx="934200" cy="1824000"/>
          </a:xfrm>
          <a:prstGeom prst="rect">
            <a:avLst/>
          </a:prstGeom>
        </p:spPr>
      </p:pic>
      <p:pic>
        <p:nvPicPr>
          <p:cNvPr id="25" name="Picture 24">
            <a:extLst>
              <a:ext uri="{FF2B5EF4-FFF2-40B4-BE49-F238E27FC236}">
                <a16:creationId xmlns:a16="http://schemas.microsoft.com/office/drawing/2014/main" id="{57BD8B87-B503-4778-B49F-7BA9EAAEFAFE}"/>
              </a:ext>
            </a:extLst>
          </p:cNvPr>
          <p:cNvPicPr>
            <a:picLocks noChangeAspect="1"/>
          </p:cNvPicPr>
          <p:nvPr/>
        </p:nvPicPr>
        <p:blipFill>
          <a:blip r:embed="rId11"/>
          <a:stretch>
            <a:fillRect/>
          </a:stretch>
        </p:blipFill>
        <p:spPr>
          <a:xfrm>
            <a:off x="5666918" y="1370214"/>
            <a:ext cx="1518075" cy="518400"/>
          </a:xfrm>
          <a:prstGeom prst="rect">
            <a:avLst/>
          </a:prstGeom>
        </p:spPr>
      </p:pic>
      <p:pic>
        <p:nvPicPr>
          <p:cNvPr id="26" name="Picture 25">
            <a:extLst>
              <a:ext uri="{FF2B5EF4-FFF2-40B4-BE49-F238E27FC236}">
                <a16:creationId xmlns:a16="http://schemas.microsoft.com/office/drawing/2014/main" id="{041999CB-4137-4F77-94CA-415FEEF5FD5E}"/>
              </a:ext>
            </a:extLst>
          </p:cNvPr>
          <p:cNvPicPr>
            <a:picLocks noChangeAspect="1"/>
          </p:cNvPicPr>
          <p:nvPr/>
        </p:nvPicPr>
        <p:blipFill>
          <a:blip r:embed="rId12"/>
          <a:stretch>
            <a:fillRect/>
          </a:stretch>
        </p:blipFill>
        <p:spPr>
          <a:xfrm>
            <a:off x="5666918" y="2596269"/>
            <a:ext cx="2033831" cy="489600"/>
          </a:xfrm>
          <a:prstGeom prst="rect">
            <a:avLst/>
          </a:prstGeom>
        </p:spPr>
      </p:pic>
      <p:pic>
        <p:nvPicPr>
          <p:cNvPr id="27" name="Picture 26">
            <a:extLst>
              <a:ext uri="{FF2B5EF4-FFF2-40B4-BE49-F238E27FC236}">
                <a16:creationId xmlns:a16="http://schemas.microsoft.com/office/drawing/2014/main" id="{A6D0CBB7-CD01-47A8-8EB2-5D0F7E3C14FB}"/>
              </a:ext>
            </a:extLst>
          </p:cNvPr>
          <p:cNvPicPr>
            <a:picLocks noChangeAspect="1"/>
          </p:cNvPicPr>
          <p:nvPr/>
        </p:nvPicPr>
        <p:blipFill>
          <a:blip r:embed="rId13"/>
          <a:stretch>
            <a:fillRect/>
          </a:stretch>
        </p:blipFill>
        <p:spPr>
          <a:xfrm>
            <a:off x="5666918" y="3984656"/>
            <a:ext cx="2218725" cy="508800"/>
          </a:xfrm>
          <a:prstGeom prst="rect">
            <a:avLst/>
          </a:prstGeom>
        </p:spPr>
      </p:pic>
      <p:pic>
        <p:nvPicPr>
          <p:cNvPr id="29" name="Picture 28">
            <a:extLst>
              <a:ext uri="{FF2B5EF4-FFF2-40B4-BE49-F238E27FC236}">
                <a16:creationId xmlns:a16="http://schemas.microsoft.com/office/drawing/2014/main" id="{DE50814D-2EF1-4840-A351-D71D579275AC}"/>
              </a:ext>
            </a:extLst>
          </p:cNvPr>
          <p:cNvPicPr>
            <a:picLocks noChangeAspect="1"/>
          </p:cNvPicPr>
          <p:nvPr/>
        </p:nvPicPr>
        <p:blipFill>
          <a:blip r:embed="rId14"/>
          <a:stretch>
            <a:fillRect/>
          </a:stretch>
        </p:blipFill>
        <p:spPr>
          <a:xfrm>
            <a:off x="5660974" y="4959719"/>
            <a:ext cx="2559319" cy="672000"/>
          </a:xfrm>
          <a:prstGeom prst="rect">
            <a:avLst/>
          </a:prstGeom>
        </p:spPr>
      </p:pic>
      <p:grpSp>
        <p:nvGrpSpPr>
          <p:cNvPr id="14" name="Group 13">
            <a:extLst>
              <a:ext uri="{FF2B5EF4-FFF2-40B4-BE49-F238E27FC236}">
                <a16:creationId xmlns:a16="http://schemas.microsoft.com/office/drawing/2014/main" id="{FF892304-7AAF-41D5-9413-40EAE8092906}"/>
              </a:ext>
            </a:extLst>
          </p:cNvPr>
          <p:cNvGrpSpPr/>
          <p:nvPr/>
        </p:nvGrpSpPr>
        <p:grpSpPr>
          <a:xfrm>
            <a:off x="1408981" y="1629414"/>
            <a:ext cx="4257937" cy="2609642"/>
            <a:chOff x="1408981" y="1629414"/>
            <a:chExt cx="4257937" cy="2609642"/>
          </a:xfrm>
        </p:grpSpPr>
        <p:sp>
          <p:nvSpPr>
            <p:cNvPr id="5" name="Rectangle: Rounded Corners 4">
              <a:extLst>
                <a:ext uri="{FF2B5EF4-FFF2-40B4-BE49-F238E27FC236}">
                  <a16:creationId xmlns:a16="http://schemas.microsoft.com/office/drawing/2014/main" id="{FA479220-1A74-4455-8338-B2E5E501897D}"/>
                </a:ext>
              </a:extLst>
            </p:cNvPr>
            <p:cNvSpPr/>
            <p:nvPr/>
          </p:nvSpPr>
          <p:spPr>
            <a:xfrm>
              <a:off x="1408981" y="2226348"/>
              <a:ext cx="2905843" cy="956252"/>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altLang="zh-CN" dirty="0"/>
                <a:t>Graph Operations</a:t>
              </a:r>
            </a:p>
            <a:p>
              <a:pPr marL="285750" indent="-285750">
                <a:buFont typeface="Arial" panose="020B0604020202020204" pitchFamily="34" charset="0"/>
                <a:buChar char="•"/>
              </a:pPr>
              <a:r>
                <a:rPr lang="en-US" altLang="zh-CN" dirty="0"/>
                <a:t>transparent to users</a:t>
              </a:r>
              <a:endParaRPr lang="en-US" dirty="0"/>
            </a:p>
          </p:txBody>
        </p:sp>
        <p:cxnSp>
          <p:nvCxnSpPr>
            <p:cNvPr id="7" name="Straight Arrow Connector 6">
              <a:extLst>
                <a:ext uri="{FF2B5EF4-FFF2-40B4-BE49-F238E27FC236}">
                  <a16:creationId xmlns:a16="http://schemas.microsoft.com/office/drawing/2014/main" id="{F1EF5B1A-185C-49AC-B569-957F0280269C}"/>
                </a:ext>
              </a:extLst>
            </p:cNvPr>
            <p:cNvCxnSpPr>
              <a:stCxn id="25" idx="1"/>
              <a:endCxn id="5" idx="3"/>
            </p:cNvCxnSpPr>
            <p:nvPr/>
          </p:nvCxnSpPr>
          <p:spPr>
            <a:xfrm flipH="1">
              <a:off x="4314824" y="1629414"/>
              <a:ext cx="1352094" cy="1075060"/>
            </a:xfrm>
            <a:prstGeom prst="straightConnector1">
              <a:avLst/>
            </a:prstGeom>
            <a:ln w="25400">
              <a:tailEnd type="triangle"/>
            </a:ln>
          </p:spPr>
          <p:style>
            <a:lnRef idx="1">
              <a:schemeClr val="accent1"/>
            </a:lnRef>
            <a:fillRef idx="0">
              <a:schemeClr val="accent1"/>
            </a:fillRef>
            <a:effectRef idx="0">
              <a:schemeClr val="accent1"/>
            </a:effectRef>
            <a:fontRef idx="minor">
              <a:schemeClr val="tx1"/>
            </a:fontRef>
          </p:style>
        </p:cxnSp>
        <p:cxnSp>
          <p:nvCxnSpPr>
            <p:cNvPr id="46" name="Straight Arrow Connector 45">
              <a:extLst>
                <a:ext uri="{FF2B5EF4-FFF2-40B4-BE49-F238E27FC236}">
                  <a16:creationId xmlns:a16="http://schemas.microsoft.com/office/drawing/2014/main" id="{05197019-B22E-46A3-9BDD-369FF6F7B1BC}"/>
                </a:ext>
              </a:extLst>
            </p:cNvPr>
            <p:cNvCxnSpPr>
              <a:cxnSpLocks/>
              <a:stCxn id="27" idx="1"/>
              <a:endCxn id="5" idx="3"/>
            </p:cNvCxnSpPr>
            <p:nvPr/>
          </p:nvCxnSpPr>
          <p:spPr>
            <a:xfrm flipH="1" flipV="1">
              <a:off x="4314824" y="2704474"/>
              <a:ext cx="1352094" cy="1534582"/>
            </a:xfrm>
            <a:prstGeom prst="straightConnector1">
              <a:avLst/>
            </a:prstGeom>
            <a:ln w="25400">
              <a:tailEnd type="triangle"/>
            </a:ln>
          </p:spPr>
          <p:style>
            <a:lnRef idx="1">
              <a:schemeClr val="accent1"/>
            </a:lnRef>
            <a:fillRef idx="0">
              <a:schemeClr val="accent1"/>
            </a:fillRef>
            <a:effectRef idx="0">
              <a:schemeClr val="accent1"/>
            </a:effectRef>
            <a:fontRef idx="minor">
              <a:schemeClr val="tx1"/>
            </a:fontRef>
          </p:style>
        </p:cxnSp>
      </p:grpSp>
      <p:grpSp>
        <p:nvGrpSpPr>
          <p:cNvPr id="15" name="Group 14">
            <a:extLst>
              <a:ext uri="{FF2B5EF4-FFF2-40B4-BE49-F238E27FC236}">
                <a16:creationId xmlns:a16="http://schemas.microsoft.com/office/drawing/2014/main" id="{CBCB3876-4409-4E71-ACCE-0B2FE47E47B6}"/>
              </a:ext>
            </a:extLst>
          </p:cNvPr>
          <p:cNvGrpSpPr/>
          <p:nvPr/>
        </p:nvGrpSpPr>
        <p:grpSpPr>
          <a:xfrm>
            <a:off x="1408981" y="2841069"/>
            <a:ext cx="4257937" cy="2454650"/>
            <a:chOff x="1408981" y="2841069"/>
            <a:chExt cx="4257937" cy="2454650"/>
          </a:xfrm>
        </p:grpSpPr>
        <p:sp>
          <p:nvSpPr>
            <p:cNvPr id="44" name="Rectangle: Rounded Corners 43">
              <a:extLst>
                <a:ext uri="{FF2B5EF4-FFF2-40B4-BE49-F238E27FC236}">
                  <a16:creationId xmlns:a16="http://schemas.microsoft.com/office/drawing/2014/main" id="{BEBF2D8C-0AF1-4509-A008-026C2993A953}"/>
                </a:ext>
              </a:extLst>
            </p:cNvPr>
            <p:cNvSpPr/>
            <p:nvPr/>
          </p:nvSpPr>
          <p:spPr>
            <a:xfrm>
              <a:off x="1408981" y="3656495"/>
              <a:ext cx="2905844" cy="956252"/>
            </a:xfrm>
            <a:prstGeom prst="round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r>
                <a:rPr lang="en-US" altLang="zh-CN" dirty="0"/>
                <a:t>Neural Network Operations</a:t>
              </a:r>
            </a:p>
            <a:p>
              <a:pPr marL="285750" indent="-285750">
                <a:buFont typeface="Arial" panose="020B0604020202020204" pitchFamily="34" charset="0"/>
                <a:buChar char="•"/>
              </a:pPr>
              <a:r>
                <a:rPr lang="en-US" altLang="zh-CN" dirty="0"/>
                <a:t>define NN computation with dataflow</a:t>
              </a:r>
            </a:p>
          </p:txBody>
        </p:sp>
        <p:cxnSp>
          <p:nvCxnSpPr>
            <p:cNvPr id="45" name="Straight Arrow Connector 44">
              <a:extLst>
                <a:ext uri="{FF2B5EF4-FFF2-40B4-BE49-F238E27FC236}">
                  <a16:creationId xmlns:a16="http://schemas.microsoft.com/office/drawing/2014/main" id="{4BCD41B4-3A17-4FF0-B53B-A19BDA02D582}"/>
                </a:ext>
              </a:extLst>
            </p:cNvPr>
            <p:cNvCxnSpPr>
              <a:cxnSpLocks/>
              <a:stCxn id="26" idx="1"/>
              <a:endCxn id="44" idx="3"/>
            </p:cNvCxnSpPr>
            <p:nvPr/>
          </p:nvCxnSpPr>
          <p:spPr>
            <a:xfrm flipH="1">
              <a:off x="4314825" y="2841069"/>
              <a:ext cx="1352093" cy="1293552"/>
            </a:xfrm>
            <a:prstGeom prst="straightConnector1">
              <a:avLst/>
            </a:prstGeom>
            <a:ln w="25400">
              <a:tailEnd type="triangle"/>
            </a:ln>
          </p:spPr>
          <p:style>
            <a:lnRef idx="1">
              <a:schemeClr val="accent6"/>
            </a:lnRef>
            <a:fillRef idx="0">
              <a:schemeClr val="accent6"/>
            </a:fillRef>
            <a:effectRef idx="0">
              <a:schemeClr val="accent6"/>
            </a:effectRef>
            <a:fontRef idx="minor">
              <a:schemeClr val="tx1"/>
            </a:fontRef>
          </p:style>
        </p:cxnSp>
        <p:cxnSp>
          <p:nvCxnSpPr>
            <p:cNvPr id="47" name="Straight Arrow Connector 46">
              <a:extLst>
                <a:ext uri="{FF2B5EF4-FFF2-40B4-BE49-F238E27FC236}">
                  <a16:creationId xmlns:a16="http://schemas.microsoft.com/office/drawing/2014/main" id="{A63F0603-A69E-4A40-899F-1C3D6BE00773}"/>
                </a:ext>
              </a:extLst>
            </p:cNvPr>
            <p:cNvCxnSpPr>
              <a:cxnSpLocks/>
              <a:stCxn id="29" idx="1"/>
              <a:endCxn id="44" idx="3"/>
            </p:cNvCxnSpPr>
            <p:nvPr/>
          </p:nvCxnSpPr>
          <p:spPr>
            <a:xfrm flipH="1" flipV="1">
              <a:off x="4314825" y="4134621"/>
              <a:ext cx="1346149" cy="1161098"/>
            </a:xfrm>
            <a:prstGeom prst="straightConnector1">
              <a:avLst/>
            </a:prstGeom>
            <a:ln w="25400">
              <a:tailEnd type="triangle"/>
            </a:ln>
          </p:spPr>
          <p:style>
            <a:lnRef idx="1">
              <a:schemeClr val="accent6"/>
            </a:lnRef>
            <a:fillRef idx="0">
              <a:schemeClr val="accent6"/>
            </a:fillRef>
            <a:effectRef idx="0">
              <a:schemeClr val="accent6"/>
            </a:effectRef>
            <a:fontRef idx="minor">
              <a:schemeClr val="tx1"/>
            </a:fontRef>
          </p:style>
        </p:cxnSp>
      </p:grpSp>
    </p:spTree>
    <p:extLst>
      <p:ext uri="{BB962C8B-B14F-4D97-AF65-F5344CB8AC3E}">
        <p14:creationId xmlns:p14="http://schemas.microsoft.com/office/powerpoint/2010/main" val="17867752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right)">
                                      <p:cBhvr>
                                        <p:cTn id="7" dur="500"/>
                                        <p:tgtEl>
                                          <p:spTgt spid="1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2" fill="hold" nodeType="clickEffect">
                                  <p:stCondLst>
                                    <p:cond delay="0"/>
                                  </p:stCondLst>
                                  <p:childTnLst>
                                    <p:set>
                                      <p:cBhvr>
                                        <p:cTn id="11" dur="1" fill="hold">
                                          <p:stCondLst>
                                            <p:cond delay="0"/>
                                          </p:stCondLst>
                                        </p:cTn>
                                        <p:tgtEl>
                                          <p:spTgt spid="15"/>
                                        </p:tgtEl>
                                        <p:attrNameLst>
                                          <p:attrName>style.visibility</p:attrName>
                                        </p:attrNameLst>
                                      </p:cBhvr>
                                      <p:to>
                                        <p:strVal val="visible"/>
                                      </p:to>
                                    </p:set>
                                    <p:animEffect transition="in" filter="wipe(right)">
                                      <p:cBhvr>
                                        <p:cTn id="12"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BD4C3D-A6EB-4194-92D3-F8FDF724C00D}"/>
              </a:ext>
            </a:extLst>
          </p:cNvPr>
          <p:cNvSpPr>
            <a:spLocks noGrp="1"/>
          </p:cNvSpPr>
          <p:nvPr>
            <p:ph type="title"/>
          </p:nvPr>
        </p:nvSpPr>
        <p:spPr/>
        <p:txBody>
          <a:bodyPr/>
          <a:lstStyle/>
          <a:p>
            <a:r>
              <a:rPr lang="en-US" altLang="zh-CN" dirty="0"/>
              <a:t>Example: Graph Convolutional Network (GCN)</a:t>
            </a:r>
            <a:endParaRPr lang="en-US" dirty="0"/>
          </a:p>
        </p:txBody>
      </p:sp>
      <p:sp>
        <p:nvSpPr>
          <p:cNvPr id="4" name="Slide Number Placeholder 3">
            <a:extLst>
              <a:ext uri="{FF2B5EF4-FFF2-40B4-BE49-F238E27FC236}">
                <a16:creationId xmlns:a16="http://schemas.microsoft.com/office/drawing/2014/main" id="{FC40E18C-AA6A-4C71-8056-28D2F16CC365}"/>
              </a:ext>
            </a:extLst>
          </p:cNvPr>
          <p:cNvSpPr>
            <a:spLocks noGrp="1"/>
          </p:cNvSpPr>
          <p:nvPr>
            <p:ph type="sldNum" sz="quarter" idx="12"/>
          </p:nvPr>
        </p:nvSpPr>
        <p:spPr/>
        <p:txBody>
          <a:bodyPr/>
          <a:lstStyle/>
          <a:p>
            <a:fld id="{D0FF571C-8896-0D48-9D6F-DAE7F004DD8A}" type="slidenum">
              <a:rPr lang="en-US" smtClean="0"/>
              <a:pPr/>
              <a:t>13</a:t>
            </a:fld>
            <a:endParaRPr lang="en-US" dirty="0"/>
          </a:p>
        </p:txBody>
      </p:sp>
      <p:pic>
        <p:nvPicPr>
          <p:cNvPr id="5" name="Picture 4">
            <a:extLst>
              <a:ext uri="{FF2B5EF4-FFF2-40B4-BE49-F238E27FC236}">
                <a16:creationId xmlns:a16="http://schemas.microsoft.com/office/drawing/2014/main" id="{59939677-DD80-4120-A550-E531328CF964}"/>
              </a:ext>
            </a:extLst>
          </p:cNvPr>
          <p:cNvPicPr>
            <a:picLocks noChangeAspect="1"/>
          </p:cNvPicPr>
          <p:nvPr/>
        </p:nvPicPr>
        <p:blipFill rotWithShape="1">
          <a:blip r:embed="rId3"/>
          <a:srcRect b="44307"/>
          <a:stretch/>
        </p:blipFill>
        <p:spPr>
          <a:xfrm>
            <a:off x="6419522" y="1902432"/>
            <a:ext cx="5406733" cy="1784832"/>
          </a:xfrm>
          <a:prstGeom prst="rect">
            <a:avLst/>
          </a:prstGeom>
        </p:spPr>
      </p:pic>
      <p:pic>
        <p:nvPicPr>
          <p:cNvPr id="6" name="Picture 5">
            <a:extLst>
              <a:ext uri="{FF2B5EF4-FFF2-40B4-BE49-F238E27FC236}">
                <a16:creationId xmlns:a16="http://schemas.microsoft.com/office/drawing/2014/main" id="{AEAB7BC1-B08F-44D2-8A51-EB33DC846C55}"/>
              </a:ext>
            </a:extLst>
          </p:cNvPr>
          <p:cNvPicPr>
            <a:picLocks noChangeAspect="1"/>
          </p:cNvPicPr>
          <p:nvPr/>
        </p:nvPicPr>
        <p:blipFill>
          <a:blip r:embed="rId4"/>
          <a:stretch>
            <a:fillRect/>
          </a:stretch>
        </p:blipFill>
        <p:spPr>
          <a:xfrm>
            <a:off x="365744" y="3016813"/>
            <a:ext cx="5546415" cy="1066618"/>
          </a:xfrm>
          <a:prstGeom prst="rect">
            <a:avLst/>
          </a:prstGeom>
        </p:spPr>
      </p:pic>
      <p:pic>
        <p:nvPicPr>
          <p:cNvPr id="7" name="Picture 6">
            <a:extLst>
              <a:ext uri="{FF2B5EF4-FFF2-40B4-BE49-F238E27FC236}">
                <a16:creationId xmlns:a16="http://schemas.microsoft.com/office/drawing/2014/main" id="{E1F9ADF4-98A6-400A-A737-E56B8AB2025E}"/>
              </a:ext>
            </a:extLst>
          </p:cNvPr>
          <p:cNvPicPr>
            <a:picLocks noChangeAspect="1"/>
          </p:cNvPicPr>
          <p:nvPr/>
        </p:nvPicPr>
        <p:blipFill rotWithShape="1">
          <a:blip r:embed="rId3"/>
          <a:srcRect t="55747"/>
          <a:stretch/>
        </p:blipFill>
        <p:spPr>
          <a:xfrm>
            <a:off x="6419522" y="3687264"/>
            <a:ext cx="5406734" cy="1418215"/>
          </a:xfrm>
          <a:prstGeom prst="rect">
            <a:avLst/>
          </a:prstGeom>
        </p:spPr>
      </p:pic>
      <p:sp>
        <p:nvSpPr>
          <p:cNvPr id="8" name="Rectangle: Rounded Corners 7">
            <a:extLst>
              <a:ext uri="{FF2B5EF4-FFF2-40B4-BE49-F238E27FC236}">
                <a16:creationId xmlns:a16="http://schemas.microsoft.com/office/drawing/2014/main" id="{2519752C-5855-49D8-9158-DC4D65D32251}"/>
              </a:ext>
            </a:extLst>
          </p:cNvPr>
          <p:cNvSpPr/>
          <p:nvPr/>
        </p:nvSpPr>
        <p:spPr>
          <a:xfrm>
            <a:off x="3714750" y="3263374"/>
            <a:ext cx="1181100" cy="561975"/>
          </a:xfrm>
          <a:prstGeom prst="roundRect">
            <a:avLst/>
          </a:prstGeom>
          <a:noFill/>
          <a:ln w="19050">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Rounded Corners 8">
            <a:extLst>
              <a:ext uri="{FF2B5EF4-FFF2-40B4-BE49-F238E27FC236}">
                <a16:creationId xmlns:a16="http://schemas.microsoft.com/office/drawing/2014/main" id="{40CFA84E-7CD5-4199-A716-D38C59B3F644}"/>
              </a:ext>
            </a:extLst>
          </p:cNvPr>
          <p:cNvSpPr/>
          <p:nvPr/>
        </p:nvSpPr>
        <p:spPr>
          <a:xfrm>
            <a:off x="3057525" y="3149075"/>
            <a:ext cx="1981200" cy="866774"/>
          </a:xfrm>
          <a:prstGeom prst="roundRect">
            <a:avLst/>
          </a:prstGeom>
          <a:noFill/>
          <a:ln w="19050">
            <a:solidFill>
              <a:schemeClr val="accent6"/>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Rounded Corners 9">
            <a:extLst>
              <a:ext uri="{FF2B5EF4-FFF2-40B4-BE49-F238E27FC236}">
                <a16:creationId xmlns:a16="http://schemas.microsoft.com/office/drawing/2014/main" id="{0A22AD21-5347-4646-A4D1-95B9B0605386}"/>
              </a:ext>
            </a:extLst>
          </p:cNvPr>
          <p:cNvSpPr/>
          <p:nvPr/>
        </p:nvSpPr>
        <p:spPr>
          <a:xfrm>
            <a:off x="1318261" y="3016813"/>
            <a:ext cx="4593898" cy="1066618"/>
          </a:xfrm>
          <a:prstGeom prst="roundRect">
            <a:avLst/>
          </a:prstGeom>
          <a:noFill/>
          <a:ln w="19050">
            <a:solidFill>
              <a:schemeClr val="accent2"/>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Rounded Corners 10">
            <a:extLst>
              <a:ext uri="{FF2B5EF4-FFF2-40B4-BE49-F238E27FC236}">
                <a16:creationId xmlns:a16="http://schemas.microsoft.com/office/drawing/2014/main" id="{66C202CE-C56C-4907-911D-A362D1024CB5}"/>
              </a:ext>
            </a:extLst>
          </p:cNvPr>
          <p:cNvSpPr/>
          <p:nvPr/>
        </p:nvSpPr>
        <p:spPr>
          <a:xfrm>
            <a:off x="6419522" y="2620647"/>
            <a:ext cx="5326227" cy="684528"/>
          </a:xfrm>
          <a:prstGeom prst="roundRect">
            <a:avLst/>
          </a:prstGeom>
          <a:noFill/>
          <a:ln w="19050">
            <a:solidFill>
              <a:schemeClr val="accent2"/>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Rounded Corners 11">
            <a:extLst>
              <a:ext uri="{FF2B5EF4-FFF2-40B4-BE49-F238E27FC236}">
                <a16:creationId xmlns:a16="http://schemas.microsoft.com/office/drawing/2014/main" id="{501A8D9A-0587-4E6D-8E17-4FF040550E46}"/>
              </a:ext>
            </a:extLst>
          </p:cNvPr>
          <p:cNvSpPr/>
          <p:nvPr/>
        </p:nvSpPr>
        <p:spPr>
          <a:xfrm>
            <a:off x="6419522" y="3367087"/>
            <a:ext cx="5326227" cy="337501"/>
          </a:xfrm>
          <a:prstGeom prst="roundRect">
            <a:avLst/>
          </a:prstGeom>
          <a:noFill/>
          <a:ln w="19050">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Rounded Corners 12">
            <a:extLst>
              <a:ext uri="{FF2B5EF4-FFF2-40B4-BE49-F238E27FC236}">
                <a16:creationId xmlns:a16="http://schemas.microsoft.com/office/drawing/2014/main" id="{FBE1BBB6-8B5D-4A4B-A217-D9920531AC43}"/>
              </a:ext>
            </a:extLst>
          </p:cNvPr>
          <p:cNvSpPr/>
          <p:nvPr/>
        </p:nvSpPr>
        <p:spPr>
          <a:xfrm>
            <a:off x="6419522" y="2273296"/>
            <a:ext cx="5326227" cy="184018"/>
          </a:xfrm>
          <a:prstGeom prst="roundRect">
            <a:avLst/>
          </a:prstGeom>
          <a:noFill/>
          <a:ln w="19050">
            <a:solidFill>
              <a:schemeClr val="accent6"/>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Speech Bubble: Oval 13">
            <a:extLst>
              <a:ext uri="{FF2B5EF4-FFF2-40B4-BE49-F238E27FC236}">
                <a16:creationId xmlns:a16="http://schemas.microsoft.com/office/drawing/2014/main" id="{399AF622-1032-4E04-88BE-B618C17FCCB0}"/>
              </a:ext>
            </a:extLst>
          </p:cNvPr>
          <p:cNvSpPr/>
          <p:nvPr/>
        </p:nvSpPr>
        <p:spPr>
          <a:xfrm>
            <a:off x="4310371" y="2155862"/>
            <a:ext cx="1699260" cy="670451"/>
          </a:xfrm>
          <a:prstGeom prst="wedgeEllipseCallout">
            <a:avLst>
              <a:gd name="adj1" fmla="val -43703"/>
              <a:gd name="adj2" fmla="val 129311"/>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Scatter</a:t>
            </a:r>
          </a:p>
          <a:p>
            <a:pPr algn="ctr"/>
            <a:r>
              <a:rPr lang="en-US" dirty="0" err="1"/>
              <a:t>ApplyEdge</a:t>
            </a:r>
            <a:endParaRPr lang="en-US" dirty="0"/>
          </a:p>
        </p:txBody>
      </p:sp>
      <p:sp>
        <p:nvSpPr>
          <p:cNvPr id="15" name="Speech Bubble: Oval 14">
            <a:extLst>
              <a:ext uri="{FF2B5EF4-FFF2-40B4-BE49-F238E27FC236}">
                <a16:creationId xmlns:a16="http://schemas.microsoft.com/office/drawing/2014/main" id="{9156AE5A-4CB3-4CB1-8AD5-5B8D45BC5F44}"/>
              </a:ext>
            </a:extLst>
          </p:cNvPr>
          <p:cNvSpPr/>
          <p:nvPr/>
        </p:nvSpPr>
        <p:spPr>
          <a:xfrm>
            <a:off x="2348865" y="2208460"/>
            <a:ext cx="1699260" cy="550089"/>
          </a:xfrm>
          <a:prstGeom prst="wedgeEllipseCallout">
            <a:avLst>
              <a:gd name="adj1" fmla="val 19077"/>
              <a:gd name="adj2" fmla="val 158081"/>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dirty="0"/>
              <a:t>Gather</a:t>
            </a:r>
          </a:p>
        </p:txBody>
      </p:sp>
      <p:sp>
        <p:nvSpPr>
          <p:cNvPr id="16" name="Speech Bubble: Oval 15">
            <a:extLst>
              <a:ext uri="{FF2B5EF4-FFF2-40B4-BE49-F238E27FC236}">
                <a16:creationId xmlns:a16="http://schemas.microsoft.com/office/drawing/2014/main" id="{7F095740-2755-4958-9455-DA905CC0B094}"/>
              </a:ext>
            </a:extLst>
          </p:cNvPr>
          <p:cNvSpPr/>
          <p:nvPr/>
        </p:nvSpPr>
        <p:spPr>
          <a:xfrm>
            <a:off x="3057525" y="4666725"/>
            <a:ext cx="1981200" cy="550089"/>
          </a:xfrm>
          <a:prstGeom prst="wedgeEllipseCallout">
            <a:avLst>
              <a:gd name="adj1" fmla="val -86865"/>
              <a:gd name="adj2" fmla="val -153596"/>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altLang="zh-CN" dirty="0" err="1"/>
              <a:t>ApplyVertex</a:t>
            </a:r>
            <a:endParaRPr lang="en-US" dirty="0"/>
          </a:p>
        </p:txBody>
      </p:sp>
    </p:spTree>
    <p:extLst>
      <p:ext uri="{BB962C8B-B14F-4D97-AF65-F5344CB8AC3E}">
        <p14:creationId xmlns:p14="http://schemas.microsoft.com/office/powerpoint/2010/main" val="22830573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up)">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500"/>
                                        <p:tgtEl>
                                          <p:spTgt spid="8"/>
                                        </p:tgtEl>
                                      </p:cBhvr>
                                    </p:animEffect>
                                  </p:childTnLst>
                                </p:cTn>
                              </p:par>
                            </p:childTnLst>
                          </p:cTn>
                        </p:par>
                        <p:par>
                          <p:cTn id="13" fill="hold">
                            <p:stCondLst>
                              <p:cond delay="500"/>
                            </p:stCondLst>
                            <p:childTnLst>
                              <p:par>
                                <p:cTn id="14" presetID="42" presetClass="entr" presetSubtype="0" fill="hold" grpId="0" nodeType="afterEffect">
                                  <p:stCondLst>
                                    <p:cond delay="0"/>
                                  </p:stCondLst>
                                  <p:childTnLst>
                                    <p:set>
                                      <p:cBhvr>
                                        <p:cTn id="15" dur="1" fill="hold">
                                          <p:stCondLst>
                                            <p:cond delay="0"/>
                                          </p:stCondLst>
                                        </p:cTn>
                                        <p:tgtEl>
                                          <p:spTgt spid="14"/>
                                        </p:tgtEl>
                                        <p:attrNameLst>
                                          <p:attrName>style.visibility</p:attrName>
                                        </p:attrNameLst>
                                      </p:cBhvr>
                                      <p:to>
                                        <p:strVal val="visible"/>
                                      </p:to>
                                    </p:set>
                                    <p:animEffect transition="in" filter="fade">
                                      <p:cBhvr>
                                        <p:cTn id="16" dur="500"/>
                                        <p:tgtEl>
                                          <p:spTgt spid="14"/>
                                        </p:tgtEl>
                                      </p:cBhvr>
                                    </p:animEffect>
                                    <p:anim calcmode="lin" valueType="num">
                                      <p:cBhvr>
                                        <p:cTn id="17" dur="500" fill="hold"/>
                                        <p:tgtEl>
                                          <p:spTgt spid="14"/>
                                        </p:tgtEl>
                                        <p:attrNameLst>
                                          <p:attrName>ppt_x</p:attrName>
                                        </p:attrNameLst>
                                      </p:cBhvr>
                                      <p:tavLst>
                                        <p:tav tm="0">
                                          <p:val>
                                            <p:strVal val="#ppt_x"/>
                                          </p:val>
                                        </p:tav>
                                        <p:tav tm="100000">
                                          <p:val>
                                            <p:strVal val="#ppt_x"/>
                                          </p:val>
                                        </p:tav>
                                      </p:tavLst>
                                    </p:anim>
                                    <p:anim calcmode="lin" valueType="num">
                                      <p:cBhvr>
                                        <p:cTn id="18" dur="500" fill="hold"/>
                                        <p:tgtEl>
                                          <p:spTgt spid="14"/>
                                        </p:tgtEl>
                                        <p:attrNameLst>
                                          <p:attrName>ppt_y</p:attrName>
                                        </p:attrNameLst>
                                      </p:cBhvr>
                                      <p:tavLst>
                                        <p:tav tm="0">
                                          <p:val>
                                            <p:strVal val="#ppt_y+.1"/>
                                          </p:val>
                                        </p:tav>
                                        <p:tav tm="100000">
                                          <p:val>
                                            <p:strVal val="#ppt_y"/>
                                          </p:val>
                                        </p:tav>
                                      </p:tavLst>
                                    </p:anim>
                                  </p:childTnLst>
                                </p:cTn>
                              </p:par>
                            </p:childTnLst>
                          </p:cTn>
                        </p:par>
                        <p:par>
                          <p:cTn id="19" fill="hold">
                            <p:stCondLst>
                              <p:cond delay="1000"/>
                            </p:stCondLst>
                            <p:childTnLst>
                              <p:par>
                                <p:cTn id="20" presetID="22" presetClass="entr" presetSubtype="8" fill="hold" grpId="0" nodeType="afterEffect">
                                  <p:stCondLst>
                                    <p:cond delay="0"/>
                                  </p:stCondLst>
                                  <p:childTnLst>
                                    <p:set>
                                      <p:cBhvr>
                                        <p:cTn id="21" dur="1" fill="hold">
                                          <p:stCondLst>
                                            <p:cond delay="0"/>
                                          </p:stCondLst>
                                        </p:cTn>
                                        <p:tgtEl>
                                          <p:spTgt spid="12"/>
                                        </p:tgtEl>
                                        <p:attrNameLst>
                                          <p:attrName>style.visibility</p:attrName>
                                        </p:attrNameLst>
                                      </p:cBhvr>
                                      <p:to>
                                        <p:strVal val="visible"/>
                                      </p:to>
                                    </p:set>
                                    <p:animEffect transition="in" filter="wipe(left)">
                                      <p:cBhvr>
                                        <p:cTn id="22" dur="500"/>
                                        <p:tgtEl>
                                          <p:spTgt spid="12"/>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9"/>
                                        </p:tgtEl>
                                        <p:attrNameLst>
                                          <p:attrName>style.visibility</p:attrName>
                                        </p:attrNameLst>
                                      </p:cBhvr>
                                      <p:to>
                                        <p:strVal val="visible"/>
                                      </p:to>
                                    </p:set>
                                    <p:animEffect transition="in" filter="fade">
                                      <p:cBhvr>
                                        <p:cTn id="27" dur="500"/>
                                        <p:tgtEl>
                                          <p:spTgt spid="9"/>
                                        </p:tgtEl>
                                      </p:cBhvr>
                                    </p:animEffect>
                                  </p:childTnLst>
                                </p:cTn>
                              </p:par>
                            </p:childTnLst>
                          </p:cTn>
                        </p:par>
                        <p:par>
                          <p:cTn id="28" fill="hold">
                            <p:stCondLst>
                              <p:cond delay="500"/>
                            </p:stCondLst>
                            <p:childTnLst>
                              <p:par>
                                <p:cTn id="29" presetID="42" presetClass="entr" presetSubtype="0" fill="hold" grpId="0" nodeType="afterEffect">
                                  <p:stCondLst>
                                    <p:cond delay="0"/>
                                  </p:stCondLst>
                                  <p:childTnLst>
                                    <p:set>
                                      <p:cBhvr>
                                        <p:cTn id="30" dur="1" fill="hold">
                                          <p:stCondLst>
                                            <p:cond delay="0"/>
                                          </p:stCondLst>
                                        </p:cTn>
                                        <p:tgtEl>
                                          <p:spTgt spid="15"/>
                                        </p:tgtEl>
                                        <p:attrNameLst>
                                          <p:attrName>style.visibility</p:attrName>
                                        </p:attrNameLst>
                                      </p:cBhvr>
                                      <p:to>
                                        <p:strVal val="visible"/>
                                      </p:to>
                                    </p:set>
                                    <p:animEffect transition="in" filter="fade">
                                      <p:cBhvr>
                                        <p:cTn id="31" dur="500"/>
                                        <p:tgtEl>
                                          <p:spTgt spid="15"/>
                                        </p:tgtEl>
                                      </p:cBhvr>
                                    </p:animEffect>
                                    <p:anim calcmode="lin" valueType="num">
                                      <p:cBhvr>
                                        <p:cTn id="32" dur="500" fill="hold"/>
                                        <p:tgtEl>
                                          <p:spTgt spid="15"/>
                                        </p:tgtEl>
                                        <p:attrNameLst>
                                          <p:attrName>ppt_x</p:attrName>
                                        </p:attrNameLst>
                                      </p:cBhvr>
                                      <p:tavLst>
                                        <p:tav tm="0">
                                          <p:val>
                                            <p:strVal val="#ppt_x"/>
                                          </p:val>
                                        </p:tav>
                                        <p:tav tm="100000">
                                          <p:val>
                                            <p:strVal val="#ppt_x"/>
                                          </p:val>
                                        </p:tav>
                                      </p:tavLst>
                                    </p:anim>
                                    <p:anim calcmode="lin" valueType="num">
                                      <p:cBhvr>
                                        <p:cTn id="33" dur="500" fill="hold"/>
                                        <p:tgtEl>
                                          <p:spTgt spid="15"/>
                                        </p:tgtEl>
                                        <p:attrNameLst>
                                          <p:attrName>ppt_y</p:attrName>
                                        </p:attrNameLst>
                                      </p:cBhvr>
                                      <p:tavLst>
                                        <p:tav tm="0">
                                          <p:val>
                                            <p:strVal val="#ppt_y+.1"/>
                                          </p:val>
                                        </p:tav>
                                        <p:tav tm="100000">
                                          <p:val>
                                            <p:strVal val="#ppt_y"/>
                                          </p:val>
                                        </p:tav>
                                      </p:tavLst>
                                    </p:anim>
                                  </p:childTnLst>
                                </p:cTn>
                              </p:par>
                            </p:childTnLst>
                          </p:cTn>
                        </p:par>
                        <p:par>
                          <p:cTn id="34" fill="hold">
                            <p:stCondLst>
                              <p:cond delay="1000"/>
                            </p:stCondLst>
                            <p:childTnLst>
                              <p:par>
                                <p:cTn id="35" presetID="22" presetClass="entr" presetSubtype="8" fill="hold" grpId="0" nodeType="afterEffect">
                                  <p:stCondLst>
                                    <p:cond delay="0"/>
                                  </p:stCondLst>
                                  <p:childTnLst>
                                    <p:set>
                                      <p:cBhvr>
                                        <p:cTn id="36" dur="1" fill="hold">
                                          <p:stCondLst>
                                            <p:cond delay="0"/>
                                          </p:stCondLst>
                                        </p:cTn>
                                        <p:tgtEl>
                                          <p:spTgt spid="13"/>
                                        </p:tgtEl>
                                        <p:attrNameLst>
                                          <p:attrName>style.visibility</p:attrName>
                                        </p:attrNameLst>
                                      </p:cBhvr>
                                      <p:to>
                                        <p:strVal val="visible"/>
                                      </p:to>
                                    </p:set>
                                    <p:animEffect transition="in" filter="wipe(left)">
                                      <p:cBhvr>
                                        <p:cTn id="37" dur="500"/>
                                        <p:tgtEl>
                                          <p:spTgt spid="13"/>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10"/>
                                        </p:tgtEl>
                                        <p:attrNameLst>
                                          <p:attrName>style.visibility</p:attrName>
                                        </p:attrNameLst>
                                      </p:cBhvr>
                                      <p:to>
                                        <p:strVal val="visible"/>
                                      </p:to>
                                    </p:set>
                                    <p:animEffect transition="in" filter="fade">
                                      <p:cBhvr>
                                        <p:cTn id="42" dur="500"/>
                                        <p:tgtEl>
                                          <p:spTgt spid="10"/>
                                        </p:tgtEl>
                                      </p:cBhvr>
                                    </p:animEffect>
                                  </p:childTnLst>
                                </p:cTn>
                              </p:par>
                            </p:childTnLst>
                          </p:cTn>
                        </p:par>
                        <p:par>
                          <p:cTn id="43" fill="hold">
                            <p:stCondLst>
                              <p:cond delay="500"/>
                            </p:stCondLst>
                            <p:childTnLst>
                              <p:par>
                                <p:cTn id="44" presetID="47" presetClass="entr" presetSubtype="0" fill="hold" grpId="0" nodeType="afterEffect">
                                  <p:stCondLst>
                                    <p:cond delay="0"/>
                                  </p:stCondLst>
                                  <p:childTnLst>
                                    <p:set>
                                      <p:cBhvr>
                                        <p:cTn id="45" dur="1" fill="hold">
                                          <p:stCondLst>
                                            <p:cond delay="0"/>
                                          </p:stCondLst>
                                        </p:cTn>
                                        <p:tgtEl>
                                          <p:spTgt spid="16"/>
                                        </p:tgtEl>
                                        <p:attrNameLst>
                                          <p:attrName>style.visibility</p:attrName>
                                        </p:attrNameLst>
                                      </p:cBhvr>
                                      <p:to>
                                        <p:strVal val="visible"/>
                                      </p:to>
                                    </p:set>
                                    <p:animEffect transition="in" filter="fade">
                                      <p:cBhvr>
                                        <p:cTn id="46" dur="500"/>
                                        <p:tgtEl>
                                          <p:spTgt spid="16"/>
                                        </p:tgtEl>
                                      </p:cBhvr>
                                    </p:animEffect>
                                    <p:anim calcmode="lin" valueType="num">
                                      <p:cBhvr>
                                        <p:cTn id="47" dur="500" fill="hold"/>
                                        <p:tgtEl>
                                          <p:spTgt spid="16"/>
                                        </p:tgtEl>
                                        <p:attrNameLst>
                                          <p:attrName>ppt_x</p:attrName>
                                        </p:attrNameLst>
                                      </p:cBhvr>
                                      <p:tavLst>
                                        <p:tav tm="0">
                                          <p:val>
                                            <p:strVal val="#ppt_x"/>
                                          </p:val>
                                        </p:tav>
                                        <p:tav tm="100000">
                                          <p:val>
                                            <p:strVal val="#ppt_x"/>
                                          </p:val>
                                        </p:tav>
                                      </p:tavLst>
                                    </p:anim>
                                    <p:anim calcmode="lin" valueType="num">
                                      <p:cBhvr>
                                        <p:cTn id="48" dur="500" fill="hold"/>
                                        <p:tgtEl>
                                          <p:spTgt spid="16"/>
                                        </p:tgtEl>
                                        <p:attrNameLst>
                                          <p:attrName>ppt_y</p:attrName>
                                        </p:attrNameLst>
                                      </p:cBhvr>
                                      <p:tavLst>
                                        <p:tav tm="0">
                                          <p:val>
                                            <p:strVal val="#ppt_y-.1"/>
                                          </p:val>
                                        </p:tav>
                                        <p:tav tm="100000">
                                          <p:val>
                                            <p:strVal val="#ppt_y"/>
                                          </p:val>
                                        </p:tav>
                                      </p:tavLst>
                                    </p:anim>
                                  </p:childTnLst>
                                </p:cTn>
                              </p:par>
                            </p:childTnLst>
                          </p:cTn>
                        </p:par>
                        <p:par>
                          <p:cTn id="49" fill="hold">
                            <p:stCondLst>
                              <p:cond delay="1000"/>
                            </p:stCondLst>
                            <p:childTnLst>
                              <p:par>
                                <p:cTn id="50" presetID="22" presetClass="entr" presetSubtype="8" fill="hold" grpId="0" nodeType="afterEffect">
                                  <p:stCondLst>
                                    <p:cond delay="0"/>
                                  </p:stCondLst>
                                  <p:childTnLst>
                                    <p:set>
                                      <p:cBhvr>
                                        <p:cTn id="51" dur="1" fill="hold">
                                          <p:stCondLst>
                                            <p:cond delay="0"/>
                                          </p:stCondLst>
                                        </p:cTn>
                                        <p:tgtEl>
                                          <p:spTgt spid="11"/>
                                        </p:tgtEl>
                                        <p:attrNameLst>
                                          <p:attrName>style.visibility</p:attrName>
                                        </p:attrNameLst>
                                      </p:cBhvr>
                                      <p:to>
                                        <p:strVal val="visible"/>
                                      </p:to>
                                    </p:set>
                                    <p:animEffect transition="in" filter="wipe(left)">
                                      <p:cBhvr>
                                        <p:cTn id="52" dur="500"/>
                                        <p:tgtEl>
                                          <p:spTgt spid="11"/>
                                        </p:tgtEl>
                                      </p:cBhvr>
                                    </p:animEffect>
                                  </p:childTnLst>
                                </p:cTn>
                              </p:par>
                            </p:childTnLst>
                          </p:cTn>
                        </p:par>
                      </p:childTnLst>
                    </p:cTn>
                  </p:par>
                  <p:par>
                    <p:cTn id="53" fill="hold">
                      <p:stCondLst>
                        <p:cond delay="indefinite"/>
                      </p:stCondLst>
                      <p:childTnLst>
                        <p:par>
                          <p:cTn id="54" fill="hold">
                            <p:stCondLst>
                              <p:cond delay="0"/>
                            </p:stCondLst>
                            <p:childTnLst>
                              <p:par>
                                <p:cTn id="55" presetID="22" presetClass="entr" presetSubtype="1" fill="hold" nodeType="clickEffect">
                                  <p:stCondLst>
                                    <p:cond delay="0"/>
                                  </p:stCondLst>
                                  <p:childTnLst>
                                    <p:set>
                                      <p:cBhvr>
                                        <p:cTn id="56" dur="1" fill="hold">
                                          <p:stCondLst>
                                            <p:cond delay="0"/>
                                          </p:stCondLst>
                                        </p:cTn>
                                        <p:tgtEl>
                                          <p:spTgt spid="7"/>
                                        </p:tgtEl>
                                        <p:attrNameLst>
                                          <p:attrName>style.visibility</p:attrName>
                                        </p:attrNameLst>
                                      </p:cBhvr>
                                      <p:to>
                                        <p:strVal val="visible"/>
                                      </p:to>
                                    </p:set>
                                    <p:animEffect transition="in" filter="wipe(up)">
                                      <p:cBhvr>
                                        <p:cTn id="5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0" grpId="0" animBg="1"/>
      <p:bldP spid="11" grpId="0" animBg="1"/>
      <p:bldP spid="12" grpId="0" animBg="1"/>
      <p:bldP spid="13" grpId="0" animBg="1"/>
      <p:bldP spid="14" grpId="0" animBg="1"/>
      <p:bldP spid="15" grpId="0" animBg="1"/>
      <p:bldP spid="16"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5D2A7C-2050-41E7-943B-D1A0DF4A2BC5}"/>
              </a:ext>
            </a:extLst>
          </p:cNvPr>
          <p:cNvSpPr>
            <a:spLocks noGrp="1"/>
          </p:cNvSpPr>
          <p:nvPr>
            <p:ph type="title"/>
          </p:nvPr>
        </p:nvSpPr>
        <p:spPr/>
        <p:txBody>
          <a:bodyPr/>
          <a:lstStyle/>
          <a:p>
            <a:r>
              <a:rPr lang="en-US" dirty="0"/>
              <a:t>Scaling beyond GPU memory limit</a:t>
            </a:r>
          </a:p>
        </p:txBody>
      </p:sp>
      <p:sp>
        <p:nvSpPr>
          <p:cNvPr id="3" name="Content Placeholder 2">
            <a:extLst>
              <a:ext uri="{FF2B5EF4-FFF2-40B4-BE49-F238E27FC236}">
                <a16:creationId xmlns:a16="http://schemas.microsoft.com/office/drawing/2014/main" id="{5F0966C2-00DE-46EE-8D0E-33A5A2106781}"/>
              </a:ext>
            </a:extLst>
          </p:cNvPr>
          <p:cNvSpPr>
            <a:spLocks noGrp="1"/>
          </p:cNvSpPr>
          <p:nvPr>
            <p:ph idx="1"/>
          </p:nvPr>
        </p:nvSpPr>
        <p:spPr>
          <a:xfrm>
            <a:off x="838200" y="1288026"/>
            <a:ext cx="10515600" cy="486986"/>
          </a:xfrm>
        </p:spPr>
        <p:txBody>
          <a:bodyPr/>
          <a:lstStyle/>
          <a:p>
            <a:r>
              <a:rPr lang="en-US" dirty="0"/>
              <a:t>Graph partition</a:t>
            </a:r>
          </a:p>
        </p:txBody>
      </p:sp>
      <p:sp>
        <p:nvSpPr>
          <p:cNvPr id="4" name="Slide Number Placeholder 3">
            <a:extLst>
              <a:ext uri="{FF2B5EF4-FFF2-40B4-BE49-F238E27FC236}">
                <a16:creationId xmlns:a16="http://schemas.microsoft.com/office/drawing/2014/main" id="{37ACEC60-2935-490E-BD29-4A1F2F8F4858}"/>
              </a:ext>
            </a:extLst>
          </p:cNvPr>
          <p:cNvSpPr>
            <a:spLocks noGrp="1"/>
          </p:cNvSpPr>
          <p:nvPr>
            <p:ph type="sldNum" sz="quarter" idx="12"/>
          </p:nvPr>
        </p:nvSpPr>
        <p:spPr/>
        <p:txBody>
          <a:bodyPr/>
          <a:lstStyle/>
          <a:p>
            <a:fld id="{D0FF571C-8896-0D48-9D6F-DAE7F004DD8A}" type="slidenum">
              <a:rPr lang="en-US" smtClean="0"/>
              <a:pPr/>
              <a:t>14</a:t>
            </a:fld>
            <a:endParaRPr lang="en-US" dirty="0"/>
          </a:p>
        </p:txBody>
      </p:sp>
      <p:pic>
        <p:nvPicPr>
          <p:cNvPr id="7" name="Picture 6">
            <a:extLst>
              <a:ext uri="{FF2B5EF4-FFF2-40B4-BE49-F238E27FC236}">
                <a16:creationId xmlns:a16="http://schemas.microsoft.com/office/drawing/2014/main" id="{9205B004-4531-4C3B-BC1F-95BF8F7A6AAA}"/>
              </a:ext>
            </a:extLst>
          </p:cNvPr>
          <p:cNvPicPr>
            <a:picLocks noChangeAspect="1"/>
          </p:cNvPicPr>
          <p:nvPr/>
        </p:nvPicPr>
        <p:blipFill>
          <a:blip r:embed="rId3"/>
          <a:stretch>
            <a:fillRect/>
          </a:stretch>
        </p:blipFill>
        <p:spPr>
          <a:xfrm>
            <a:off x="3089219" y="2112241"/>
            <a:ext cx="807694" cy="825600"/>
          </a:xfrm>
          <a:prstGeom prst="rect">
            <a:avLst/>
          </a:prstGeom>
        </p:spPr>
      </p:pic>
      <p:pic>
        <p:nvPicPr>
          <p:cNvPr id="8" name="Picture 7">
            <a:extLst>
              <a:ext uri="{FF2B5EF4-FFF2-40B4-BE49-F238E27FC236}">
                <a16:creationId xmlns:a16="http://schemas.microsoft.com/office/drawing/2014/main" id="{A65305E3-AD8D-4D4F-AA39-E6EE0C1C1B11}"/>
              </a:ext>
            </a:extLst>
          </p:cNvPr>
          <p:cNvPicPr>
            <a:picLocks noChangeAspect="1"/>
          </p:cNvPicPr>
          <p:nvPr/>
        </p:nvPicPr>
        <p:blipFill>
          <a:blip r:embed="rId4"/>
          <a:stretch>
            <a:fillRect/>
          </a:stretch>
        </p:blipFill>
        <p:spPr>
          <a:xfrm>
            <a:off x="1960731" y="2414641"/>
            <a:ext cx="1167750" cy="220800"/>
          </a:xfrm>
          <a:prstGeom prst="rect">
            <a:avLst/>
          </a:prstGeom>
        </p:spPr>
      </p:pic>
      <p:pic>
        <p:nvPicPr>
          <p:cNvPr id="9" name="Picture 8">
            <a:extLst>
              <a:ext uri="{FF2B5EF4-FFF2-40B4-BE49-F238E27FC236}">
                <a16:creationId xmlns:a16="http://schemas.microsoft.com/office/drawing/2014/main" id="{068D0F00-3DE9-4DAA-BC58-EE28E3DA08A6}"/>
              </a:ext>
            </a:extLst>
          </p:cNvPr>
          <p:cNvPicPr>
            <a:picLocks noChangeAspect="1"/>
          </p:cNvPicPr>
          <p:nvPr/>
        </p:nvPicPr>
        <p:blipFill>
          <a:blip r:embed="rId5"/>
          <a:stretch>
            <a:fillRect/>
          </a:stretch>
        </p:blipFill>
        <p:spPr>
          <a:xfrm>
            <a:off x="1193737" y="2112241"/>
            <a:ext cx="807694" cy="825600"/>
          </a:xfrm>
          <a:prstGeom prst="rect">
            <a:avLst/>
          </a:prstGeom>
        </p:spPr>
      </p:pic>
      <p:pic>
        <p:nvPicPr>
          <p:cNvPr id="10" name="Picture 9">
            <a:extLst>
              <a:ext uri="{FF2B5EF4-FFF2-40B4-BE49-F238E27FC236}">
                <a16:creationId xmlns:a16="http://schemas.microsoft.com/office/drawing/2014/main" id="{E884701E-A6BD-499F-B139-DC738C4F9EAD}"/>
              </a:ext>
            </a:extLst>
          </p:cNvPr>
          <p:cNvPicPr>
            <a:picLocks noChangeAspect="1"/>
          </p:cNvPicPr>
          <p:nvPr/>
        </p:nvPicPr>
        <p:blipFill>
          <a:blip r:embed="rId6"/>
          <a:stretch>
            <a:fillRect/>
          </a:stretch>
        </p:blipFill>
        <p:spPr>
          <a:xfrm>
            <a:off x="1485674" y="2869361"/>
            <a:ext cx="223819" cy="1142400"/>
          </a:xfrm>
          <a:prstGeom prst="rect">
            <a:avLst/>
          </a:prstGeom>
        </p:spPr>
      </p:pic>
      <p:pic>
        <p:nvPicPr>
          <p:cNvPr id="11" name="Picture 10">
            <a:extLst>
              <a:ext uri="{FF2B5EF4-FFF2-40B4-BE49-F238E27FC236}">
                <a16:creationId xmlns:a16="http://schemas.microsoft.com/office/drawing/2014/main" id="{088A4DFE-48BE-4260-9BAC-9E2DED288F66}"/>
              </a:ext>
            </a:extLst>
          </p:cNvPr>
          <p:cNvPicPr>
            <a:picLocks noChangeAspect="1"/>
          </p:cNvPicPr>
          <p:nvPr/>
        </p:nvPicPr>
        <p:blipFill>
          <a:blip r:embed="rId7"/>
          <a:stretch>
            <a:fillRect/>
          </a:stretch>
        </p:blipFill>
        <p:spPr>
          <a:xfrm>
            <a:off x="1193737" y="3967292"/>
            <a:ext cx="807694" cy="825600"/>
          </a:xfrm>
          <a:prstGeom prst="rect">
            <a:avLst/>
          </a:prstGeom>
        </p:spPr>
      </p:pic>
      <p:pic>
        <p:nvPicPr>
          <p:cNvPr id="12" name="Picture 11">
            <a:extLst>
              <a:ext uri="{FF2B5EF4-FFF2-40B4-BE49-F238E27FC236}">
                <a16:creationId xmlns:a16="http://schemas.microsoft.com/office/drawing/2014/main" id="{B4909489-77B9-4B4F-884D-3D1EC96AFB7B}"/>
              </a:ext>
            </a:extLst>
          </p:cNvPr>
          <p:cNvPicPr>
            <a:picLocks noChangeAspect="1"/>
          </p:cNvPicPr>
          <p:nvPr/>
        </p:nvPicPr>
        <p:blipFill>
          <a:blip r:embed="rId8"/>
          <a:stretch>
            <a:fillRect/>
          </a:stretch>
        </p:blipFill>
        <p:spPr>
          <a:xfrm>
            <a:off x="1885011" y="2782837"/>
            <a:ext cx="1381838" cy="1353600"/>
          </a:xfrm>
          <a:prstGeom prst="rect">
            <a:avLst/>
          </a:prstGeom>
        </p:spPr>
      </p:pic>
      <p:pic>
        <p:nvPicPr>
          <p:cNvPr id="13" name="Picture 12">
            <a:extLst>
              <a:ext uri="{FF2B5EF4-FFF2-40B4-BE49-F238E27FC236}">
                <a16:creationId xmlns:a16="http://schemas.microsoft.com/office/drawing/2014/main" id="{6A584059-7DF1-4E7B-B829-55FA97E62EEB}"/>
              </a:ext>
            </a:extLst>
          </p:cNvPr>
          <p:cNvPicPr>
            <a:picLocks noChangeAspect="1"/>
          </p:cNvPicPr>
          <p:nvPr/>
        </p:nvPicPr>
        <p:blipFill>
          <a:blip r:embed="rId9"/>
          <a:stretch>
            <a:fillRect/>
          </a:stretch>
        </p:blipFill>
        <p:spPr>
          <a:xfrm>
            <a:off x="3444361" y="2869361"/>
            <a:ext cx="223819" cy="1142400"/>
          </a:xfrm>
          <a:prstGeom prst="rect">
            <a:avLst/>
          </a:prstGeom>
        </p:spPr>
      </p:pic>
      <p:pic>
        <p:nvPicPr>
          <p:cNvPr id="14" name="Picture 13">
            <a:extLst>
              <a:ext uri="{FF2B5EF4-FFF2-40B4-BE49-F238E27FC236}">
                <a16:creationId xmlns:a16="http://schemas.microsoft.com/office/drawing/2014/main" id="{7193EA65-E4BF-47EB-8DE8-2D87AF7271EF}"/>
              </a:ext>
            </a:extLst>
          </p:cNvPr>
          <p:cNvPicPr>
            <a:picLocks noChangeAspect="1"/>
          </p:cNvPicPr>
          <p:nvPr/>
        </p:nvPicPr>
        <p:blipFill>
          <a:blip r:embed="rId6"/>
          <a:stretch>
            <a:fillRect/>
          </a:stretch>
        </p:blipFill>
        <p:spPr>
          <a:xfrm>
            <a:off x="3269247" y="2869361"/>
            <a:ext cx="223819" cy="1142400"/>
          </a:xfrm>
          <a:prstGeom prst="rect">
            <a:avLst/>
          </a:prstGeom>
        </p:spPr>
      </p:pic>
      <p:pic>
        <p:nvPicPr>
          <p:cNvPr id="15" name="Picture 14">
            <a:extLst>
              <a:ext uri="{FF2B5EF4-FFF2-40B4-BE49-F238E27FC236}">
                <a16:creationId xmlns:a16="http://schemas.microsoft.com/office/drawing/2014/main" id="{95A923D0-05F3-4DD2-A265-B8A733D0AE65}"/>
              </a:ext>
            </a:extLst>
          </p:cNvPr>
          <p:cNvPicPr>
            <a:picLocks noChangeAspect="1"/>
          </p:cNvPicPr>
          <p:nvPr/>
        </p:nvPicPr>
        <p:blipFill>
          <a:blip r:embed="rId10"/>
          <a:stretch>
            <a:fillRect/>
          </a:stretch>
        </p:blipFill>
        <p:spPr>
          <a:xfrm>
            <a:off x="3089219" y="3973095"/>
            <a:ext cx="807694" cy="825600"/>
          </a:xfrm>
          <a:prstGeom prst="rect">
            <a:avLst/>
          </a:prstGeom>
        </p:spPr>
      </p:pic>
      <p:pic>
        <p:nvPicPr>
          <p:cNvPr id="16" name="Picture 15">
            <a:extLst>
              <a:ext uri="{FF2B5EF4-FFF2-40B4-BE49-F238E27FC236}">
                <a16:creationId xmlns:a16="http://schemas.microsoft.com/office/drawing/2014/main" id="{C63C274C-65A1-4448-B22A-F143E47F3198}"/>
              </a:ext>
            </a:extLst>
          </p:cNvPr>
          <p:cNvPicPr>
            <a:picLocks noChangeAspect="1"/>
          </p:cNvPicPr>
          <p:nvPr/>
        </p:nvPicPr>
        <p:blipFill>
          <a:blip r:embed="rId11"/>
          <a:stretch>
            <a:fillRect/>
          </a:stretch>
        </p:blipFill>
        <p:spPr>
          <a:xfrm>
            <a:off x="1990644" y="4442624"/>
            <a:ext cx="1109363" cy="595200"/>
          </a:xfrm>
          <a:prstGeom prst="rect">
            <a:avLst/>
          </a:prstGeom>
        </p:spPr>
      </p:pic>
      <p:pic>
        <p:nvPicPr>
          <p:cNvPr id="5" name="Picture 4">
            <a:extLst>
              <a:ext uri="{FF2B5EF4-FFF2-40B4-BE49-F238E27FC236}">
                <a16:creationId xmlns:a16="http://schemas.microsoft.com/office/drawing/2014/main" id="{B1EDDE0C-E69B-410F-8B9F-2C8F9FC61824}"/>
              </a:ext>
            </a:extLst>
          </p:cNvPr>
          <p:cNvPicPr>
            <a:picLocks noChangeAspect="1"/>
          </p:cNvPicPr>
          <p:nvPr/>
        </p:nvPicPr>
        <p:blipFill>
          <a:blip r:embed="rId12"/>
          <a:stretch>
            <a:fillRect/>
          </a:stretch>
        </p:blipFill>
        <p:spPr>
          <a:xfrm>
            <a:off x="877826" y="1880315"/>
            <a:ext cx="3396207" cy="2755200"/>
          </a:xfrm>
          <a:prstGeom prst="rect">
            <a:avLst/>
          </a:prstGeom>
        </p:spPr>
      </p:pic>
      <p:pic>
        <p:nvPicPr>
          <p:cNvPr id="21" name="Picture 20">
            <a:extLst>
              <a:ext uri="{FF2B5EF4-FFF2-40B4-BE49-F238E27FC236}">
                <a16:creationId xmlns:a16="http://schemas.microsoft.com/office/drawing/2014/main" id="{F3331974-31E1-4A8E-BB79-D25EF7FF6AD5}"/>
              </a:ext>
            </a:extLst>
          </p:cNvPr>
          <p:cNvPicPr>
            <a:picLocks noChangeAspect="1"/>
          </p:cNvPicPr>
          <p:nvPr/>
        </p:nvPicPr>
        <p:blipFill>
          <a:blip r:embed="rId13"/>
          <a:stretch>
            <a:fillRect/>
          </a:stretch>
        </p:blipFill>
        <p:spPr>
          <a:xfrm>
            <a:off x="8663393" y="2423864"/>
            <a:ext cx="467100" cy="1315200"/>
          </a:xfrm>
          <a:prstGeom prst="rect">
            <a:avLst/>
          </a:prstGeom>
        </p:spPr>
      </p:pic>
      <p:pic>
        <p:nvPicPr>
          <p:cNvPr id="18" name="Picture 17">
            <a:extLst>
              <a:ext uri="{FF2B5EF4-FFF2-40B4-BE49-F238E27FC236}">
                <a16:creationId xmlns:a16="http://schemas.microsoft.com/office/drawing/2014/main" id="{3C5926A9-086C-4A57-B2CA-8D86B746F933}"/>
              </a:ext>
            </a:extLst>
          </p:cNvPr>
          <p:cNvPicPr>
            <a:picLocks noChangeAspect="1"/>
          </p:cNvPicPr>
          <p:nvPr/>
        </p:nvPicPr>
        <p:blipFill>
          <a:blip r:embed="rId14"/>
          <a:stretch>
            <a:fillRect/>
          </a:stretch>
        </p:blipFill>
        <p:spPr>
          <a:xfrm>
            <a:off x="7936623" y="2163519"/>
            <a:ext cx="866081" cy="1814400"/>
          </a:xfrm>
          <a:prstGeom prst="rect">
            <a:avLst/>
          </a:prstGeom>
        </p:spPr>
      </p:pic>
      <p:pic>
        <p:nvPicPr>
          <p:cNvPr id="22" name="Picture 21">
            <a:extLst>
              <a:ext uri="{FF2B5EF4-FFF2-40B4-BE49-F238E27FC236}">
                <a16:creationId xmlns:a16="http://schemas.microsoft.com/office/drawing/2014/main" id="{4F465C68-7C24-41B0-850D-75724D1A985B}"/>
              </a:ext>
            </a:extLst>
          </p:cNvPr>
          <p:cNvPicPr>
            <a:picLocks noChangeAspect="1"/>
          </p:cNvPicPr>
          <p:nvPr/>
        </p:nvPicPr>
        <p:blipFill>
          <a:blip r:embed="rId13"/>
          <a:stretch>
            <a:fillRect/>
          </a:stretch>
        </p:blipFill>
        <p:spPr>
          <a:xfrm rot="5400000">
            <a:off x="9899505" y="3397735"/>
            <a:ext cx="467100" cy="1315200"/>
          </a:xfrm>
          <a:prstGeom prst="rect">
            <a:avLst/>
          </a:prstGeom>
        </p:spPr>
      </p:pic>
      <p:pic>
        <p:nvPicPr>
          <p:cNvPr id="17" name="Picture 16">
            <a:extLst>
              <a:ext uri="{FF2B5EF4-FFF2-40B4-BE49-F238E27FC236}">
                <a16:creationId xmlns:a16="http://schemas.microsoft.com/office/drawing/2014/main" id="{6BA48545-6D98-4E06-BBBC-D645D435E398}"/>
              </a:ext>
            </a:extLst>
          </p:cNvPr>
          <p:cNvPicPr>
            <a:picLocks noChangeAspect="1"/>
          </p:cNvPicPr>
          <p:nvPr/>
        </p:nvPicPr>
        <p:blipFill>
          <a:blip r:embed="rId15"/>
          <a:stretch>
            <a:fillRect/>
          </a:stretch>
        </p:blipFill>
        <p:spPr>
          <a:xfrm>
            <a:off x="9106628" y="2158719"/>
            <a:ext cx="1936519" cy="1824000"/>
          </a:xfrm>
          <a:prstGeom prst="rect">
            <a:avLst/>
          </a:prstGeom>
        </p:spPr>
      </p:pic>
      <p:pic>
        <p:nvPicPr>
          <p:cNvPr id="26" name="Picture 25">
            <a:extLst>
              <a:ext uri="{FF2B5EF4-FFF2-40B4-BE49-F238E27FC236}">
                <a16:creationId xmlns:a16="http://schemas.microsoft.com/office/drawing/2014/main" id="{087C4B46-AC89-46EB-9DF5-9C1763CCB36E}"/>
              </a:ext>
            </a:extLst>
          </p:cNvPr>
          <p:cNvPicPr>
            <a:picLocks noChangeAspect="1"/>
          </p:cNvPicPr>
          <p:nvPr/>
        </p:nvPicPr>
        <p:blipFill>
          <a:blip r:embed="rId16"/>
          <a:stretch>
            <a:fillRect/>
          </a:stretch>
        </p:blipFill>
        <p:spPr>
          <a:xfrm>
            <a:off x="7936623" y="1579604"/>
            <a:ext cx="1970200" cy="403521"/>
          </a:xfrm>
          <a:prstGeom prst="rect">
            <a:avLst/>
          </a:prstGeom>
        </p:spPr>
      </p:pic>
      <p:pic>
        <p:nvPicPr>
          <p:cNvPr id="32" name="Picture 31">
            <a:extLst>
              <a:ext uri="{FF2B5EF4-FFF2-40B4-BE49-F238E27FC236}">
                <a16:creationId xmlns:a16="http://schemas.microsoft.com/office/drawing/2014/main" id="{D87B9D95-89EA-4C9F-AA80-8F803206D157}"/>
              </a:ext>
            </a:extLst>
          </p:cNvPr>
          <p:cNvPicPr>
            <a:picLocks noChangeAspect="1"/>
          </p:cNvPicPr>
          <p:nvPr/>
        </p:nvPicPr>
        <p:blipFill>
          <a:blip r:embed="rId17"/>
          <a:stretch>
            <a:fillRect/>
          </a:stretch>
        </p:blipFill>
        <p:spPr>
          <a:xfrm>
            <a:off x="10267136" y="1581475"/>
            <a:ext cx="1047038" cy="448103"/>
          </a:xfrm>
          <a:prstGeom prst="rect">
            <a:avLst/>
          </a:prstGeom>
        </p:spPr>
      </p:pic>
      <p:pic>
        <p:nvPicPr>
          <p:cNvPr id="33" name="Picture 32">
            <a:extLst>
              <a:ext uri="{FF2B5EF4-FFF2-40B4-BE49-F238E27FC236}">
                <a16:creationId xmlns:a16="http://schemas.microsoft.com/office/drawing/2014/main" id="{36B230C4-C9E8-42A4-9535-962970BB8D64}"/>
              </a:ext>
            </a:extLst>
          </p:cNvPr>
          <p:cNvPicPr>
            <a:picLocks noChangeAspect="1"/>
          </p:cNvPicPr>
          <p:nvPr/>
        </p:nvPicPr>
        <p:blipFill>
          <a:blip r:embed="rId18"/>
          <a:stretch>
            <a:fillRect/>
          </a:stretch>
        </p:blipFill>
        <p:spPr>
          <a:xfrm rot="8809282">
            <a:off x="7865679" y="1939851"/>
            <a:ext cx="291938" cy="249600"/>
          </a:xfrm>
          <a:prstGeom prst="rect">
            <a:avLst/>
          </a:prstGeom>
        </p:spPr>
      </p:pic>
      <p:pic>
        <p:nvPicPr>
          <p:cNvPr id="34" name="Picture 33">
            <a:extLst>
              <a:ext uri="{FF2B5EF4-FFF2-40B4-BE49-F238E27FC236}">
                <a16:creationId xmlns:a16="http://schemas.microsoft.com/office/drawing/2014/main" id="{3EC640B0-AF11-4ADE-BAD9-84EC9B90C0F8}"/>
              </a:ext>
            </a:extLst>
          </p:cNvPr>
          <p:cNvPicPr>
            <a:picLocks noChangeAspect="1"/>
          </p:cNvPicPr>
          <p:nvPr/>
        </p:nvPicPr>
        <p:blipFill>
          <a:blip r:embed="rId19"/>
          <a:stretch>
            <a:fillRect/>
          </a:stretch>
        </p:blipFill>
        <p:spPr>
          <a:xfrm>
            <a:off x="9998213" y="1910811"/>
            <a:ext cx="301669" cy="278400"/>
          </a:xfrm>
          <a:prstGeom prst="rect">
            <a:avLst/>
          </a:prstGeom>
        </p:spPr>
      </p:pic>
      <p:sp>
        <p:nvSpPr>
          <p:cNvPr id="36" name="Rounded Rectangle 5">
            <a:extLst>
              <a:ext uri="{FF2B5EF4-FFF2-40B4-BE49-F238E27FC236}">
                <a16:creationId xmlns:a16="http://schemas.microsoft.com/office/drawing/2014/main" id="{ECE74034-420C-455F-9866-116E320F8167}"/>
              </a:ext>
            </a:extLst>
          </p:cNvPr>
          <p:cNvSpPr/>
          <p:nvPr/>
        </p:nvSpPr>
        <p:spPr>
          <a:xfrm>
            <a:off x="4517630" y="5482603"/>
            <a:ext cx="1921269" cy="738508"/>
          </a:xfrm>
          <a:prstGeom prst="roundRect">
            <a:avLst/>
          </a:prstGeom>
          <a:scene3d>
            <a:camera prst="isometricBottomDown"/>
            <a:lightRig rig="threePt" dir="t"/>
          </a:scene3d>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white"/>
                </a:solidFill>
                <a:effectLst/>
                <a:uLnTx/>
                <a:uFillTx/>
                <a:latin typeface="Calibri" panose="020F0502020204030204"/>
                <a:ea typeface="+mn-ea"/>
                <a:cs typeface="+mn-cs"/>
              </a:rPr>
              <a:t>GPU</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white"/>
                </a:solidFill>
                <a:effectLst/>
                <a:uLnTx/>
                <a:uFillTx/>
                <a:latin typeface="Calibri" panose="020F0502020204030204"/>
                <a:ea typeface="+mn-ea"/>
                <a:cs typeface="+mn-cs"/>
              </a:rPr>
              <a:t>(</a:t>
            </a:r>
            <a:r>
              <a:rPr kumimoji="0" lang="en-US" sz="2000" b="0" i="0" u="none" strike="noStrike" kern="1200" cap="none" spc="0" normalizeH="0" baseline="0" noProof="0" dirty="0">
                <a:ln>
                  <a:noFill/>
                </a:ln>
                <a:solidFill>
                  <a:srgbClr val="FF0000"/>
                </a:solidFill>
                <a:effectLst/>
                <a:uLnTx/>
                <a:uFillTx/>
                <a:latin typeface="Calibri" panose="020F0502020204030204"/>
                <a:ea typeface="+mn-ea"/>
                <a:cs typeface="+mn-cs"/>
              </a:rPr>
              <a:t>16GB</a:t>
            </a:r>
            <a:r>
              <a:rPr kumimoji="0" lang="en-US" sz="2000" b="0" i="0" u="none" strike="noStrike" kern="1200" cap="none" spc="0" normalizeH="0" baseline="0" noProof="0" dirty="0">
                <a:ln>
                  <a:noFill/>
                </a:ln>
                <a:solidFill>
                  <a:prstClr val="white"/>
                </a:solidFill>
                <a:effectLst/>
                <a:uLnTx/>
                <a:uFillTx/>
                <a:latin typeface="Calibri" panose="020F0502020204030204"/>
                <a:ea typeface="+mn-ea"/>
                <a:cs typeface="+mn-cs"/>
              </a:rPr>
              <a:t> Memory)</a:t>
            </a:r>
          </a:p>
        </p:txBody>
      </p:sp>
      <p:grpSp>
        <p:nvGrpSpPr>
          <p:cNvPr id="25" name="Group 24">
            <a:extLst>
              <a:ext uri="{FF2B5EF4-FFF2-40B4-BE49-F238E27FC236}">
                <a16:creationId xmlns:a16="http://schemas.microsoft.com/office/drawing/2014/main" id="{225B9055-7E01-4AD1-B6AF-55FD718AC5B4}"/>
              </a:ext>
            </a:extLst>
          </p:cNvPr>
          <p:cNvGrpSpPr/>
          <p:nvPr/>
        </p:nvGrpSpPr>
        <p:grpSpPr>
          <a:xfrm>
            <a:off x="9224578" y="4291974"/>
            <a:ext cx="2389405" cy="1476939"/>
            <a:chOff x="9224578" y="4291974"/>
            <a:chExt cx="2389405" cy="1476939"/>
          </a:xfrm>
        </p:grpSpPr>
        <p:pic>
          <p:nvPicPr>
            <p:cNvPr id="6" name="Picture 5">
              <a:extLst>
                <a:ext uri="{FF2B5EF4-FFF2-40B4-BE49-F238E27FC236}">
                  <a16:creationId xmlns:a16="http://schemas.microsoft.com/office/drawing/2014/main" id="{18AD1B5F-3562-4380-B42D-0C8AE11667E1}"/>
                </a:ext>
              </a:extLst>
            </p:cNvPr>
            <p:cNvPicPr>
              <a:picLocks noChangeAspect="1"/>
            </p:cNvPicPr>
            <p:nvPr/>
          </p:nvPicPr>
          <p:blipFill>
            <a:blip r:embed="rId20"/>
            <a:stretch>
              <a:fillRect/>
            </a:stretch>
          </p:blipFill>
          <p:spPr>
            <a:xfrm>
              <a:off x="9224578" y="4291974"/>
              <a:ext cx="1848938" cy="844800"/>
            </a:xfrm>
            <a:prstGeom prst="rect">
              <a:avLst/>
            </a:prstGeom>
          </p:spPr>
        </p:pic>
        <p:pic>
          <p:nvPicPr>
            <p:cNvPr id="20" name="Picture 19">
              <a:extLst>
                <a:ext uri="{FF2B5EF4-FFF2-40B4-BE49-F238E27FC236}">
                  <a16:creationId xmlns:a16="http://schemas.microsoft.com/office/drawing/2014/main" id="{10A810A6-769E-4590-A09B-34AB5D3314B9}"/>
                </a:ext>
              </a:extLst>
            </p:cNvPr>
            <p:cNvPicPr>
              <a:picLocks noChangeAspect="1"/>
            </p:cNvPicPr>
            <p:nvPr/>
          </p:nvPicPr>
          <p:blipFill>
            <a:blip r:embed="rId21"/>
            <a:stretch>
              <a:fillRect/>
            </a:stretch>
          </p:blipFill>
          <p:spPr>
            <a:xfrm>
              <a:off x="9507436" y="5365392"/>
              <a:ext cx="2106547" cy="403521"/>
            </a:xfrm>
            <a:prstGeom prst="rect">
              <a:avLst/>
            </a:prstGeom>
          </p:spPr>
        </p:pic>
        <p:pic>
          <p:nvPicPr>
            <p:cNvPr id="24" name="Picture 23">
              <a:extLst>
                <a:ext uri="{FF2B5EF4-FFF2-40B4-BE49-F238E27FC236}">
                  <a16:creationId xmlns:a16="http://schemas.microsoft.com/office/drawing/2014/main" id="{A110E161-C125-495F-9ED1-5DA6F097FCA8}"/>
                </a:ext>
              </a:extLst>
            </p:cNvPr>
            <p:cNvPicPr>
              <a:picLocks noChangeAspect="1"/>
            </p:cNvPicPr>
            <p:nvPr/>
          </p:nvPicPr>
          <p:blipFill>
            <a:blip r:embed="rId22"/>
            <a:stretch>
              <a:fillRect/>
            </a:stretch>
          </p:blipFill>
          <p:spPr>
            <a:xfrm rot="16200000">
              <a:off x="9241547" y="5078007"/>
              <a:ext cx="330863" cy="364800"/>
            </a:xfrm>
            <a:prstGeom prst="rect">
              <a:avLst/>
            </a:prstGeom>
          </p:spPr>
        </p:pic>
      </p:grpSp>
    </p:spTree>
    <p:extLst>
      <p:ext uri="{BB962C8B-B14F-4D97-AF65-F5344CB8AC3E}">
        <p14:creationId xmlns:p14="http://schemas.microsoft.com/office/powerpoint/2010/main" val="34460916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wipe(left)">
                                      <p:cBhvr>
                                        <p:cTn id="7" dur="250"/>
                                        <p:tgtEl>
                                          <p:spTgt spid="21"/>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nodeType="clickEffect">
                                  <p:stCondLst>
                                    <p:cond delay="0"/>
                                  </p:stCondLst>
                                  <p:childTnLst>
                                    <p:set>
                                      <p:cBhvr>
                                        <p:cTn id="11" dur="1" fill="hold">
                                          <p:stCondLst>
                                            <p:cond delay="0"/>
                                          </p:stCondLst>
                                        </p:cTn>
                                        <p:tgtEl>
                                          <p:spTgt spid="22"/>
                                        </p:tgtEl>
                                        <p:attrNameLst>
                                          <p:attrName>style.visibility</p:attrName>
                                        </p:attrNameLst>
                                      </p:cBhvr>
                                      <p:to>
                                        <p:strVal val="visible"/>
                                      </p:to>
                                    </p:set>
                                    <p:animEffect transition="in" filter="wipe(up)">
                                      <p:cBhvr>
                                        <p:cTn id="12" dur="250"/>
                                        <p:tgtEl>
                                          <p:spTgt spid="22"/>
                                        </p:tgtEl>
                                      </p:cBhvr>
                                    </p:animEffect>
                                  </p:childTnLst>
                                </p:cTn>
                              </p:par>
                            </p:childTnLst>
                          </p:cTn>
                        </p:par>
                        <p:par>
                          <p:cTn id="13" fill="hold">
                            <p:stCondLst>
                              <p:cond delay="250"/>
                            </p:stCondLst>
                            <p:childTnLst>
                              <p:par>
                                <p:cTn id="14" presetID="10" presetClass="entr" presetSubtype="0" fill="hold" nodeType="afterEffect">
                                  <p:stCondLst>
                                    <p:cond delay="0"/>
                                  </p:stCondLst>
                                  <p:childTnLst>
                                    <p:set>
                                      <p:cBhvr>
                                        <p:cTn id="15" dur="1" fill="hold">
                                          <p:stCondLst>
                                            <p:cond delay="0"/>
                                          </p:stCondLst>
                                        </p:cTn>
                                        <p:tgtEl>
                                          <p:spTgt spid="25"/>
                                        </p:tgtEl>
                                        <p:attrNameLst>
                                          <p:attrName>style.visibility</p:attrName>
                                        </p:attrNameLst>
                                      </p:cBhvr>
                                      <p:to>
                                        <p:strVal val="visible"/>
                                      </p:to>
                                    </p:set>
                                    <p:animEffect transition="in" filter="fade">
                                      <p:cBhvr>
                                        <p:cTn id="16" dur="250"/>
                                        <p:tgtEl>
                                          <p:spTgt spid="25"/>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grpId="0" nodeType="clickEffect">
                                  <p:stCondLst>
                                    <p:cond delay="0"/>
                                  </p:stCondLst>
                                  <p:childTnLst>
                                    <p:set>
                                      <p:cBhvr>
                                        <p:cTn id="20" dur="1" fill="hold">
                                          <p:stCondLst>
                                            <p:cond delay="0"/>
                                          </p:stCondLst>
                                        </p:cTn>
                                        <p:tgtEl>
                                          <p:spTgt spid="3">
                                            <p:txEl>
                                              <p:pRg st="0" end="0"/>
                                            </p:txEl>
                                          </p:spTgt>
                                        </p:tgtEl>
                                        <p:attrNameLst>
                                          <p:attrName>style.visibility</p:attrName>
                                        </p:attrNameLst>
                                      </p:cBhvr>
                                      <p:to>
                                        <p:strVal val="visible"/>
                                      </p:to>
                                    </p:set>
                                    <p:animEffect transition="in" filter="fade">
                                      <p:cBhvr>
                                        <p:cTn id="21" dur="500"/>
                                        <p:tgtEl>
                                          <p:spTgt spid="3">
                                            <p:txEl>
                                              <p:pRg st="0" end="0"/>
                                            </p:txEl>
                                          </p:spTgt>
                                        </p:tgtEl>
                                      </p:cBhvr>
                                    </p:animEffect>
                                  </p:childTnLst>
                                </p:cTn>
                              </p:par>
                              <p:par>
                                <p:cTn id="22" presetID="10" presetClass="entr" presetSubtype="0" fill="hold" nodeType="withEffect">
                                  <p:stCondLst>
                                    <p:cond delay="0"/>
                                  </p:stCondLst>
                                  <p:childTnLst>
                                    <p:set>
                                      <p:cBhvr>
                                        <p:cTn id="23" dur="1" fill="hold">
                                          <p:stCondLst>
                                            <p:cond delay="0"/>
                                          </p:stCondLst>
                                        </p:cTn>
                                        <p:tgtEl>
                                          <p:spTgt spid="5"/>
                                        </p:tgtEl>
                                        <p:attrNameLst>
                                          <p:attrName>style.visibility</p:attrName>
                                        </p:attrNameLst>
                                      </p:cBhvr>
                                      <p:to>
                                        <p:strVal val="visible"/>
                                      </p:to>
                                    </p:set>
                                    <p:animEffect transition="in" filter="fade">
                                      <p:cBhvr>
                                        <p:cTn id="24"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4" name="Picture 43">
            <a:extLst>
              <a:ext uri="{FF2B5EF4-FFF2-40B4-BE49-F238E27FC236}">
                <a16:creationId xmlns:a16="http://schemas.microsoft.com/office/drawing/2014/main" id="{52EDDBBD-277B-493A-94ED-C39670265D9E}"/>
              </a:ext>
            </a:extLst>
          </p:cNvPr>
          <p:cNvPicPr>
            <a:picLocks noChangeAspect="1"/>
          </p:cNvPicPr>
          <p:nvPr/>
        </p:nvPicPr>
        <p:blipFill>
          <a:blip r:embed="rId3"/>
          <a:stretch>
            <a:fillRect/>
          </a:stretch>
        </p:blipFill>
        <p:spPr>
          <a:xfrm>
            <a:off x="5586544" y="2014954"/>
            <a:ext cx="3950888" cy="2371200"/>
          </a:xfrm>
          <a:prstGeom prst="rect">
            <a:avLst/>
          </a:prstGeom>
        </p:spPr>
      </p:pic>
      <p:pic>
        <p:nvPicPr>
          <p:cNvPr id="45" name="Picture 44">
            <a:extLst>
              <a:ext uri="{FF2B5EF4-FFF2-40B4-BE49-F238E27FC236}">
                <a16:creationId xmlns:a16="http://schemas.microsoft.com/office/drawing/2014/main" id="{3BDF0B4C-D573-4B40-962E-8E4AF783B7D1}"/>
              </a:ext>
            </a:extLst>
          </p:cNvPr>
          <p:cNvPicPr>
            <a:picLocks noChangeAspect="1"/>
          </p:cNvPicPr>
          <p:nvPr/>
        </p:nvPicPr>
        <p:blipFill>
          <a:blip r:embed="rId4"/>
          <a:stretch>
            <a:fillRect/>
          </a:stretch>
        </p:blipFill>
        <p:spPr>
          <a:xfrm>
            <a:off x="5605370" y="4371001"/>
            <a:ext cx="3931425" cy="892800"/>
          </a:xfrm>
          <a:prstGeom prst="rect">
            <a:avLst/>
          </a:prstGeom>
        </p:spPr>
      </p:pic>
      <p:pic>
        <p:nvPicPr>
          <p:cNvPr id="31" name="Picture 30">
            <a:extLst>
              <a:ext uri="{FF2B5EF4-FFF2-40B4-BE49-F238E27FC236}">
                <a16:creationId xmlns:a16="http://schemas.microsoft.com/office/drawing/2014/main" id="{40161AAA-2B08-4F2A-A525-2DDFED8042E2}"/>
              </a:ext>
            </a:extLst>
          </p:cNvPr>
          <p:cNvPicPr>
            <a:picLocks noChangeAspect="1"/>
          </p:cNvPicPr>
          <p:nvPr/>
        </p:nvPicPr>
        <p:blipFill>
          <a:blip r:embed="rId5"/>
          <a:stretch>
            <a:fillRect/>
          </a:stretch>
        </p:blipFill>
        <p:spPr>
          <a:xfrm>
            <a:off x="8981700" y="2330393"/>
            <a:ext cx="467100" cy="583951"/>
          </a:xfrm>
          <a:prstGeom prst="rect">
            <a:avLst/>
          </a:prstGeom>
        </p:spPr>
      </p:pic>
      <p:pic>
        <p:nvPicPr>
          <p:cNvPr id="32" name="Picture 31">
            <a:extLst>
              <a:ext uri="{FF2B5EF4-FFF2-40B4-BE49-F238E27FC236}">
                <a16:creationId xmlns:a16="http://schemas.microsoft.com/office/drawing/2014/main" id="{B2B8325C-C8B8-4715-AC06-ADA338A2E411}"/>
              </a:ext>
            </a:extLst>
          </p:cNvPr>
          <p:cNvPicPr>
            <a:picLocks noChangeAspect="1"/>
          </p:cNvPicPr>
          <p:nvPr/>
        </p:nvPicPr>
        <p:blipFill>
          <a:blip r:embed="rId5"/>
          <a:stretch>
            <a:fillRect/>
          </a:stretch>
        </p:blipFill>
        <p:spPr>
          <a:xfrm>
            <a:off x="8981700" y="3276334"/>
            <a:ext cx="467100" cy="583951"/>
          </a:xfrm>
          <a:prstGeom prst="rect">
            <a:avLst/>
          </a:prstGeom>
        </p:spPr>
      </p:pic>
      <p:pic>
        <p:nvPicPr>
          <p:cNvPr id="33" name="Picture 32">
            <a:extLst>
              <a:ext uri="{FF2B5EF4-FFF2-40B4-BE49-F238E27FC236}">
                <a16:creationId xmlns:a16="http://schemas.microsoft.com/office/drawing/2014/main" id="{98B91393-DE17-4334-8239-84684E200B9D}"/>
              </a:ext>
            </a:extLst>
          </p:cNvPr>
          <p:cNvPicPr>
            <a:picLocks noChangeAspect="1"/>
          </p:cNvPicPr>
          <p:nvPr/>
        </p:nvPicPr>
        <p:blipFill>
          <a:blip r:embed="rId5"/>
          <a:stretch>
            <a:fillRect/>
          </a:stretch>
        </p:blipFill>
        <p:spPr>
          <a:xfrm rot="5400000">
            <a:off x="9781823" y="2704582"/>
            <a:ext cx="297346" cy="583951"/>
          </a:xfrm>
          <a:prstGeom prst="rect">
            <a:avLst/>
          </a:prstGeom>
        </p:spPr>
      </p:pic>
      <p:pic>
        <p:nvPicPr>
          <p:cNvPr id="34" name="Picture 33">
            <a:extLst>
              <a:ext uri="{FF2B5EF4-FFF2-40B4-BE49-F238E27FC236}">
                <a16:creationId xmlns:a16="http://schemas.microsoft.com/office/drawing/2014/main" id="{9EB1A373-1AD9-48A0-BED2-8A8670DA8036}"/>
              </a:ext>
            </a:extLst>
          </p:cNvPr>
          <p:cNvPicPr>
            <a:picLocks noChangeAspect="1"/>
          </p:cNvPicPr>
          <p:nvPr/>
        </p:nvPicPr>
        <p:blipFill>
          <a:blip r:embed="rId5"/>
          <a:stretch>
            <a:fillRect/>
          </a:stretch>
        </p:blipFill>
        <p:spPr>
          <a:xfrm rot="5400000">
            <a:off x="9781823" y="3792187"/>
            <a:ext cx="297346" cy="583951"/>
          </a:xfrm>
          <a:prstGeom prst="rect">
            <a:avLst/>
          </a:prstGeom>
        </p:spPr>
      </p:pic>
      <p:pic>
        <p:nvPicPr>
          <p:cNvPr id="25" name="Picture 24">
            <a:extLst>
              <a:ext uri="{FF2B5EF4-FFF2-40B4-BE49-F238E27FC236}">
                <a16:creationId xmlns:a16="http://schemas.microsoft.com/office/drawing/2014/main" id="{C51B0809-8639-47B2-B7F0-DBE51FBCE1BB}"/>
              </a:ext>
            </a:extLst>
          </p:cNvPr>
          <p:cNvPicPr>
            <a:picLocks noChangeAspect="1"/>
          </p:cNvPicPr>
          <p:nvPr/>
        </p:nvPicPr>
        <p:blipFill>
          <a:blip r:embed="rId6"/>
          <a:stretch>
            <a:fillRect/>
          </a:stretch>
        </p:blipFill>
        <p:spPr>
          <a:xfrm>
            <a:off x="8322615" y="2126667"/>
            <a:ext cx="3016688" cy="1958400"/>
          </a:xfrm>
          <a:prstGeom prst="rect">
            <a:avLst/>
          </a:prstGeom>
        </p:spPr>
      </p:pic>
      <p:sp>
        <p:nvSpPr>
          <p:cNvPr id="2" name="Title 1">
            <a:extLst>
              <a:ext uri="{FF2B5EF4-FFF2-40B4-BE49-F238E27FC236}">
                <a16:creationId xmlns:a16="http://schemas.microsoft.com/office/drawing/2014/main" id="{9E23E49C-3954-4A31-9894-85FD98F3E024}"/>
              </a:ext>
            </a:extLst>
          </p:cNvPr>
          <p:cNvSpPr>
            <a:spLocks noGrp="1"/>
          </p:cNvSpPr>
          <p:nvPr>
            <p:ph type="title"/>
          </p:nvPr>
        </p:nvSpPr>
        <p:spPr/>
        <p:txBody>
          <a:bodyPr/>
          <a:lstStyle/>
          <a:p>
            <a:r>
              <a:rPr lang="en-US" dirty="0"/>
              <a:t>Scaling beyond GPU memory limit</a:t>
            </a:r>
          </a:p>
        </p:txBody>
      </p:sp>
      <p:sp>
        <p:nvSpPr>
          <p:cNvPr id="4" name="Slide Number Placeholder 3">
            <a:extLst>
              <a:ext uri="{FF2B5EF4-FFF2-40B4-BE49-F238E27FC236}">
                <a16:creationId xmlns:a16="http://schemas.microsoft.com/office/drawing/2014/main" id="{9FEC1520-005C-4719-A710-EA0463F29941}"/>
              </a:ext>
            </a:extLst>
          </p:cNvPr>
          <p:cNvSpPr>
            <a:spLocks noGrp="1"/>
          </p:cNvSpPr>
          <p:nvPr>
            <p:ph type="sldNum" sz="quarter" idx="12"/>
          </p:nvPr>
        </p:nvSpPr>
        <p:spPr/>
        <p:txBody>
          <a:bodyPr/>
          <a:lstStyle/>
          <a:p>
            <a:fld id="{D0FF571C-8896-0D48-9D6F-DAE7F004DD8A}" type="slidenum">
              <a:rPr lang="en-US" smtClean="0"/>
              <a:pPr/>
              <a:t>15</a:t>
            </a:fld>
            <a:endParaRPr lang="en-US" dirty="0"/>
          </a:p>
        </p:txBody>
      </p:sp>
      <p:pic>
        <p:nvPicPr>
          <p:cNvPr id="5" name="Picture 4">
            <a:extLst>
              <a:ext uri="{FF2B5EF4-FFF2-40B4-BE49-F238E27FC236}">
                <a16:creationId xmlns:a16="http://schemas.microsoft.com/office/drawing/2014/main" id="{4A0B408B-274E-499A-8C1C-A1850CA7E697}"/>
              </a:ext>
            </a:extLst>
          </p:cNvPr>
          <p:cNvPicPr>
            <a:picLocks noChangeAspect="1"/>
          </p:cNvPicPr>
          <p:nvPr/>
        </p:nvPicPr>
        <p:blipFill>
          <a:blip r:embed="rId7"/>
          <a:stretch>
            <a:fillRect/>
          </a:stretch>
        </p:blipFill>
        <p:spPr>
          <a:xfrm>
            <a:off x="3057653" y="2157224"/>
            <a:ext cx="807694" cy="825600"/>
          </a:xfrm>
          <a:prstGeom prst="rect">
            <a:avLst/>
          </a:prstGeom>
        </p:spPr>
      </p:pic>
      <p:pic>
        <p:nvPicPr>
          <p:cNvPr id="6" name="Picture 5">
            <a:extLst>
              <a:ext uri="{FF2B5EF4-FFF2-40B4-BE49-F238E27FC236}">
                <a16:creationId xmlns:a16="http://schemas.microsoft.com/office/drawing/2014/main" id="{1711C740-7293-4FDC-8160-C6AA2E809689}"/>
              </a:ext>
            </a:extLst>
          </p:cNvPr>
          <p:cNvPicPr>
            <a:picLocks noChangeAspect="1"/>
          </p:cNvPicPr>
          <p:nvPr/>
        </p:nvPicPr>
        <p:blipFill>
          <a:blip r:embed="rId8"/>
          <a:stretch>
            <a:fillRect/>
          </a:stretch>
        </p:blipFill>
        <p:spPr>
          <a:xfrm>
            <a:off x="1929165" y="2459624"/>
            <a:ext cx="1167750" cy="220800"/>
          </a:xfrm>
          <a:prstGeom prst="rect">
            <a:avLst/>
          </a:prstGeom>
        </p:spPr>
      </p:pic>
      <p:pic>
        <p:nvPicPr>
          <p:cNvPr id="7" name="Picture 6">
            <a:extLst>
              <a:ext uri="{FF2B5EF4-FFF2-40B4-BE49-F238E27FC236}">
                <a16:creationId xmlns:a16="http://schemas.microsoft.com/office/drawing/2014/main" id="{40AC9FD2-8AB6-4FAC-9541-F6F00052CF30}"/>
              </a:ext>
            </a:extLst>
          </p:cNvPr>
          <p:cNvPicPr>
            <a:picLocks noChangeAspect="1"/>
          </p:cNvPicPr>
          <p:nvPr/>
        </p:nvPicPr>
        <p:blipFill>
          <a:blip r:embed="rId9"/>
          <a:stretch>
            <a:fillRect/>
          </a:stretch>
        </p:blipFill>
        <p:spPr>
          <a:xfrm>
            <a:off x="1162171" y="2157224"/>
            <a:ext cx="807694" cy="825600"/>
          </a:xfrm>
          <a:prstGeom prst="rect">
            <a:avLst/>
          </a:prstGeom>
        </p:spPr>
      </p:pic>
      <p:pic>
        <p:nvPicPr>
          <p:cNvPr id="8" name="Picture 7">
            <a:extLst>
              <a:ext uri="{FF2B5EF4-FFF2-40B4-BE49-F238E27FC236}">
                <a16:creationId xmlns:a16="http://schemas.microsoft.com/office/drawing/2014/main" id="{E2D5D4F8-F269-4EC7-B5E1-0AC9B5F4C050}"/>
              </a:ext>
            </a:extLst>
          </p:cNvPr>
          <p:cNvPicPr>
            <a:picLocks noChangeAspect="1"/>
          </p:cNvPicPr>
          <p:nvPr/>
        </p:nvPicPr>
        <p:blipFill>
          <a:blip r:embed="rId10"/>
          <a:stretch>
            <a:fillRect/>
          </a:stretch>
        </p:blipFill>
        <p:spPr>
          <a:xfrm>
            <a:off x="1454108" y="2914344"/>
            <a:ext cx="223819" cy="1142400"/>
          </a:xfrm>
          <a:prstGeom prst="rect">
            <a:avLst/>
          </a:prstGeom>
        </p:spPr>
      </p:pic>
      <p:pic>
        <p:nvPicPr>
          <p:cNvPr id="9" name="Picture 8">
            <a:extLst>
              <a:ext uri="{FF2B5EF4-FFF2-40B4-BE49-F238E27FC236}">
                <a16:creationId xmlns:a16="http://schemas.microsoft.com/office/drawing/2014/main" id="{81C3FF88-ABB1-4F89-9B68-86941146BDA8}"/>
              </a:ext>
            </a:extLst>
          </p:cNvPr>
          <p:cNvPicPr>
            <a:picLocks noChangeAspect="1"/>
          </p:cNvPicPr>
          <p:nvPr/>
        </p:nvPicPr>
        <p:blipFill>
          <a:blip r:embed="rId11"/>
          <a:stretch>
            <a:fillRect/>
          </a:stretch>
        </p:blipFill>
        <p:spPr>
          <a:xfrm>
            <a:off x="1162171" y="4012275"/>
            <a:ext cx="807694" cy="825600"/>
          </a:xfrm>
          <a:prstGeom prst="rect">
            <a:avLst/>
          </a:prstGeom>
        </p:spPr>
      </p:pic>
      <p:pic>
        <p:nvPicPr>
          <p:cNvPr id="10" name="Picture 9">
            <a:extLst>
              <a:ext uri="{FF2B5EF4-FFF2-40B4-BE49-F238E27FC236}">
                <a16:creationId xmlns:a16="http://schemas.microsoft.com/office/drawing/2014/main" id="{1D018CF6-3CC2-419D-8174-298BA39141F9}"/>
              </a:ext>
            </a:extLst>
          </p:cNvPr>
          <p:cNvPicPr>
            <a:picLocks noChangeAspect="1"/>
          </p:cNvPicPr>
          <p:nvPr/>
        </p:nvPicPr>
        <p:blipFill>
          <a:blip r:embed="rId12"/>
          <a:stretch>
            <a:fillRect/>
          </a:stretch>
        </p:blipFill>
        <p:spPr>
          <a:xfrm>
            <a:off x="1853445" y="2827820"/>
            <a:ext cx="1381838" cy="1353600"/>
          </a:xfrm>
          <a:prstGeom prst="rect">
            <a:avLst/>
          </a:prstGeom>
        </p:spPr>
      </p:pic>
      <p:pic>
        <p:nvPicPr>
          <p:cNvPr id="11" name="Picture 10">
            <a:extLst>
              <a:ext uri="{FF2B5EF4-FFF2-40B4-BE49-F238E27FC236}">
                <a16:creationId xmlns:a16="http://schemas.microsoft.com/office/drawing/2014/main" id="{E69EB6B0-98AE-4429-80CF-5BF2A21F2E0C}"/>
              </a:ext>
            </a:extLst>
          </p:cNvPr>
          <p:cNvPicPr>
            <a:picLocks noChangeAspect="1"/>
          </p:cNvPicPr>
          <p:nvPr/>
        </p:nvPicPr>
        <p:blipFill>
          <a:blip r:embed="rId13"/>
          <a:stretch>
            <a:fillRect/>
          </a:stretch>
        </p:blipFill>
        <p:spPr>
          <a:xfrm>
            <a:off x="3412795" y="2914344"/>
            <a:ext cx="223819" cy="1142400"/>
          </a:xfrm>
          <a:prstGeom prst="rect">
            <a:avLst/>
          </a:prstGeom>
        </p:spPr>
      </p:pic>
      <p:pic>
        <p:nvPicPr>
          <p:cNvPr id="12" name="Picture 11">
            <a:extLst>
              <a:ext uri="{FF2B5EF4-FFF2-40B4-BE49-F238E27FC236}">
                <a16:creationId xmlns:a16="http://schemas.microsoft.com/office/drawing/2014/main" id="{8CBB2E25-FECE-4590-A76D-999EF04EC527}"/>
              </a:ext>
            </a:extLst>
          </p:cNvPr>
          <p:cNvPicPr>
            <a:picLocks noChangeAspect="1"/>
          </p:cNvPicPr>
          <p:nvPr/>
        </p:nvPicPr>
        <p:blipFill>
          <a:blip r:embed="rId10"/>
          <a:stretch>
            <a:fillRect/>
          </a:stretch>
        </p:blipFill>
        <p:spPr>
          <a:xfrm>
            <a:off x="3237681" y="2914344"/>
            <a:ext cx="223819" cy="1142400"/>
          </a:xfrm>
          <a:prstGeom prst="rect">
            <a:avLst/>
          </a:prstGeom>
        </p:spPr>
      </p:pic>
      <p:pic>
        <p:nvPicPr>
          <p:cNvPr id="13" name="Picture 12">
            <a:extLst>
              <a:ext uri="{FF2B5EF4-FFF2-40B4-BE49-F238E27FC236}">
                <a16:creationId xmlns:a16="http://schemas.microsoft.com/office/drawing/2014/main" id="{5F4478E5-EB6B-4139-AD3C-1DB58E2B61DE}"/>
              </a:ext>
            </a:extLst>
          </p:cNvPr>
          <p:cNvPicPr>
            <a:picLocks noChangeAspect="1"/>
          </p:cNvPicPr>
          <p:nvPr/>
        </p:nvPicPr>
        <p:blipFill>
          <a:blip r:embed="rId14"/>
          <a:stretch>
            <a:fillRect/>
          </a:stretch>
        </p:blipFill>
        <p:spPr>
          <a:xfrm>
            <a:off x="3057653" y="4018078"/>
            <a:ext cx="807694" cy="825600"/>
          </a:xfrm>
          <a:prstGeom prst="rect">
            <a:avLst/>
          </a:prstGeom>
        </p:spPr>
      </p:pic>
      <p:pic>
        <p:nvPicPr>
          <p:cNvPr id="14" name="Picture 13">
            <a:extLst>
              <a:ext uri="{FF2B5EF4-FFF2-40B4-BE49-F238E27FC236}">
                <a16:creationId xmlns:a16="http://schemas.microsoft.com/office/drawing/2014/main" id="{FA34BF91-00AF-427A-A359-C04D26A4DEF6}"/>
              </a:ext>
            </a:extLst>
          </p:cNvPr>
          <p:cNvPicPr>
            <a:picLocks noChangeAspect="1"/>
          </p:cNvPicPr>
          <p:nvPr/>
        </p:nvPicPr>
        <p:blipFill>
          <a:blip r:embed="rId15"/>
          <a:stretch>
            <a:fillRect/>
          </a:stretch>
        </p:blipFill>
        <p:spPr>
          <a:xfrm>
            <a:off x="1959078" y="4487607"/>
            <a:ext cx="1109363" cy="595200"/>
          </a:xfrm>
          <a:prstGeom prst="rect">
            <a:avLst/>
          </a:prstGeom>
        </p:spPr>
      </p:pic>
      <p:pic>
        <p:nvPicPr>
          <p:cNvPr id="15" name="Picture 14">
            <a:extLst>
              <a:ext uri="{FF2B5EF4-FFF2-40B4-BE49-F238E27FC236}">
                <a16:creationId xmlns:a16="http://schemas.microsoft.com/office/drawing/2014/main" id="{AEB1E2E1-2497-4CB5-B717-31AD9A4B65BF}"/>
              </a:ext>
            </a:extLst>
          </p:cNvPr>
          <p:cNvPicPr>
            <a:picLocks noChangeAspect="1"/>
          </p:cNvPicPr>
          <p:nvPr/>
        </p:nvPicPr>
        <p:blipFill>
          <a:blip r:embed="rId16"/>
          <a:stretch>
            <a:fillRect/>
          </a:stretch>
        </p:blipFill>
        <p:spPr>
          <a:xfrm>
            <a:off x="814936" y="1877311"/>
            <a:ext cx="3396207" cy="2755200"/>
          </a:xfrm>
          <a:prstGeom prst="rect">
            <a:avLst/>
          </a:prstGeom>
        </p:spPr>
      </p:pic>
      <p:pic>
        <p:nvPicPr>
          <p:cNvPr id="18" name="Picture 17">
            <a:extLst>
              <a:ext uri="{FF2B5EF4-FFF2-40B4-BE49-F238E27FC236}">
                <a16:creationId xmlns:a16="http://schemas.microsoft.com/office/drawing/2014/main" id="{FEE54E0A-6343-4ECC-805E-8A0796EF1521}"/>
              </a:ext>
            </a:extLst>
          </p:cNvPr>
          <p:cNvPicPr>
            <a:picLocks noChangeAspect="1"/>
          </p:cNvPicPr>
          <p:nvPr/>
        </p:nvPicPr>
        <p:blipFill>
          <a:blip r:embed="rId10"/>
          <a:stretch>
            <a:fillRect/>
          </a:stretch>
        </p:blipFill>
        <p:spPr>
          <a:xfrm>
            <a:off x="1451710" y="2914344"/>
            <a:ext cx="223819" cy="1142400"/>
          </a:xfrm>
          <a:prstGeom prst="rect">
            <a:avLst/>
          </a:prstGeom>
        </p:spPr>
      </p:pic>
      <p:pic>
        <p:nvPicPr>
          <p:cNvPr id="19" name="Picture 18">
            <a:extLst>
              <a:ext uri="{FF2B5EF4-FFF2-40B4-BE49-F238E27FC236}">
                <a16:creationId xmlns:a16="http://schemas.microsoft.com/office/drawing/2014/main" id="{47ABD9A0-9A00-4C59-B023-C97085DD0FC7}"/>
              </a:ext>
            </a:extLst>
          </p:cNvPr>
          <p:cNvPicPr>
            <a:picLocks noChangeAspect="1"/>
          </p:cNvPicPr>
          <p:nvPr/>
        </p:nvPicPr>
        <p:blipFill>
          <a:blip r:embed="rId12"/>
          <a:stretch>
            <a:fillRect/>
          </a:stretch>
        </p:blipFill>
        <p:spPr>
          <a:xfrm>
            <a:off x="1859882" y="2817848"/>
            <a:ext cx="1381838" cy="1353600"/>
          </a:xfrm>
          <a:prstGeom prst="rect">
            <a:avLst/>
          </a:prstGeom>
        </p:spPr>
      </p:pic>
      <p:pic>
        <p:nvPicPr>
          <p:cNvPr id="20" name="Picture 19">
            <a:extLst>
              <a:ext uri="{FF2B5EF4-FFF2-40B4-BE49-F238E27FC236}">
                <a16:creationId xmlns:a16="http://schemas.microsoft.com/office/drawing/2014/main" id="{E0F24C8D-E851-44CA-B1D6-EC011E332AB4}"/>
              </a:ext>
            </a:extLst>
          </p:cNvPr>
          <p:cNvPicPr>
            <a:picLocks noChangeAspect="1"/>
          </p:cNvPicPr>
          <p:nvPr/>
        </p:nvPicPr>
        <p:blipFill>
          <a:blip r:embed="rId13"/>
          <a:stretch>
            <a:fillRect/>
          </a:stretch>
        </p:blipFill>
        <p:spPr>
          <a:xfrm>
            <a:off x="3419490" y="2912017"/>
            <a:ext cx="223819" cy="1142400"/>
          </a:xfrm>
          <a:prstGeom prst="rect">
            <a:avLst/>
          </a:prstGeom>
        </p:spPr>
      </p:pic>
      <p:pic>
        <p:nvPicPr>
          <p:cNvPr id="21" name="Picture 20">
            <a:extLst>
              <a:ext uri="{FF2B5EF4-FFF2-40B4-BE49-F238E27FC236}">
                <a16:creationId xmlns:a16="http://schemas.microsoft.com/office/drawing/2014/main" id="{A0C8BE58-4E30-4910-926D-17A997761421}"/>
              </a:ext>
            </a:extLst>
          </p:cNvPr>
          <p:cNvPicPr>
            <a:picLocks noChangeAspect="1"/>
          </p:cNvPicPr>
          <p:nvPr/>
        </p:nvPicPr>
        <p:blipFill>
          <a:blip r:embed="rId10"/>
          <a:stretch>
            <a:fillRect/>
          </a:stretch>
        </p:blipFill>
        <p:spPr>
          <a:xfrm>
            <a:off x="3235283" y="2902045"/>
            <a:ext cx="223819" cy="1142400"/>
          </a:xfrm>
          <a:prstGeom prst="rect">
            <a:avLst/>
          </a:prstGeom>
        </p:spPr>
      </p:pic>
      <p:pic>
        <p:nvPicPr>
          <p:cNvPr id="22" name="Picture 21">
            <a:extLst>
              <a:ext uri="{FF2B5EF4-FFF2-40B4-BE49-F238E27FC236}">
                <a16:creationId xmlns:a16="http://schemas.microsoft.com/office/drawing/2014/main" id="{7A812DEB-39A9-4DD8-854B-642D9F9D1E17}"/>
              </a:ext>
            </a:extLst>
          </p:cNvPr>
          <p:cNvPicPr>
            <a:picLocks noChangeAspect="1"/>
          </p:cNvPicPr>
          <p:nvPr/>
        </p:nvPicPr>
        <p:blipFill>
          <a:blip r:embed="rId8"/>
          <a:stretch>
            <a:fillRect/>
          </a:stretch>
        </p:blipFill>
        <p:spPr>
          <a:xfrm>
            <a:off x="1929165" y="2449652"/>
            <a:ext cx="1167750" cy="220800"/>
          </a:xfrm>
          <a:prstGeom prst="rect">
            <a:avLst/>
          </a:prstGeom>
        </p:spPr>
      </p:pic>
      <p:sp>
        <p:nvSpPr>
          <p:cNvPr id="23" name="Rounded Rectangle 5">
            <a:extLst>
              <a:ext uri="{FF2B5EF4-FFF2-40B4-BE49-F238E27FC236}">
                <a16:creationId xmlns:a16="http://schemas.microsoft.com/office/drawing/2014/main" id="{2DBAEDAF-F352-499A-8BE5-A99C7B3BE82F}"/>
              </a:ext>
            </a:extLst>
          </p:cNvPr>
          <p:cNvSpPr/>
          <p:nvPr/>
        </p:nvSpPr>
        <p:spPr>
          <a:xfrm>
            <a:off x="4517630" y="5482603"/>
            <a:ext cx="1921269" cy="738508"/>
          </a:xfrm>
          <a:prstGeom prst="roundRect">
            <a:avLst/>
          </a:prstGeom>
          <a:scene3d>
            <a:camera prst="isometricBottomDown"/>
            <a:lightRig rig="threePt" dir="t"/>
          </a:scene3d>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white"/>
                </a:solidFill>
                <a:effectLst/>
                <a:uLnTx/>
                <a:uFillTx/>
                <a:latin typeface="Calibri" panose="020F0502020204030204"/>
                <a:ea typeface="+mn-ea"/>
                <a:cs typeface="+mn-cs"/>
              </a:rPr>
              <a:t>GPU</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white"/>
                </a:solidFill>
                <a:effectLst/>
                <a:uLnTx/>
                <a:uFillTx/>
                <a:latin typeface="Calibri" panose="020F0502020204030204"/>
                <a:ea typeface="+mn-ea"/>
                <a:cs typeface="+mn-cs"/>
              </a:rPr>
              <a:t>(</a:t>
            </a:r>
            <a:r>
              <a:rPr kumimoji="0" lang="en-US" sz="2000" b="0" i="0" u="none" strike="noStrike" kern="1200" cap="none" spc="0" normalizeH="0" baseline="0" noProof="0" dirty="0">
                <a:ln>
                  <a:noFill/>
                </a:ln>
                <a:solidFill>
                  <a:srgbClr val="FF0000"/>
                </a:solidFill>
                <a:effectLst/>
                <a:uLnTx/>
                <a:uFillTx/>
                <a:latin typeface="Calibri" panose="020F0502020204030204"/>
                <a:ea typeface="+mn-ea"/>
                <a:cs typeface="+mn-cs"/>
              </a:rPr>
              <a:t>16GB</a:t>
            </a:r>
            <a:r>
              <a:rPr kumimoji="0" lang="en-US" sz="2000" b="0" i="0" u="none" strike="noStrike" kern="1200" cap="none" spc="0" normalizeH="0" baseline="0" noProof="0" dirty="0">
                <a:ln>
                  <a:noFill/>
                </a:ln>
                <a:solidFill>
                  <a:prstClr val="white"/>
                </a:solidFill>
                <a:effectLst/>
                <a:uLnTx/>
                <a:uFillTx/>
                <a:latin typeface="Calibri" panose="020F0502020204030204"/>
                <a:ea typeface="+mn-ea"/>
                <a:cs typeface="+mn-cs"/>
              </a:rPr>
              <a:t> Memory)</a:t>
            </a:r>
          </a:p>
        </p:txBody>
      </p:sp>
      <p:pic>
        <p:nvPicPr>
          <p:cNvPr id="26" name="Picture 25">
            <a:extLst>
              <a:ext uri="{FF2B5EF4-FFF2-40B4-BE49-F238E27FC236}">
                <a16:creationId xmlns:a16="http://schemas.microsoft.com/office/drawing/2014/main" id="{D5421CA1-8DD8-4101-8E30-D3064BD1A0B5}"/>
              </a:ext>
            </a:extLst>
          </p:cNvPr>
          <p:cNvPicPr>
            <a:picLocks noChangeAspect="1"/>
          </p:cNvPicPr>
          <p:nvPr/>
        </p:nvPicPr>
        <p:blipFill>
          <a:blip r:embed="rId17"/>
          <a:stretch>
            <a:fillRect/>
          </a:stretch>
        </p:blipFill>
        <p:spPr>
          <a:xfrm>
            <a:off x="9448800" y="2175906"/>
            <a:ext cx="963394" cy="844800"/>
          </a:xfrm>
          <a:prstGeom prst="rect">
            <a:avLst/>
          </a:prstGeom>
        </p:spPr>
      </p:pic>
      <p:pic>
        <p:nvPicPr>
          <p:cNvPr id="27" name="Picture 26">
            <a:extLst>
              <a:ext uri="{FF2B5EF4-FFF2-40B4-BE49-F238E27FC236}">
                <a16:creationId xmlns:a16="http://schemas.microsoft.com/office/drawing/2014/main" id="{93CA70C5-1C07-450C-80C6-65FEE695E075}"/>
              </a:ext>
            </a:extLst>
          </p:cNvPr>
          <p:cNvPicPr>
            <a:picLocks noChangeAspect="1"/>
          </p:cNvPicPr>
          <p:nvPr/>
        </p:nvPicPr>
        <p:blipFill>
          <a:blip r:embed="rId18"/>
          <a:stretch>
            <a:fillRect/>
          </a:stretch>
        </p:blipFill>
        <p:spPr>
          <a:xfrm>
            <a:off x="10439070" y="2175906"/>
            <a:ext cx="963394" cy="844800"/>
          </a:xfrm>
          <a:prstGeom prst="rect">
            <a:avLst/>
          </a:prstGeom>
        </p:spPr>
      </p:pic>
      <p:pic>
        <p:nvPicPr>
          <p:cNvPr id="28" name="Picture 27">
            <a:extLst>
              <a:ext uri="{FF2B5EF4-FFF2-40B4-BE49-F238E27FC236}">
                <a16:creationId xmlns:a16="http://schemas.microsoft.com/office/drawing/2014/main" id="{B2727801-4545-4F8C-8B02-D0EADA110F02}"/>
              </a:ext>
            </a:extLst>
          </p:cNvPr>
          <p:cNvPicPr>
            <a:picLocks noChangeAspect="1"/>
          </p:cNvPicPr>
          <p:nvPr/>
        </p:nvPicPr>
        <p:blipFill>
          <a:blip r:embed="rId19"/>
          <a:stretch>
            <a:fillRect/>
          </a:stretch>
        </p:blipFill>
        <p:spPr>
          <a:xfrm>
            <a:off x="9448800" y="3145230"/>
            <a:ext cx="963394" cy="844800"/>
          </a:xfrm>
          <a:prstGeom prst="rect">
            <a:avLst/>
          </a:prstGeom>
        </p:spPr>
      </p:pic>
      <p:pic>
        <p:nvPicPr>
          <p:cNvPr id="29" name="Picture 28">
            <a:extLst>
              <a:ext uri="{FF2B5EF4-FFF2-40B4-BE49-F238E27FC236}">
                <a16:creationId xmlns:a16="http://schemas.microsoft.com/office/drawing/2014/main" id="{AA782F64-6B66-4CF0-ADF4-B9A7C0D29A78}"/>
              </a:ext>
            </a:extLst>
          </p:cNvPr>
          <p:cNvPicPr>
            <a:picLocks noChangeAspect="1"/>
          </p:cNvPicPr>
          <p:nvPr/>
        </p:nvPicPr>
        <p:blipFill>
          <a:blip r:embed="rId20"/>
          <a:stretch>
            <a:fillRect/>
          </a:stretch>
        </p:blipFill>
        <p:spPr>
          <a:xfrm>
            <a:off x="10439070" y="3105867"/>
            <a:ext cx="963394" cy="998400"/>
          </a:xfrm>
          <a:prstGeom prst="rect">
            <a:avLst/>
          </a:prstGeom>
        </p:spPr>
      </p:pic>
      <p:sp>
        <p:nvSpPr>
          <p:cNvPr id="30" name="Content Placeholder 2">
            <a:extLst>
              <a:ext uri="{FF2B5EF4-FFF2-40B4-BE49-F238E27FC236}">
                <a16:creationId xmlns:a16="http://schemas.microsoft.com/office/drawing/2014/main" id="{F4C36AAB-1FF3-460C-9EBF-11A5EFA4092D}"/>
              </a:ext>
            </a:extLst>
          </p:cNvPr>
          <p:cNvSpPr>
            <a:spLocks noGrp="1"/>
          </p:cNvSpPr>
          <p:nvPr>
            <p:ph idx="1"/>
          </p:nvPr>
        </p:nvSpPr>
        <p:spPr>
          <a:xfrm>
            <a:off x="838200" y="1287463"/>
            <a:ext cx="10515600" cy="601662"/>
          </a:xfrm>
        </p:spPr>
        <p:txBody>
          <a:bodyPr/>
          <a:lstStyle/>
          <a:p>
            <a:r>
              <a:rPr lang="en-US" dirty="0"/>
              <a:t>2D graph partitioning</a:t>
            </a:r>
          </a:p>
        </p:txBody>
      </p:sp>
      <p:pic>
        <p:nvPicPr>
          <p:cNvPr id="35" name="Picture 34">
            <a:extLst>
              <a:ext uri="{FF2B5EF4-FFF2-40B4-BE49-F238E27FC236}">
                <a16:creationId xmlns:a16="http://schemas.microsoft.com/office/drawing/2014/main" id="{B54F40BD-CAEB-4DB6-858B-3BA4D4FD98B2}"/>
              </a:ext>
            </a:extLst>
          </p:cNvPr>
          <p:cNvPicPr>
            <a:picLocks noChangeAspect="1"/>
          </p:cNvPicPr>
          <p:nvPr/>
        </p:nvPicPr>
        <p:blipFill>
          <a:blip r:embed="rId21"/>
          <a:stretch>
            <a:fillRect/>
          </a:stretch>
        </p:blipFill>
        <p:spPr>
          <a:xfrm>
            <a:off x="9497455" y="4182517"/>
            <a:ext cx="866081" cy="988800"/>
          </a:xfrm>
          <a:prstGeom prst="rect">
            <a:avLst/>
          </a:prstGeom>
        </p:spPr>
      </p:pic>
      <p:pic>
        <p:nvPicPr>
          <p:cNvPr id="36" name="Picture 35">
            <a:extLst>
              <a:ext uri="{FF2B5EF4-FFF2-40B4-BE49-F238E27FC236}">
                <a16:creationId xmlns:a16="http://schemas.microsoft.com/office/drawing/2014/main" id="{3855E305-BA18-4BA5-B84C-72BE90A9AE41}"/>
              </a:ext>
            </a:extLst>
          </p:cNvPr>
          <p:cNvPicPr>
            <a:picLocks noChangeAspect="1"/>
          </p:cNvPicPr>
          <p:nvPr/>
        </p:nvPicPr>
        <p:blipFill>
          <a:blip r:embed="rId22"/>
          <a:stretch>
            <a:fillRect/>
          </a:stretch>
        </p:blipFill>
        <p:spPr>
          <a:xfrm>
            <a:off x="10487719" y="4183216"/>
            <a:ext cx="866081" cy="988800"/>
          </a:xfrm>
          <a:prstGeom prst="rect">
            <a:avLst/>
          </a:prstGeom>
        </p:spPr>
      </p:pic>
      <p:pic>
        <p:nvPicPr>
          <p:cNvPr id="38" name="Picture 37">
            <a:extLst>
              <a:ext uri="{FF2B5EF4-FFF2-40B4-BE49-F238E27FC236}">
                <a16:creationId xmlns:a16="http://schemas.microsoft.com/office/drawing/2014/main" id="{41178A08-79CB-4186-9FF0-89F9C97BB4C0}"/>
              </a:ext>
            </a:extLst>
          </p:cNvPr>
          <p:cNvPicPr>
            <a:picLocks noChangeAspect="1"/>
          </p:cNvPicPr>
          <p:nvPr/>
        </p:nvPicPr>
        <p:blipFill>
          <a:blip r:embed="rId17"/>
          <a:stretch>
            <a:fillRect/>
          </a:stretch>
        </p:blipFill>
        <p:spPr>
          <a:xfrm>
            <a:off x="9447772" y="2181659"/>
            <a:ext cx="963394" cy="844800"/>
          </a:xfrm>
          <a:prstGeom prst="rect">
            <a:avLst/>
          </a:prstGeom>
        </p:spPr>
      </p:pic>
      <p:pic>
        <p:nvPicPr>
          <p:cNvPr id="40" name="Picture 39">
            <a:extLst>
              <a:ext uri="{FF2B5EF4-FFF2-40B4-BE49-F238E27FC236}">
                <a16:creationId xmlns:a16="http://schemas.microsoft.com/office/drawing/2014/main" id="{60204C8A-6312-4E49-A44A-278C862243AB}"/>
              </a:ext>
            </a:extLst>
          </p:cNvPr>
          <p:cNvPicPr>
            <a:picLocks noChangeAspect="1"/>
          </p:cNvPicPr>
          <p:nvPr/>
        </p:nvPicPr>
        <p:blipFill>
          <a:blip r:embed="rId21"/>
          <a:stretch>
            <a:fillRect/>
          </a:stretch>
        </p:blipFill>
        <p:spPr>
          <a:xfrm>
            <a:off x="9500005" y="4180034"/>
            <a:ext cx="866081" cy="988800"/>
          </a:xfrm>
          <a:prstGeom prst="rect">
            <a:avLst/>
          </a:prstGeom>
        </p:spPr>
      </p:pic>
      <p:pic>
        <p:nvPicPr>
          <p:cNvPr id="41" name="Picture 40">
            <a:extLst>
              <a:ext uri="{FF2B5EF4-FFF2-40B4-BE49-F238E27FC236}">
                <a16:creationId xmlns:a16="http://schemas.microsoft.com/office/drawing/2014/main" id="{93D4C9DC-AE24-4541-9D13-93654E40877D}"/>
              </a:ext>
            </a:extLst>
          </p:cNvPr>
          <p:cNvPicPr>
            <a:picLocks noChangeAspect="1"/>
          </p:cNvPicPr>
          <p:nvPr/>
        </p:nvPicPr>
        <p:blipFill>
          <a:blip r:embed="rId23"/>
          <a:stretch>
            <a:fillRect/>
          </a:stretch>
        </p:blipFill>
        <p:spPr>
          <a:xfrm>
            <a:off x="8322615" y="2126667"/>
            <a:ext cx="866081" cy="988800"/>
          </a:xfrm>
          <a:prstGeom prst="rect">
            <a:avLst/>
          </a:prstGeom>
        </p:spPr>
      </p:pic>
      <p:sp>
        <p:nvSpPr>
          <p:cNvPr id="42" name="Rectangle: Rounded Corners 41">
            <a:extLst>
              <a:ext uri="{FF2B5EF4-FFF2-40B4-BE49-F238E27FC236}">
                <a16:creationId xmlns:a16="http://schemas.microsoft.com/office/drawing/2014/main" id="{D0A69FB7-0C2A-4CE2-A22D-BDEFDBC34004}"/>
              </a:ext>
            </a:extLst>
          </p:cNvPr>
          <p:cNvSpPr/>
          <p:nvPr/>
        </p:nvSpPr>
        <p:spPr>
          <a:xfrm>
            <a:off x="9446743" y="1889125"/>
            <a:ext cx="929165" cy="3498741"/>
          </a:xfrm>
          <a:prstGeom prst="roundRect">
            <a:avLst/>
          </a:prstGeom>
          <a:noFill/>
          <a:ln w="25400">
            <a:solidFill>
              <a:schemeClr val="tx1"/>
            </a:solidFill>
            <a:prstDash val="sysDash"/>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sp>
        <p:nvSpPr>
          <p:cNvPr id="43" name="Rectangle: Rounded Corners 42">
            <a:extLst>
              <a:ext uri="{FF2B5EF4-FFF2-40B4-BE49-F238E27FC236}">
                <a16:creationId xmlns:a16="http://schemas.microsoft.com/office/drawing/2014/main" id="{3BB2849A-F7C2-41FD-A42C-415927B92BEF}"/>
              </a:ext>
            </a:extLst>
          </p:cNvPr>
          <p:cNvSpPr/>
          <p:nvPr/>
        </p:nvSpPr>
        <p:spPr>
          <a:xfrm>
            <a:off x="10453501" y="1889125"/>
            <a:ext cx="929165" cy="3498741"/>
          </a:xfrm>
          <a:prstGeom prst="roundRect">
            <a:avLst/>
          </a:prstGeom>
          <a:noFill/>
          <a:ln w="25400">
            <a:solidFill>
              <a:schemeClr val="tx1"/>
            </a:solidFill>
            <a:prstDash val="sysDash"/>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sp>
        <p:nvSpPr>
          <p:cNvPr id="46" name="Rectangle 45">
            <a:extLst>
              <a:ext uri="{FF2B5EF4-FFF2-40B4-BE49-F238E27FC236}">
                <a16:creationId xmlns:a16="http://schemas.microsoft.com/office/drawing/2014/main" id="{F543304D-8A77-4038-9002-04B354C730AF}"/>
              </a:ext>
            </a:extLst>
          </p:cNvPr>
          <p:cNvSpPr/>
          <p:nvPr/>
        </p:nvSpPr>
        <p:spPr>
          <a:xfrm>
            <a:off x="9340552" y="5532790"/>
            <a:ext cx="2141227" cy="707886"/>
          </a:xfrm>
          <a:prstGeom prst="rect">
            <a:avLst/>
          </a:prstGeom>
        </p:spPr>
        <p:txBody>
          <a:bodyPr wrap="none">
            <a:spAutoFit/>
          </a:bodyPr>
          <a:lstStyle/>
          <a:p>
            <a:pPr algn="ctr"/>
            <a:r>
              <a:rPr lang="en-US" sz="2000" dirty="0"/>
              <a:t>column-by-column</a:t>
            </a:r>
          </a:p>
          <a:p>
            <a:pPr algn="ctr"/>
            <a:r>
              <a:rPr lang="en-US" sz="2000" dirty="0"/>
              <a:t>chunk scheduling</a:t>
            </a:r>
          </a:p>
        </p:txBody>
      </p:sp>
      <p:sp>
        <p:nvSpPr>
          <p:cNvPr id="48" name="Oval 47">
            <a:extLst>
              <a:ext uri="{FF2B5EF4-FFF2-40B4-BE49-F238E27FC236}">
                <a16:creationId xmlns:a16="http://schemas.microsoft.com/office/drawing/2014/main" id="{E5591135-539B-4B37-B1CB-F23DD9515A9C}"/>
              </a:ext>
            </a:extLst>
          </p:cNvPr>
          <p:cNvSpPr/>
          <p:nvPr/>
        </p:nvSpPr>
        <p:spPr>
          <a:xfrm>
            <a:off x="9536795" y="2759425"/>
            <a:ext cx="865989" cy="587674"/>
          </a:xfrm>
          <a:prstGeom prst="ellipse">
            <a:avLst/>
          </a:prstGeom>
          <a:noFill/>
          <a:ln w="25400">
            <a:solidFill>
              <a:srgbClr val="C00000"/>
            </a:solidFill>
            <a:prstDash val="sysDash"/>
          </a:ln>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3" name="Thought Bubble: Cloud 2">
            <a:extLst>
              <a:ext uri="{FF2B5EF4-FFF2-40B4-BE49-F238E27FC236}">
                <a16:creationId xmlns:a16="http://schemas.microsoft.com/office/drawing/2014/main" id="{5C620789-B404-4A2F-9C88-41919840201C}"/>
              </a:ext>
            </a:extLst>
          </p:cNvPr>
          <p:cNvSpPr/>
          <p:nvPr/>
        </p:nvSpPr>
        <p:spPr>
          <a:xfrm>
            <a:off x="9545260" y="617324"/>
            <a:ext cx="2341403" cy="907175"/>
          </a:xfrm>
          <a:prstGeom prst="cloudCallout">
            <a:avLst>
              <a:gd name="adj1" fmla="val -30804"/>
              <a:gd name="adj2" fmla="val 187959"/>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a:t>Accumulate in GPU memory</a:t>
            </a:r>
            <a:endParaRPr lang="en-US" dirty="0"/>
          </a:p>
        </p:txBody>
      </p:sp>
    </p:spTree>
    <p:extLst>
      <p:ext uri="{BB962C8B-B14F-4D97-AF65-F5344CB8AC3E}">
        <p14:creationId xmlns:p14="http://schemas.microsoft.com/office/powerpoint/2010/main" val="18319083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32" fill="hold"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circle(out)">
                                      <p:cBhvr>
                                        <p:cTn id="7" dur="250"/>
                                        <p:tgtEl>
                                          <p:spTgt spid="25"/>
                                        </p:tgtEl>
                                      </p:cBhvr>
                                    </p:animEffect>
                                  </p:childTnLst>
                                </p:cTn>
                              </p:par>
                            </p:childTnLst>
                          </p:cTn>
                        </p:par>
                        <p:par>
                          <p:cTn id="8" fill="hold">
                            <p:stCondLst>
                              <p:cond delay="250"/>
                            </p:stCondLst>
                            <p:childTnLst>
                              <p:par>
                                <p:cTn id="9" presetID="42" presetClass="path" presetSubtype="0" accel="50000" decel="50000" fill="hold" nodeType="afterEffect">
                                  <p:stCondLst>
                                    <p:cond delay="0"/>
                                  </p:stCondLst>
                                  <p:childTnLst>
                                    <p:animMotion origin="layout" path="M 5E-6 -1.85185E-6 L 0.68269 -0.12824 " pathEditMode="relative" rAng="0" ptsTypes="AA">
                                      <p:cBhvr>
                                        <p:cTn id="10" dur="250" fill="hold"/>
                                        <p:tgtEl>
                                          <p:spTgt spid="18"/>
                                        </p:tgtEl>
                                        <p:attrNameLst>
                                          <p:attrName>ppt_x</p:attrName>
                                          <p:attrName>ppt_y</p:attrName>
                                        </p:attrNameLst>
                                      </p:cBhvr>
                                      <p:rCtr x="34128" y="-6412"/>
                                    </p:animMotion>
                                  </p:childTnLst>
                                </p:cTn>
                              </p:par>
                            </p:childTnLst>
                          </p:cTn>
                        </p:par>
                        <p:par>
                          <p:cTn id="11" fill="hold">
                            <p:stCondLst>
                              <p:cond delay="500"/>
                            </p:stCondLst>
                            <p:childTnLst>
                              <p:par>
                                <p:cTn id="12" presetID="1" presetClass="exit" presetSubtype="0" fill="hold" nodeType="afterEffect">
                                  <p:stCondLst>
                                    <p:cond delay="0"/>
                                  </p:stCondLst>
                                  <p:childTnLst>
                                    <p:set>
                                      <p:cBhvr>
                                        <p:cTn id="13" dur="1" fill="hold">
                                          <p:stCondLst>
                                            <p:cond delay="0"/>
                                          </p:stCondLst>
                                        </p:cTn>
                                        <p:tgtEl>
                                          <p:spTgt spid="18"/>
                                        </p:tgtEl>
                                        <p:attrNameLst>
                                          <p:attrName>style.visibility</p:attrName>
                                        </p:attrNameLst>
                                      </p:cBhvr>
                                      <p:to>
                                        <p:strVal val="hidden"/>
                                      </p:to>
                                    </p:set>
                                  </p:childTnLst>
                                </p:cTn>
                              </p:par>
                            </p:childTnLst>
                          </p:cTn>
                        </p:par>
                        <p:par>
                          <p:cTn id="14" fill="hold">
                            <p:stCondLst>
                              <p:cond delay="500"/>
                            </p:stCondLst>
                            <p:childTnLst>
                              <p:par>
                                <p:cTn id="15" presetID="10" presetClass="entr" presetSubtype="0" fill="hold" nodeType="afterEffect">
                                  <p:stCondLst>
                                    <p:cond delay="0"/>
                                  </p:stCondLst>
                                  <p:childTnLst>
                                    <p:set>
                                      <p:cBhvr>
                                        <p:cTn id="16" dur="1" fill="hold">
                                          <p:stCondLst>
                                            <p:cond delay="0"/>
                                          </p:stCondLst>
                                        </p:cTn>
                                        <p:tgtEl>
                                          <p:spTgt spid="26"/>
                                        </p:tgtEl>
                                        <p:attrNameLst>
                                          <p:attrName>style.visibility</p:attrName>
                                        </p:attrNameLst>
                                      </p:cBhvr>
                                      <p:to>
                                        <p:strVal val="visible"/>
                                      </p:to>
                                    </p:set>
                                    <p:animEffect transition="in" filter="fade">
                                      <p:cBhvr>
                                        <p:cTn id="17" dur="250"/>
                                        <p:tgtEl>
                                          <p:spTgt spid="26"/>
                                        </p:tgtEl>
                                      </p:cBhvr>
                                    </p:animEffect>
                                  </p:childTnLst>
                                </p:cTn>
                              </p:par>
                            </p:childTnLst>
                          </p:cTn>
                        </p:par>
                        <p:par>
                          <p:cTn id="18" fill="hold">
                            <p:stCondLst>
                              <p:cond delay="750"/>
                            </p:stCondLst>
                            <p:childTnLst>
                              <p:par>
                                <p:cTn id="19" presetID="42" presetClass="path" presetSubtype="0" accel="50000" decel="50000" fill="hold" nodeType="afterEffect">
                                  <p:stCondLst>
                                    <p:cond delay="0"/>
                                  </p:stCondLst>
                                  <p:childTnLst>
                                    <p:animMotion origin="layout" path="M 2.08333E-7 1.85185E-6 L 0.69102 0.01528 " pathEditMode="relative" rAng="0" ptsTypes="AA">
                                      <p:cBhvr>
                                        <p:cTn id="20" dur="250" fill="hold"/>
                                        <p:tgtEl>
                                          <p:spTgt spid="22"/>
                                        </p:tgtEl>
                                        <p:attrNameLst>
                                          <p:attrName>ppt_x</p:attrName>
                                          <p:attrName>ppt_y</p:attrName>
                                        </p:attrNameLst>
                                      </p:cBhvr>
                                      <p:rCtr x="34544" y="764"/>
                                    </p:animMotion>
                                  </p:childTnLst>
                                </p:cTn>
                              </p:par>
                            </p:childTnLst>
                          </p:cTn>
                        </p:par>
                        <p:par>
                          <p:cTn id="21" fill="hold">
                            <p:stCondLst>
                              <p:cond delay="1000"/>
                            </p:stCondLst>
                            <p:childTnLst>
                              <p:par>
                                <p:cTn id="22" presetID="1" presetClass="exit" presetSubtype="0" fill="hold" nodeType="afterEffect">
                                  <p:stCondLst>
                                    <p:cond delay="0"/>
                                  </p:stCondLst>
                                  <p:childTnLst>
                                    <p:set>
                                      <p:cBhvr>
                                        <p:cTn id="23" dur="1" fill="hold">
                                          <p:stCondLst>
                                            <p:cond delay="0"/>
                                          </p:stCondLst>
                                        </p:cTn>
                                        <p:tgtEl>
                                          <p:spTgt spid="22"/>
                                        </p:tgtEl>
                                        <p:attrNameLst>
                                          <p:attrName>style.visibility</p:attrName>
                                        </p:attrNameLst>
                                      </p:cBhvr>
                                      <p:to>
                                        <p:strVal val="hidden"/>
                                      </p:to>
                                    </p:set>
                                  </p:childTnLst>
                                </p:cTn>
                              </p:par>
                            </p:childTnLst>
                          </p:cTn>
                        </p:par>
                        <p:par>
                          <p:cTn id="24" fill="hold">
                            <p:stCondLst>
                              <p:cond delay="1000"/>
                            </p:stCondLst>
                            <p:childTnLst>
                              <p:par>
                                <p:cTn id="25" presetID="10" presetClass="entr" presetSubtype="0" fill="hold" nodeType="afterEffect">
                                  <p:stCondLst>
                                    <p:cond delay="0"/>
                                  </p:stCondLst>
                                  <p:childTnLst>
                                    <p:set>
                                      <p:cBhvr>
                                        <p:cTn id="26" dur="1" fill="hold">
                                          <p:stCondLst>
                                            <p:cond delay="0"/>
                                          </p:stCondLst>
                                        </p:cTn>
                                        <p:tgtEl>
                                          <p:spTgt spid="27"/>
                                        </p:tgtEl>
                                        <p:attrNameLst>
                                          <p:attrName>style.visibility</p:attrName>
                                        </p:attrNameLst>
                                      </p:cBhvr>
                                      <p:to>
                                        <p:strVal val="visible"/>
                                      </p:to>
                                    </p:set>
                                    <p:animEffect transition="in" filter="fade">
                                      <p:cBhvr>
                                        <p:cTn id="27" dur="250"/>
                                        <p:tgtEl>
                                          <p:spTgt spid="27"/>
                                        </p:tgtEl>
                                      </p:cBhvr>
                                    </p:animEffect>
                                  </p:childTnLst>
                                </p:cTn>
                              </p:par>
                            </p:childTnLst>
                          </p:cTn>
                        </p:par>
                        <p:par>
                          <p:cTn id="28" fill="hold">
                            <p:stCondLst>
                              <p:cond delay="1250"/>
                            </p:stCondLst>
                            <p:childTnLst>
                              <p:par>
                                <p:cTn id="29" presetID="42" presetClass="path" presetSubtype="0" accel="50000" decel="50000" fill="hold" nodeType="afterEffect">
                                  <p:stCondLst>
                                    <p:cond delay="0"/>
                                  </p:stCondLst>
                                  <p:childTnLst>
                                    <p:animMotion origin="layout" path="M -4.79167E-6 -7.40741E-7 L 0.60326 0.01968 " pathEditMode="relative" rAng="0" ptsTypes="AA">
                                      <p:cBhvr>
                                        <p:cTn id="30" dur="250" fill="hold"/>
                                        <p:tgtEl>
                                          <p:spTgt spid="19"/>
                                        </p:tgtEl>
                                        <p:attrNameLst>
                                          <p:attrName>ppt_x</p:attrName>
                                          <p:attrName>ppt_y</p:attrName>
                                        </p:attrNameLst>
                                      </p:cBhvr>
                                      <p:rCtr x="30156" y="972"/>
                                    </p:animMotion>
                                  </p:childTnLst>
                                </p:cTn>
                              </p:par>
                            </p:childTnLst>
                          </p:cTn>
                        </p:par>
                        <p:par>
                          <p:cTn id="31" fill="hold">
                            <p:stCondLst>
                              <p:cond delay="1500"/>
                            </p:stCondLst>
                            <p:childTnLst>
                              <p:par>
                                <p:cTn id="32" presetID="1" presetClass="exit" presetSubtype="0" fill="hold" nodeType="afterEffect">
                                  <p:stCondLst>
                                    <p:cond delay="0"/>
                                  </p:stCondLst>
                                  <p:childTnLst>
                                    <p:set>
                                      <p:cBhvr>
                                        <p:cTn id="33" dur="1" fill="hold">
                                          <p:stCondLst>
                                            <p:cond delay="0"/>
                                          </p:stCondLst>
                                        </p:cTn>
                                        <p:tgtEl>
                                          <p:spTgt spid="19"/>
                                        </p:tgtEl>
                                        <p:attrNameLst>
                                          <p:attrName>style.visibility</p:attrName>
                                        </p:attrNameLst>
                                      </p:cBhvr>
                                      <p:to>
                                        <p:strVal val="hidden"/>
                                      </p:to>
                                    </p:set>
                                  </p:childTnLst>
                                </p:cTn>
                              </p:par>
                            </p:childTnLst>
                          </p:cTn>
                        </p:par>
                        <p:par>
                          <p:cTn id="34" fill="hold">
                            <p:stCondLst>
                              <p:cond delay="1500"/>
                            </p:stCondLst>
                            <p:childTnLst>
                              <p:par>
                                <p:cTn id="35" presetID="10" presetClass="entr" presetSubtype="0" fill="hold" nodeType="afterEffect">
                                  <p:stCondLst>
                                    <p:cond delay="0"/>
                                  </p:stCondLst>
                                  <p:childTnLst>
                                    <p:set>
                                      <p:cBhvr>
                                        <p:cTn id="36" dur="1" fill="hold">
                                          <p:stCondLst>
                                            <p:cond delay="0"/>
                                          </p:stCondLst>
                                        </p:cTn>
                                        <p:tgtEl>
                                          <p:spTgt spid="28"/>
                                        </p:tgtEl>
                                        <p:attrNameLst>
                                          <p:attrName>style.visibility</p:attrName>
                                        </p:attrNameLst>
                                      </p:cBhvr>
                                      <p:to>
                                        <p:strVal val="visible"/>
                                      </p:to>
                                    </p:set>
                                    <p:animEffect transition="in" filter="fade">
                                      <p:cBhvr>
                                        <p:cTn id="37" dur="250"/>
                                        <p:tgtEl>
                                          <p:spTgt spid="28"/>
                                        </p:tgtEl>
                                      </p:cBhvr>
                                    </p:animEffect>
                                  </p:childTnLst>
                                </p:cTn>
                              </p:par>
                            </p:childTnLst>
                          </p:cTn>
                        </p:par>
                        <p:par>
                          <p:cTn id="38" fill="hold">
                            <p:stCondLst>
                              <p:cond delay="1750"/>
                            </p:stCondLst>
                            <p:childTnLst>
                              <p:par>
                                <p:cTn id="39" presetID="42" presetClass="path" presetSubtype="0" accel="50000" decel="50000" fill="hold" nodeType="afterEffect">
                                  <p:stCondLst>
                                    <p:cond delay="0"/>
                                  </p:stCondLst>
                                  <p:childTnLst>
                                    <p:animMotion origin="layout" path="M 8.33333E-7 -1.48148E-6 L 0.6224 0.0132 " pathEditMode="relative" rAng="0" ptsTypes="AA">
                                      <p:cBhvr>
                                        <p:cTn id="40" dur="250" fill="hold"/>
                                        <p:tgtEl>
                                          <p:spTgt spid="21"/>
                                        </p:tgtEl>
                                        <p:attrNameLst>
                                          <p:attrName>ppt_x</p:attrName>
                                          <p:attrName>ppt_y</p:attrName>
                                        </p:attrNameLst>
                                      </p:cBhvr>
                                      <p:rCtr x="31120" y="648"/>
                                    </p:animMotion>
                                  </p:childTnLst>
                                </p:cTn>
                              </p:par>
                            </p:childTnLst>
                          </p:cTn>
                        </p:par>
                        <p:par>
                          <p:cTn id="41" fill="hold">
                            <p:stCondLst>
                              <p:cond delay="2000"/>
                            </p:stCondLst>
                            <p:childTnLst>
                              <p:par>
                                <p:cTn id="42" presetID="42" presetClass="path" presetSubtype="0" accel="50000" decel="50000" fill="hold" nodeType="afterEffect">
                                  <p:stCondLst>
                                    <p:cond delay="0"/>
                                  </p:stCondLst>
                                  <p:childTnLst>
                                    <p:animMotion origin="layout" path="M -3.33333E-6 -3.7037E-7 L 0.61901 0.01181 " pathEditMode="relative" rAng="0" ptsTypes="AA">
                                      <p:cBhvr>
                                        <p:cTn id="43" dur="250" fill="hold"/>
                                        <p:tgtEl>
                                          <p:spTgt spid="20"/>
                                        </p:tgtEl>
                                        <p:attrNameLst>
                                          <p:attrName>ppt_x</p:attrName>
                                          <p:attrName>ppt_y</p:attrName>
                                        </p:attrNameLst>
                                      </p:cBhvr>
                                      <p:rCtr x="30951" y="579"/>
                                    </p:animMotion>
                                  </p:childTnLst>
                                </p:cTn>
                              </p:par>
                            </p:childTnLst>
                          </p:cTn>
                        </p:par>
                        <p:par>
                          <p:cTn id="44" fill="hold">
                            <p:stCondLst>
                              <p:cond delay="2250"/>
                            </p:stCondLst>
                            <p:childTnLst>
                              <p:par>
                                <p:cTn id="45" presetID="1" presetClass="exit" presetSubtype="0" fill="hold" nodeType="afterEffect">
                                  <p:stCondLst>
                                    <p:cond delay="0"/>
                                  </p:stCondLst>
                                  <p:childTnLst>
                                    <p:set>
                                      <p:cBhvr>
                                        <p:cTn id="46" dur="1" fill="hold">
                                          <p:stCondLst>
                                            <p:cond delay="0"/>
                                          </p:stCondLst>
                                        </p:cTn>
                                        <p:tgtEl>
                                          <p:spTgt spid="21"/>
                                        </p:tgtEl>
                                        <p:attrNameLst>
                                          <p:attrName>style.visibility</p:attrName>
                                        </p:attrNameLst>
                                      </p:cBhvr>
                                      <p:to>
                                        <p:strVal val="hidden"/>
                                      </p:to>
                                    </p:set>
                                  </p:childTnLst>
                                </p:cTn>
                              </p:par>
                            </p:childTnLst>
                          </p:cTn>
                        </p:par>
                        <p:par>
                          <p:cTn id="47" fill="hold">
                            <p:stCondLst>
                              <p:cond delay="2250"/>
                            </p:stCondLst>
                            <p:childTnLst>
                              <p:par>
                                <p:cTn id="48" presetID="1" presetClass="exit" presetSubtype="0" fill="hold" nodeType="afterEffect">
                                  <p:stCondLst>
                                    <p:cond delay="0"/>
                                  </p:stCondLst>
                                  <p:childTnLst>
                                    <p:set>
                                      <p:cBhvr>
                                        <p:cTn id="49" dur="1" fill="hold">
                                          <p:stCondLst>
                                            <p:cond delay="0"/>
                                          </p:stCondLst>
                                        </p:cTn>
                                        <p:tgtEl>
                                          <p:spTgt spid="20"/>
                                        </p:tgtEl>
                                        <p:attrNameLst>
                                          <p:attrName>style.visibility</p:attrName>
                                        </p:attrNameLst>
                                      </p:cBhvr>
                                      <p:to>
                                        <p:strVal val="hidden"/>
                                      </p:to>
                                    </p:set>
                                  </p:childTnLst>
                                </p:cTn>
                              </p:par>
                            </p:childTnLst>
                          </p:cTn>
                        </p:par>
                        <p:par>
                          <p:cTn id="50" fill="hold">
                            <p:stCondLst>
                              <p:cond delay="2250"/>
                            </p:stCondLst>
                            <p:childTnLst>
                              <p:par>
                                <p:cTn id="51" presetID="10" presetClass="entr" presetSubtype="0" fill="hold" nodeType="afterEffect">
                                  <p:stCondLst>
                                    <p:cond delay="0"/>
                                  </p:stCondLst>
                                  <p:childTnLst>
                                    <p:set>
                                      <p:cBhvr>
                                        <p:cTn id="52" dur="1" fill="hold">
                                          <p:stCondLst>
                                            <p:cond delay="0"/>
                                          </p:stCondLst>
                                        </p:cTn>
                                        <p:tgtEl>
                                          <p:spTgt spid="29"/>
                                        </p:tgtEl>
                                        <p:attrNameLst>
                                          <p:attrName>style.visibility</p:attrName>
                                        </p:attrNameLst>
                                      </p:cBhvr>
                                      <p:to>
                                        <p:strVal val="visible"/>
                                      </p:to>
                                    </p:set>
                                    <p:animEffect transition="in" filter="fade">
                                      <p:cBhvr>
                                        <p:cTn id="53" dur="250"/>
                                        <p:tgtEl>
                                          <p:spTgt spid="29"/>
                                        </p:tgtEl>
                                      </p:cBhvr>
                                    </p:animEffect>
                                  </p:childTnLst>
                                </p:cTn>
                              </p:par>
                            </p:childTnLst>
                          </p:cTn>
                        </p:par>
                        <p:par>
                          <p:cTn id="54" fill="hold">
                            <p:stCondLst>
                              <p:cond delay="2500"/>
                            </p:stCondLst>
                            <p:childTnLst>
                              <p:par>
                                <p:cTn id="55" presetID="10" presetClass="entr" presetSubtype="0" fill="hold" nodeType="afterEffect">
                                  <p:stCondLst>
                                    <p:cond delay="0"/>
                                  </p:stCondLst>
                                  <p:childTnLst>
                                    <p:set>
                                      <p:cBhvr>
                                        <p:cTn id="56" dur="1" fill="hold">
                                          <p:stCondLst>
                                            <p:cond delay="0"/>
                                          </p:stCondLst>
                                        </p:cTn>
                                        <p:tgtEl>
                                          <p:spTgt spid="44"/>
                                        </p:tgtEl>
                                        <p:attrNameLst>
                                          <p:attrName>style.visibility</p:attrName>
                                        </p:attrNameLst>
                                      </p:cBhvr>
                                      <p:to>
                                        <p:strVal val="visible"/>
                                      </p:to>
                                    </p:set>
                                    <p:animEffect transition="in" filter="fade">
                                      <p:cBhvr>
                                        <p:cTn id="57" dur="250"/>
                                        <p:tgtEl>
                                          <p:spTgt spid="44"/>
                                        </p:tgtEl>
                                      </p:cBhvr>
                                    </p:animEffect>
                                  </p:childTnLst>
                                </p:cTn>
                              </p:par>
                            </p:childTnLst>
                          </p:cTn>
                        </p:par>
                      </p:childTnLst>
                    </p:cTn>
                  </p:par>
                  <p:par>
                    <p:cTn id="58" fill="hold">
                      <p:stCondLst>
                        <p:cond delay="indefinite"/>
                      </p:stCondLst>
                      <p:childTnLst>
                        <p:par>
                          <p:cTn id="59" fill="hold">
                            <p:stCondLst>
                              <p:cond delay="0"/>
                            </p:stCondLst>
                            <p:childTnLst>
                              <p:par>
                                <p:cTn id="60" presetID="22" presetClass="entr" presetSubtype="8" fill="hold" nodeType="clickEffect">
                                  <p:stCondLst>
                                    <p:cond delay="0"/>
                                  </p:stCondLst>
                                  <p:childTnLst>
                                    <p:set>
                                      <p:cBhvr>
                                        <p:cTn id="61" dur="1" fill="hold">
                                          <p:stCondLst>
                                            <p:cond delay="0"/>
                                          </p:stCondLst>
                                        </p:cTn>
                                        <p:tgtEl>
                                          <p:spTgt spid="31"/>
                                        </p:tgtEl>
                                        <p:attrNameLst>
                                          <p:attrName>style.visibility</p:attrName>
                                        </p:attrNameLst>
                                      </p:cBhvr>
                                      <p:to>
                                        <p:strVal val="visible"/>
                                      </p:to>
                                    </p:set>
                                    <p:animEffect transition="in" filter="wipe(left)">
                                      <p:cBhvr>
                                        <p:cTn id="62" dur="250"/>
                                        <p:tgtEl>
                                          <p:spTgt spid="31"/>
                                        </p:tgtEl>
                                      </p:cBhvr>
                                    </p:animEffect>
                                  </p:childTnLst>
                                </p:cTn>
                              </p:par>
                              <p:par>
                                <p:cTn id="63" presetID="22" presetClass="entr" presetSubtype="8" fill="hold" nodeType="withEffect">
                                  <p:stCondLst>
                                    <p:cond delay="0"/>
                                  </p:stCondLst>
                                  <p:childTnLst>
                                    <p:set>
                                      <p:cBhvr>
                                        <p:cTn id="64" dur="1" fill="hold">
                                          <p:stCondLst>
                                            <p:cond delay="0"/>
                                          </p:stCondLst>
                                        </p:cTn>
                                        <p:tgtEl>
                                          <p:spTgt spid="32"/>
                                        </p:tgtEl>
                                        <p:attrNameLst>
                                          <p:attrName>style.visibility</p:attrName>
                                        </p:attrNameLst>
                                      </p:cBhvr>
                                      <p:to>
                                        <p:strVal val="visible"/>
                                      </p:to>
                                    </p:set>
                                    <p:animEffect transition="in" filter="wipe(left)">
                                      <p:cBhvr>
                                        <p:cTn id="65" dur="250"/>
                                        <p:tgtEl>
                                          <p:spTgt spid="32"/>
                                        </p:tgtEl>
                                      </p:cBhvr>
                                    </p:animEffect>
                                  </p:childTnLst>
                                </p:cTn>
                              </p:par>
                            </p:childTnLst>
                          </p:cTn>
                        </p:par>
                        <p:par>
                          <p:cTn id="66" fill="hold">
                            <p:stCondLst>
                              <p:cond delay="250"/>
                            </p:stCondLst>
                            <p:childTnLst>
                              <p:par>
                                <p:cTn id="67" presetID="22" presetClass="entr" presetSubtype="1" fill="hold" nodeType="afterEffect">
                                  <p:stCondLst>
                                    <p:cond delay="0"/>
                                  </p:stCondLst>
                                  <p:childTnLst>
                                    <p:set>
                                      <p:cBhvr>
                                        <p:cTn id="68" dur="1" fill="hold">
                                          <p:stCondLst>
                                            <p:cond delay="0"/>
                                          </p:stCondLst>
                                        </p:cTn>
                                        <p:tgtEl>
                                          <p:spTgt spid="33"/>
                                        </p:tgtEl>
                                        <p:attrNameLst>
                                          <p:attrName>style.visibility</p:attrName>
                                        </p:attrNameLst>
                                      </p:cBhvr>
                                      <p:to>
                                        <p:strVal val="visible"/>
                                      </p:to>
                                    </p:set>
                                    <p:animEffect transition="in" filter="wipe(up)">
                                      <p:cBhvr>
                                        <p:cTn id="69" dur="250"/>
                                        <p:tgtEl>
                                          <p:spTgt spid="33"/>
                                        </p:tgtEl>
                                      </p:cBhvr>
                                    </p:animEffect>
                                  </p:childTnLst>
                                </p:cTn>
                              </p:par>
                            </p:childTnLst>
                          </p:cTn>
                        </p:par>
                        <p:par>
                          <p:cTn id="70" fill="hold">
                            <p:stCondLst>
                              <p:cond delay="500"/>
                            </p:stCondLst>
                            <p:childTnLst>
                              <p:par>
                                <p:cTn id="71" presetID="22" presetClass="entr" presetSubtype="1" fill="hold" nodeType="afterEffect">
                                  <p:stCondLst>
                                    <p:cond delay="0"/>
                                  </p:stCondLst>
                                  <p:childTnLst>
                                    <p:set>
                                      <p:cBhvr>
                                        <p:cTn id="72" dur="1" fill="hold">
                                          <p:stCondLst>
                                            <p:cond delay="0"/>
                                          </p:stCondLst>
                                        </p:cTn>
                                        <p:tgtEl>
                                          <p:spTgt spid="34"/>
                                        </p:tgtEl>
                                        <p:attrNameLst>
                                          <p:attrName>style.visibility</p:attrName>
                                        </p:attrNameLst>
                                      </p:cBhvr>
                                      <p:to>
                                        <p:strVal val="visible"/>
                                      </p:to>
                                    </p:set>
                                    <p:animEffect transition="in" filter="wipe(up)">
                                      <p:cBhvr>
                                        <p:cTn id="73" dur="250"/>
                                        <p:tgtEl>
                                          <p:spTgt spid="34"/>
                                        </p:tgtEl>
                                      </p:cBhvr>
                                    </p:animEffect>
                                  </p:childTnLst>
                                </p:cTn>
                              </p:par>
                            </p:childTnLst>
                          </p:cTn>
                        </p:par>
                        <p:par>
                          <p:cTn id="74" fill="hold">
                            <p:stCondLst>
                              <p:cond delay="750"/>
                            </p:stCondLst>
                            <p:childTnLst>
                              <p:par>
                                <p:cTn id="75" presetID="10" presetClass="entr" presetSubtype="0" fill="hold" nodeType="afterEffect">
                                  <p:stCondLst>
                                    <p:cond delay="0"/>
                                  </p:stCondLst>
                                  <p:childTnLst>
                                    <p:set>
                                      <p:cBhvr>
                                        <p:cTn id="76" dur="1" fill="hold">
                                          <p:stCondLst>
                                            <p:cond delay="0"/>
                                          </p:stCondLst>
                                        </p:cTn>
                                        <p:tgtEl>
                                          <p:spTgt spid="35"/>
                                        </p:tgtEl>
                                        <p:attrNameLst>
                                          <p:attrName>style.visibility</p:attrName>
                                        </p:attrNameLst>
                                      </p:cBhvr>
                                      <p:to>
                                        <p:strVal val="visible"/>
                                      </p:to>
                                    </p:set>
                                    <p:animEffect transition="in" filter="fade">
                                      <p:cBhvr>
                                        <p:cTn id="77" dur="250"/>
                                        <p:tgtEl>
                                          <p:spTgt spid="35"/>
                                        </p:tgtEl>
                                      </p:cBhvr>
                                    </p:animEffect>
                                  </p:childTnLst>
                                </p:cTn>
                              </p:par>
                              <p:par>
                                <p:cTn id="78" presetID="10" presetClass="entr" presetSubtype="0" fill="hold" nodeType="withEffect">
                                  <p:stCondLst>
                                    <p:cond delay="0"/>
                                  </p:stCondLst>
                                  <p:childTnLst>
                                    <p:set>
                                      <p:cBhvr>
                                        <p:cTn id="79" dur="1" fill="hold">
                                          <p:stCondLst>
                                            <p:cond delay="0"/>
                                          </p:stCondLst>
                                        </p:cTn>
                                        <p:tgtEl>
                                          <p:spTgt spid="45"/>
                                        </p:tgtEl>
                                        <p:attrNameLst>
                                          <p:attrName>style.visibility</p:attrName>
                                        </p:attrNameLst>
                                      </p:cBhvr>
                                      <p:to>
                                        <p:strVal val="visible"/>
                                      </p:to>
                                    </p:set>
                                    <p:animEffect transition="in" filter="fade">
                                      <p:cBhvr>
                                        <p:cTn id="80" dur="250"/>
                                        <p:tgtEl>
                                          <p:spTgt spid="45"/>
                                        </p:tgtEl>
                                      </p:cBhvr>
                                    </p:animEffect>
                                  </p:childTnLst>
                                </p:cTn>
                              </p:par>
                            </p:childTnLst>
                          </p:cTn>
                        </p:par>
                        <p:par>
                          <p:cTn id="81" fill="hold">
                            <p:stCondLst>
                              <p:cond delay="1000"/>
                            </p:stCondLst>
                            <p:childTnLst>
                              <p:par>
                                <p:cTn id="82" presetID="10" presetClass="entr" presetSubtype="0" fill="hold" nodeType="afterEffect">
                                  <p:stCondLst>
                                    <p:cond delay="0"/>
                                  </p:stCondLst>
                                  <p:childTnLst>
                                    <p:set>
                                      <p:cBhvr>
                                        <p:cTn id="83" dur="1" fill="hold">
                                          <p:stCondLst>
                                            <p:cond delay="0"/>
                                          </p:stCondLst>
                                        </p:cTn>
                                        <p:tgtEl>
                                          <p:spTgt spid="38"/>
                                        </p:tgtEl>
                                        <p:attrNameLst>
                                          <p:attrName>style.visibility</p:attrName>
                                        </p:attrNameLst>
                                      </p:cBhvr>
                                      <p:to>
                                        <p:strVal val="visible"/>
                                      </p:to>
                                    </p:set>
                                    <p:animEffect transition="in" filter="fade">
                                      <p:cBhvr>
                                        <p:cTn id="84" dur="250"/>
                                        <p:tgtEl>
                                          <p:spTgt spid="38"/>
                                        </p:tgtEl>
                                      </p:cBhvr>
                                    </p:animEffect>
                                  </p:childTnLst>
                                </p:cTn>
                              </p:par>
                            </p:childTnLst>
                          </p:cTn>
                        </p:par>
                        <p:par>
                          <p:cTn id="85" fill="hold">
                            <p:stCondLst>
                              <p:cond delay="1250"/>
                            </p:stCondLst>
                            <p:childTnLst>
                              <p:par>
                                <p:cTn id="86" presetID="10" presetClass="entr" presetSubtype="0" fill="hold" nodeType="afterEffect">
                                  <p:stCondLst>
                                    <p:cond delay="0"/>
                                  </p:stCondLst>
                                  <p:childTnLst>
                                    <p:set>
                                      <p:cBhvr>
                                        <p:cTn id="87" dur="1" fill="hold">
                                          <p:stCondLst>
                                            <p:cond delay="0"/>
                                          </p:stCondLst>
                                        </p:cTn>
                                        <p:tgtEl>
                                          <p:spTgt spid="40"/>
                                        </p:tgtEl>
                                        <p:attrNameLst>
                                          <p:attrName>style.visibility</p:attrName>
                                        </p:attrNameLst>
                                      </p:cBhvr>
                                      <p:to>
                                        <p:strVal val="visible"/>
                                      </p:to>
                                    </p:set>
                                    <p:animEffect transition="in" filter="fade">
                                      <p:cBhvr>
                                        <p:cTn id="88" dur="250"/>
                                        <p:tgtEl>
                                          <p:spTgt spid="40"/>
                                        </p:tgtEl>
                                      </p:cBhvr>
                                    </p:animEffect>
                                  </p:childTnLst>
                                </p:cTn>
                              </p:par>
                            </p:childTnLst>
                          </p:cTn>
                        </p:par>
                      </p:childTnLst>
                    </p:cTn>
                  </p:par>
                  <p:par>
                    <p:cTn id="89" fill="hold">
                      <p:stCondLst>
                        <p:cond delay="indefinite"/>
                      </p:stCondLst>
                      <p:childTnLst>
                        <p:par>
                          <p:cTn id="90" fill="hold">
                            <p:stCondLst>
                              <p:cond delay="0"/>
                            </p:stCondLst>
                            <p:childTnLst>
                              <p:par>
                                <p:cTn id="91" presetID="1" presetClass="entr" presetSubtype="0" fill="hold" nodeType="clickEffect">
                                  <p:stCondLst>
                                    <p:cond delay="0"/>
                                  </p:stCondLst>
                                  <p:childTnLst>
                                    <p:set>
                                      <p:cBhvr>
                                        <p:cTn id="92" dur="1" fill="hold">
                                          <p:stCondLst>
                                            <p:cond delay="0"/>
                                          </p:stCondLst>
                                        </p:cTn>
                                        <p:tgtEl>
                                          <p:spTgt spid="41"/>
                                        </p:tgtEl>
                                        <p:attrNameLst>
                                          <p:attrName>style.visibility</p:attrName>
                                        </p:attrNameLst>
                                      </p:cBhvr>
                                      <p:to>
                                        <p:strVal val="visible"/>
                                      </p:to>
                                    </p:set>
                                  </p:childTnLst>
                                </p:cTn>
                              </p:par>
                              <p:par>
                                <p:cTn id="93" presetID="42" presetClass="path" presetSubtype="0" accel="50000" decel="50000" fill="hold" nodeType="withEffect">
                                  <p:stCondLst>
                                    <p:cond delay="0"/>
                                  </p:stCondLst>
                                  <p:childTnLst>
                                    <p:animMotion origin="layout" path="M 1.04167E-6 4.07407E-6 L -0.3155 0.41736 " pathEditMode="relative" rAng="0" ptsTypes="AA">
                                      <p:cBhvr>
                                        <p:cTn id="94" dur="500" fill="hold"/>
                                        <p:tgtEl>
                                          <p:spTgt spid="41"/>
                                        </p:tgtEl>
                                        <p:attrNameLst>
                                          <p:attrName>ppt_x</p:attrName>
                                          <p:attrName>ppt_y</p:attrName>
                                        </p:attrNameLst>
                                      </p:cBhvr>
                                      <p:rCtr x="-15781" y="20856"/>
                                    </p:animMotion>
                                  </p:childTnLst>
                                </p:cTn>
                              </p:par>
                              <p:par>
                                <p:cTn id="95" presetID="6" presetClass="emph" presetSubtype="0" fill="hold" nodeType="withEffect">
                                  <p:stCondLst>
                                    <p:cond delay="0"/>
                                  </p:stCondLst>
                                  <p:childTnLst>
                                    <p:animScale>
                                      <p:cBhvr>
                                        <p:cTn id="96" dur="500" fill="hold"/>
                                        <p:tgtEl>
                                          <p:spTgt spid="41"/>
                                        </p:tgtEl>
                                      </p:cBhvr>
                                      <p:by x="50000" y="50000"/>
                                    </p:animScale>
                                  </p:childTnLst>
                                </p:cTn>
                              </p:par>
                              <p:par>
                                <p:cTn id="97" presetID="42" presetClass="path" presetSubtype="0" accel="50000" decel="50000" fill="hold" nodeType="withEffect">
                                  <p:stCondLst>
                                    <p:cond delay="0"/>
                                  </p:stCondLst>
                                  <p:childTnLst>
                                    <p:animMotion origin="layout" path="M -2.91667E-6 3.7037E-7 L -0.37122 0.46065 " pathEditMode="relative" rAng="0" ptsTypes="AA">
                                      <p:cBhvr>
                                        <p:cTn id="98" dur="500" fill="hold"/>
                                        <p:tgtEl>
                                          <p:spTgt spid="38"/>
                                        </p:tgtEl>
                                        <p:attrNameLst>
                                          <p:attrName>ppt_x</p:attrName>
                                          <p:attrName>ppt_y</p:attrName>
                                        </p:attrNameLst>
                                      </p:cBhvr>
                                      <p:rCtr x="-18568" y="23032"/>
                                    </p:animMotion>
                                  </p:childTnLst>
                                </p:cTn>
                              </p:par>
                              <p:par>
                                <p:cTn id="99" presetID="6" presetClass="emph" presetSubtype="0" fill="hold" nodeType="withEffect">
                                  <p:stCondLst>
                                    <p:cond delay="0"/>
                                  </p:stCondLst>
                                  <p:childTnLst>
                                    <p:animScale>
                                      <p:cBhvr>
                                        <p:cTn id="100" dur="500" fill="hold"/>
                                        <p:tgtEl>
                                          <p:spTgt spid="38"/>
                                        </p:tgtEl>
                                      </p:cBhvr>
                                      <p:by x="50000" y="50000"/>
                                    </p:animScale>
                                  </p:childTnLst>
                                </p:cTn>
                              </p:par>
                              <p:par>
                                <p:cTn id="101" presetID="42" presetClass="path" presetSubtype="0" accel="50000" decel="50000" fill="hold" nodeType="withEffect">
                                  <p:stCondLst>
                                    <p:cond delay="0"/>
                                  </p:stCondLst>
                                  <p:childTnLst>
                                    <p:animMotion origin="layout" path="M -3.54167E-6 -1.48148E-6 L -0.33411 0.20741 " pathEditMode="relative" rAng="0" ptsTypes="AA">
                                      <p:cBhvr>
                                        <p:cTn id="102" dur="500" fill="hold"/>
                                        <p:tgtEl>
                                          <p:spTgt spid="40"/>
                                        </p:tgtEl>
                                        <p:attrNameLst>
                                          <p:attrName>ppt_x</p:attrName>
                                          <p:attrName>ppt_y</p:attrName>
                                        </p:attrNameLst>
                                      </p:cBhvr>
                                      <p:rCtr x="-16706" y="10370"/>
                                    </p:animMotion>
                                  </p:childTnLst>
                                </p:cTn>
                              </p:par>
                              <p:par>
                                <p:cTn id="103" presetID="6" presetClass="emph" presetSubtype="0" fill="hold" nodeType="withEffect">
                                  <p:stCondLst>
                                    <p:cond delay="0"/>
                                  </p:stCondLst>
                                  <p:childTnLst>
                                    <p:animScale>
                                      <p:cBhvr>
                                        <p:cTn id="104" dur="500" fill="hold"/>
                                        <p:tgtEl>
                                          <p:spTgt spid="40"/>
                                        </p:tgtEl>
                                      </p:cBhvr>
                                      <p:by x="50000" y="50000"/>
                                    </p:animScale>
                                  </p:childTnLst>
                                </p:cTn>
                              </p:par>
                            </p:childTnLst>
                          </p:cTn>
                        </p:par>
                      </p:childTnLst>
                    </p:cTn>
                  </p:par>
                  <p:par>
                    <p:cTn id="105" fill="hold">
                      <p:stCondLst>
                        <p:cond delay="indefinite"/>
                      </p:stCondLst>
                      <p:childTnLst>
                        <p:par>
                          <p:cTn id="106" fill="hold">
                            <p:stCondLst>
                              <p:cond delay="0"/>
                            </p:stCondLst>
                            <p:childTnLst>
                              <p:par>
                                <p:cTn id="107" presetID="10" presetClass="entr" presetSubtype="0" fill="hold" grpId="0" nodeType="clickEffect">
                                  <p:stCondLst>
                                    <p:cond delay="0"/>
                                  </p:stCondLst>
                                  <p:childTnLst>
                                    <p:set>
                                      <p:cBhvr>
                                        <p:cTn id="108" dur="1" fill="hold">
                                          <p:stCondLst>
                                            <p:cond delay="0"/>
                                          </p:stCondLst>
                                        </p:cTn>
                                        <p:tgtEl>
                                          <p:spTgt spid="48"/>
                                        </p:tgtEl>
                                        <p:attrNameLst>
                                          <p:attrName>style.visibility</p:attrName>
                                        </p:attrNameLst>
                                      </p:cBhvr>
                                      <p:to>
                                        <p:strVal val="visible"/>
                                      </p:to>
                                    </p:set>
                                    <p:animEffect transition="in" filter="fade">
                                      <p:cBhvr>
                                        <p:cTn id="109" dur="250"/>
                                        <p:tgtEl>
                                          <p:spTgt spid="48"/>
                                        </p:tgtEl>
                                      </p:cBhvr>
                                    </p:animEffect>
                                  </p:childTnLst>
                                </p:cTn>
                              </p:par>
                            </p:childTnLst>
                          </p:cTn>
                        </p:par>
                        <p:par>
                          <p:cTn id="110" fill="hold">
                            <p:stCondLst>
                              <p:cond delay="250"/>
                            </p:stCondLst>
                            <p:childTnLst>
                              <p:par>
                                <p:cTn id="111" presetID="42" presetClass="entr" presetSubtype="0" fill="hold" grpId="0" nodeType="afterEffect">
                                  <p:stCondLst>
                                    <p:cond delay="0"/>
                                  </p:stCondLst>
                                  <p:childTnLst>
                                    <p:set>
                                      <p:cBhvr>
                                        <p:cTn id="112" dur="1" fill="hold">
                                          <p:stCondLst>
                                            <p:cond delay="0"/>
                                          </p:stCondLst>
                                        </p:cTn>
                                        <p:tgtEl>
                                          <p:spTgt spid="3"/>
                                        </p:tgtEl>
                                        <p:attrNameLst>
                                          <p:attrName>style.visibility</p:attrName>
                                        </p:attrNameLst>
                                      </p:cBhvr>
                                      <p:to>
                                        <p:strVal val="visible"/>
                                      </p:to>
                                    </p:set>
                                    <p:animEffect transition="in" filter="fade">
                                      <p:cBhvr>
                                        <p:cTn id="113" dur="500"/>
                                        <p:tgtEl>
                                          <p:spTgt spid="3"/>
                                        </p:tgtEl>
                                      </p:cBhvr>
                                    </p:animEffect>
                                    <p:anim calcmode="lin" valueType="num">
                                      <p:cBhvr>
                                        <p:cTn id="114" dur="500" fill="hold"/>
                                        <p:tgtEl>
                                          <p:spTgt spid="3"/>
                                        </p:tgtEl>
                                        <p:attrNameLst>
                                          <p:attrName>ppt_x</p:attrName>
                                        </p:attrNameLst>
                                      </p:cBhvr>
                                      <p:tavLst>
                                        <p:tav tm="0">
                                          <p:val>
                                            <p:strVal val="#ppt_x"/>
                                          </p:val>
                                        </p:tav>
                                        <p:tav tm="100000">
                                          <p:val>
                                            <p:strVal val="#ppt_x"/>
                                          </p:val>
                                        </p:tav>
                                      </p:tavLst>
                                    </p:anim>
                                    <p:anim calcmode="lin" valueType="num">
                                      <p:cBhvr>
                                        <p:cTn id="115" dur="5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16" fill="hold">
                      <p:stCondLst>
                        <p:cond delay="indefinite"/>
                      </p:stCondLst>
                      <p:childTnLst>
                        <p:par>
                          <p:cTn id="117" fill="hold">
                            <p:stCondLst>
                              <p:cond delay="0"/>
                            </p:stCondLst>
                            <p:childTnLst>
                              <p:par>
                                <p:cTn id="118" presetID="10" presetClass="entr" presetSubtype="0" fill="hold" grpId="0" nodeType="clickEffect">
                                  <p:stCondLst>
                                    <p:cond delay="0"/>
                                  </p:stCondLst>
                                  <p:childTnLst>
                                    <p:set>
                                      <p:cBhvr>
                                        <p:cTn id="119" dur="1" fill="hold">
                                          <p:stCondLst>
                                            <p:cond delay="0"/>
                                          </p:stCondLst>
                                        </p:cTn>
                                        <p:tgtEl>
                                          <p:spTgt spid="42"/>
                                        </p:tgtEl>
                                        <p:attrNameLst>
                                          <p:attrName>style.visibility</p:attrName>
                                        </p:attrNameLst>
                                      </p:cBhvr>
                                      <p:to>
                                        <p:strVal val="visible"/>
                                      </p:to>
                                    </p:set>
                                    <p:animEffect transition="in" filter="fade">
                                      <p:cBhvr>
                                        <p:cTn id="120" dur="500"/>
                                        <p:tgtEl>
                                          <p:spTgt spid="42"/>
                                        </p:tgtEl>
                                      </p:cBhvr>
                                    </p:animEffect>
                                  </p:childTnLst>
                                </p:cTn>
                              </p:par>
                            </p:childTnLst>
                          </p:cTn>
                        </p:par>
                        <p:par>
                          <p:cTn id="121" fill="hold">
                            <p:stCondLst>
                              <p:cond delay="500"/>
                            </p:stCondLst>
                            <p:childTnLst>
                              <p:par>
                                <p:cTn id="122" presetID="10" presetClass="entr" presetSubtype="0" fill="hold" grpId="0" nodeType="afterEffect">
                                  <p:stCondLst>
                                    <p:cond delay="0"/>
                                  </p:stCondLst>
                                  <p:childTnLst>
                                    <p:set>
                                      <p:cBhvr>
                                        <p:cTn id="123" dur="1" fill="hold">
                                          <p:stCondLst>
                                            <p:cond delay="0"/>
                                          </p:stCondLst>
                                        </p:cTn>
                                        <p:tgtEl>
                                          <p:spTgt spid="43"/>
                                        </p:tgtEl>
                                        <p:attrNameLst>
                                          <p:attrName>style.visibility</p:attrName>
                                        </p:attrNameLst>
                                      </p:cBhvr>
                                      <p:to>
                                        <p:strVal val="visible"/>
                                      </p:to>
                                    </p:set>
                                    <p:animEffect transition="in" filter="fade">
                                      <p:cBhvr>
                                        <p:cTn id="124" dur="500"/>
                                        <p:tgtEl>
                                          <p:spTgt spid="43"/>
                                        </p:tgtEl>
                                      </p:cBhvr>
                                    </p:animEffect>
                                  </p:childTnLst>
                                </p:cTn>
                              </p:par>
                              <p:par>
                                <p:cTn id="125" presetID="10" presetClass="entr" presetSubtype="0" fill="hold" nodeType="withEffect">
                                  <p:stCondLst>
                                    <p:cond delay="0"/>
                                  </p:stCondLst>
                                  <p:childTnLst>
                                    <p:set>
                                      <p:cBhvr>
                                        <p:cTn id="126" dur="1" fill="hold">
                                          <p:stCondLst>
                                            <p:cond delay="0"/>
                                          </p:stCondLst>
                                        </p:cTn>
                                        <p:tgtEl>
                                          <p:spTgt spid="36"/>
                                        </p:tgtEl>
                                        <p:attrNameLst>
                                          <p:attrName>style.visibility</p:attrName>
                                        </p:attrNameLst>
                                      </p:cBhvr>
                                      <p:to>
                                        <p:strVal val="visible"/>
                                      </p:to>
                                    </p:set>
                                    <p:animEffect transition="in" filter="fade">
                                      <p:cBhvr>
                                        <p:cTn id="127" dur="500"/>
                                        <p:tgtEl>
                                          <p:spTgt spid="36"/>
                                        </p:tgtEl>
                                      </p:cBhvr>
                                    </p:animEffect>
                                  </p:childTnLst>
                                </p:cTn>
                              </p:par>
                            </p:childTnLst>
                          </p:cTn>
                        </p:par>
                        <p:par>
                          <p:cTn id="128" fill="hold">
                            <p:stCondLst>
                              <p:cond delay="1000"/>
                            </p:stCondLst>
                            <p:childTnLst>
                              <p:par>
                                <p:cTn id="129" presetID="10" presetClass="entr" presetSubtype="0" fill="hold" grpId="0" nodeType="afterEffect">
                                  <p:stCondLst>
                                    <p:cond delay="0"/>
                                  </p:stCondLst>
                                  <p:childTnLst>
                                    <p:set>
                                      <p:cBhvr>
                                        <p:cTn id="130" dur="1" fill="hold">
                                          <p:stCondLst>
                                            <p:cond delay="0"/>
                                          </p:stCondLst>
                                        </p:cTn>
                                        <p:tgtEl>
                                          <p:spTgt spid="46"/>
                                        </p:tgtEl>
                                        <p:attrNameLst>
                                          <p:attrName>style.visibility</p:attrName>
                                        </p:attrNameLst>
                                      </p:cBhvr>
                                      <p:to>
                                        <p:strVal val="visible"/>
                                      </p:to>
                                    </p:set>
                                    <p:animEffect transition="in" filter="fade">
                                      <p:cBhvr>
                                        <p:cTn id="131" dur="250"/>
                                        <p:tgtEl>
                                          <p:spTgt spid="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 grpId="0" animBg="1"/>
      <p:bldP spid="43" grpId="0" animBg="1"/>
      <p:bldP spid="46" grpId="0"/>
      <p:bldP spid="48" grpId="0" animBg="1"/>
      <p:bldP spid="3"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DFB9E1-FA74-4DB8-9F99-5BC7C05AA8E1}"/>
              </a:ext>
            </a:extLst>
          </p:cNvPr>
          <p:cNvSpPr>
            <a:spLocks noGrp="1"/>
          </p:cNvSpPr>
          <p:nvPr>
            <p:ph type="title"/>
          </p:nvPr>
        </p:nvSpPr>
        <p:spPr/>
        <p:txBody>
          <a:bodyPr/>
          <a:lstStyle/>
          <a:p>
            <a:r>
              <a:rPr lang="en-US" altLang="zh-CN" dirty="0"/>
              <a:t>Chunk-based Dataflow Translation: GCN</a:t>
            </a:r>
            <a:endParaRPr lang="en-US" dirty="0"/>
          </a:p>
        </p:txBody>
      </p:sp>
      <p:pic>
        <p:nvPicPr>
          <p:cNvPr id="5" name="Picture 4">
            <a:extLst>
              <a:ext uri="{FF2B5EF4-FFF2-40B4-BE49-F238E27FC236}">
                <a16:creationId xmlns:a16="http://schemas.microsoft.com/office/drawing/2014/main" id="{8FD74B2F-6703-48B5-BE1E-182162FB4BAD}"/>
              </a:ext>
            </a:extLst>
          </p:cNvPr>
          <p:cNvPicPr>
            <a:picLocks noChangeAspect="1"/>
          </p:cNvPicPr>
          <p:nvPr/>
        </p:nvPicPr>
        <p:blipFill rotWithShape="1">
          <a:blip r:embed="rId3"/>
          <a:srcRect b="44352"/>
          <a:stretch/>
        </p:blipFill>
        <p:spPr>
          <a:xfrm>
            <a:off x="449056" y="1484983"/>
            <a:ext cx="4516332" cy="1489680"/>
          </a:xfrm>
          <a:prstGeom prst="rect">
            <a:avLst/>
          </a:prstGeom>
        </p:spPr>
      </p:pic>
      <p:pic>
        <p:nvPicPr>
          <p:cNvPr id="11" name="Picture 10">
            <a:extLst>
              <a:ext uri="{FF2B5EF4-FFF2-40B4-BE49-F238E27FC236}">
                <a16:creationId xmlns:a16="http://schemas.microsoft.com/office/drawing/2014/main" id="{7E5D3E00-146C-4383-9584-97CF530D21DE}"/>
              </a:ext>
            </a:extLst>
          </p:cNvPr>
          <p:cNvPicPr>
            <a:picLocks noChangeAspect="1"/>
          </p:cNvPicPr>
          <p:nvPr/>
        </p:nvPicPr>
        <p:blipFill>
          <a:blip r:embed="rId4"/>
          <a:stretch>
            <a:fillRect/>
          </a:stretch>
        </p:blipFill>
        <p:spPr>
          <a:xfrm>
            <a:off x="1751217" y="3544690"/>
            <a:ext cx="225594" cy="443039"/>
          </a:xfrm>
          <a:prstGeom prst="rect">
            <a:avLst/>
          </a:prstGeom>
        </p:spPr>
      </p:pic>
      <p:pic>
        <p:nvPicPr>
          <p:cNvPr id="13" name="Picture 12">
            <a:extLst>
              <a:ext uri="{FF2B5EF4-FFF2-40B4-BE49-F238E27FC236}">
                <a16:creationId xmlns:a16="http://schemas.microsoft.com/office/drawing/2014/main" id="{123E5CC6-0238-4ECA-B19E-2E3E7B389A6D}"/>
              </a:ext>
            </a:extLst>
          </p:cNvPr>
          <p:cNvPicPr>
            <a:picLocks noChangeAspect="1"/>
          </p:cNvPicPr>
          <p:nvPr/>
        </p:nvPicPr>
        <p:blipFill>
          <a:blip r:embed="rId4"/>
          <a:stretch>
            <a:fillRect/>
          </a:stretch>
        </p:blipFill>
        <p:spPr>
          <a:xfrm>
            <a:off x="1751217" y="4286040"/>
            <a:ext cx="225594" cy="443039"/>
          </a:xfrm>
          <a:prstGeom prst="rect">
            <a:avLst/>
          </a:prstGeom>
        </p:spPr>
      </p:pic>
      <p:pic>
        <p:nvPicPr>
          <p:cNvPr id="7" name="Picture 6">
            <a:extLst>
              <a:ext uri="{FF2B5EF4-FFF2-40B4-BE49-F238E27FC236}">
                <a16:creationId xmlns:a16="http://schemas.microsoft.com/office/drawing/2014/main" id="{1DE6015A-BDCB-438E-8CB6-31B53E0DC980}"/>
              </a:ext>
            </a:extLst>
          </p:cNvPr>
          <p:cNvPicPr>
            <a:picLocks noChangeAspect="1"/>
          </p:cNvPicPr>
          <p:nvPr/>
        </p:nvPicPr>
        <p:blipFill>
          <a:blip r:embed="rId4"/>
          <a:stretch>
            <a:fillRect/>
          </a:stretch>
        </p:blipFill>
        <p:spPr>
          <a:xfrm rot="5400000">
            <a:off x="2253846" y="4634562"/>
            <a:ext cx="225592" cy="443035"/>
          </a:xfrm>
          <a:prstGeom prst="rect">
            <a:avLst/>
          </a:prstGeom>
        </p:spPr>
      </p:pic>
      <p:pic>
        <p:nvPicPr>
          <p:cNvPr id="8" name="Picture 7">
            <a:extLst>
              <a:ext uri="{FF2B5EF4-FFF2-40B4-BE49-F238E27FC236}">
                <a16:creationId xmlns:a16="http://schemas.microsoft.com/office/drawing/2014/main" id="{73302ED6-9934-4E60-9F69-C8DC0FCE5760}"/>
              </a:ext>
            </a:extLst>
          </p:cNvPr>
          <p:cNvPicPr>
            <a:picLocks noChangeAspect="1"/>
          </p:cNvPicPr>
          <p:nvPr/>
        </p:nvPicPr>
        <p:blipFill>
          <a:blip r:embed="rId4"/>
          <a:stretch>
            <a:fillRect/>
          </a:stretch>
        </p:blipFill>
        <p:spPr>
          <a:xfrm rot="5400000">
            <a:off x="2253847" y="3818377"/>
            <a:ext cx="225592" cy="443035"/>
          </a:xfrm>
          <a:prstGeom prst="rect">
            <a:avLst/>
          </a:prstGeom>
        </p:spPr>
      </p:pic>
      <p:pic>
        <p:nvPicPr>
          <p:cNvPr id="16" name="Picture 15">
            <a:extLst>
              <a:ext uri="{FF2B5EF4-FFF2-40B4-BE49-F238E27FC236}">
                <a16:creationId xmlns:a16="http://schemas.microsoft.com/office/drawing/2014/main" id="{B77D59DF-EC22-45A4-A2CA-4A927881320C}"/>
              </a:ext>
            </a:extLst>
          </p:cNvPr>
          <p:cNvPicPr>
            <a:picLocks noChangeAspect="1"/>
          </p:cNvPicPr>
          <p:nvPr/>
        </p:nvPicPr>
        <p:blipFill>
          <a:blip r:embed="rId5"/>
          <a:stretch>
            <a:fillRect/>
          </a:stretch>
        </p:blipFill>
        <p:spPr>
          <a:xfrm>
            <a:off x="5529857" y="3323170"/>
            <a:ext cx="2929073" cy="1817150"/>
          </a:xfrm>
          <a:prstGeom prst="rect">
            <a:avLst/>
          </a:prstGeom>
        </p:spPr>
      </p:pic>
      <p:pic>
        <p:nvPicPr>
          <p:cNvPr id="19" name="Picture 18">
            <a:extLst>
              <a:ext uri="{FF2B5EF4-FFF2-40B4-BE49-F238E27FC236}">
                <a16:creationId xmlns:a16="http://schemas.microsoft.com/office/drawing/2014/main" id="{BAADA1A4-0D74-45C9-AB44-0AF8A0CFFC8E}"/>
              </a:ext>
            </a:extLst>
          </p:cNvPr>
          <p:cNvPicPr>
            <a:picLocks noChangeAspect="1"/>
          </p:cNvPicPr>
          <p:nvPr/>
        </p:nvPicPr>
        <p:blipFill>
          <a:blip r:embed="rId6"/>
          <a:stretch>
            <a:fillRect/>
          </a:stretch>
        </p:blipFill>
        <p:spPr>
          <a:xfrm>
            <a:off x="5207791" y="2009570"/>
            <a:ext cx="1626304" cy="1812894"/>
          </a:xfrm>
          <a:prstGeom prst="rect">
            <a:avLst/>
          </a:prstGeom>
        </p:spPr>
      </p:pic>
      <p:pic>
        <p:nvPicPr>
          <p:cNvPr id="20" name="Picture 19">
            <a:extLst>
              <a:ext uri="{FF2B5EF4-FFF2-40B4-BE49-F238E27FC236}">
                <a16:creationId xmlns:a16="http://schemas.microsoft.com/office/drawing/2014/main" id="{8589BD37-9400-4C7C-9434-A31A9147A4D7}"/>
              </a:ext>
            </a:extLst>
          </p:cNvPr>
          <p:cNvPicPr>
            <a:picLocks noChangeAspect="1"/>
          </p:cNvPicPr>
          <p:nvPr/>
        </p:nvPicPr>
        <p:blipFill>
          <a:blip r:embed="rId7"/>
          <a:stretch>
            <a:fillRect/>
          </a:stretch>
        </p:blipFill>
        <p:spPr>
          <a:xfrm>
            <a:off x="5767703" y="3420046"/>
            <a:ext cx="1276886" cy="136180"/>
          </a:xfrm>
          <a:prstGeom prst="rect">
            <a:avLst/>
          </a:prstGeom>
        </p:spPr>
      </p:pic>
      <p:pic>
        <p:nvPicPr>
          <p:cNvPr id="21" name="Picture 20">
            <a:extLst>
              <a:ext uri="{FF2B5EF4-FFF2-40B4-BE49-F238E27FC236}">
                <a16:creationId xmlns:a16="http://schemas.microsoft.com/office/drawing/2014/main" id="{47DA5E44-E6D5-43B1-AB55-B2025ECFD606}"/>
              </a:ext>
            </a:extLst>
          </p:cNvPr>
          <p:cNvPicPr>
            <a:picLocks noChangeAspect="1"/>
          </p:cNvPicPr>
          <p:nvPr/>
        </p:nvPicPr>
        <p:blipFill>
          <a:blip r:embed="rId8"/>
          <a:stretch>
            <a:fillRect/>
          </a:stretch>
        </p:blipFill>
        <p:spPr>
          <a:xfrm>
            <a:off x="5683328" y="2088766"/>
            <a:ext cx="3192215" cy="1468189"/>
          </a:xfrm>
          <a:prstGeom prst="rect">
            <a:avLst/>
          </a:prstGeom>
        </p:spPr>
      </p:pic>
      <p:pic>
        <p:nvPicPr>
          <p:cNvPr id="22" name="Picture 21">
            <a:extLst>
              <a:ext uri="{FF2B5EF4-FFF2-40B4-BE49-F238E27FC236}">
                <a16:creationId xmlns:a16="http://schemas.microsoft.com/office/drawing/2014/main" id="{3444EAA2-E533-4A97-A3D1-76097B170089}"/>
              </a:ext>
            </a:extLst>
          </p:cNvPr>
          <p:cNvPicPr>
            <a:picLocks noChangeAspect="1"/>
          </p:cNvPicPr>
          <p:nvPr/>
        </p:nvPicPr>
        <p:blipFill>
          <a:blip r:embed="rId9"/>
          <a:stretch>
            <a:fillRect/>
          </a:stretch>
        </p:blipFill>
        <p:spPr>
          <a:xfrm>
            <a:off x="5843627" y="2088766"/>
            <a:ext cx="5404639" cy="1615303"/>
          </a:xfrm>
          <a:prstGeom prst="rect">
            <a:avLst/>
          </a:prstGeom>
        </p:spPr>
      </p:pic>
      <p:pic>
        <p:nvPicPr>
          <p:cNvPr id="14" name="Picture 13">
            <a:extLst>
              <a:ext uri="{FF2B5EF4-FFF2-40B4-BE49-F238E27FC236}">
                <a16:creationId xmlns:a16="http://schemas.microsoft.com/office/drawing/2014/main" id="{BD61AABC-376F-4514-A081-E10ECB6AE52B}"/>
              </a:ext>
            </a:extLst>
          </p:cNvPr>
          <p:cNvPicPr>
            <a:picLocks noChangeAspect="1"/>
          </p:cNvPicPr>
          <p:nvPr/>
        </p:nvPicPr>
        <p:blipFill>
          <a:blip r:embed="rId10"/>
          <a:stretch>
            <a:fillRect/>
          </a:stretch>
        </p:blipFill>
        <p:spPr>
          <a:xfrm>
            <a:off x="1139867" y="3419966"/>
            <a:ext cx="2288740" cy="2192319"/>
          </a:xfrm>
          <a:prstGeom prst="rect">
            <a:avLst/>
          </a:prstGeom>
        </p:spPr>
      </p:pic>
      <p:sp>
        <p:nvSpPr>
          <p:cNvPr id="15" name="Slide Number Placeholder 6"/>
          <p:cNvSpPr>
            <a:spLocks noGrp="1"/>
          </p:cNvSpPr>
          <p:nvPr>
            <p:ph type="sldNum" sz="quarter" idx="12"/>
          </p:nvPr>
        </p:nvSpPr>
        <p:spPr>
          <a:xfrm>
            <a:off x="9448800" y="6519447"/>
            <a:ext cx="2743200" cy="338554"/>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smtClean="0">
                <a:ln>
                  <a:noFill/>
                </a:ln>
                <a:solidFill>
                  <a:prstClr val="white"/>
                </a:solidFill>
                <a:effectLst/>
                <a:uLnTx/>
                <a:uFillTx/>
                <a:latin typeface="Calibri" panose="020F0502020204030204"/>
                <a:ea typeface="+mn-ea"/>
                <a:cs typeface="+mn-cs"/>
              </a:rPr>
              <a:t>16</a:t>
            </a:r>
            <a:endParaRPr kumimoji="0" lang="en-US" sz="16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865756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250"/>
                                        <p:tgtEl>
                                          <p:spTgt spid="11"/>
                                        </p:tgtEl>
                                      </p:cBhvr>
                                    </p:animEffect>
                                  </p:childTnLst>
                                </p:cTn>
                              </p:par>
                            </p:childTnLst>
                          </p:cTn>
                        </p:par>
                        <p:par>
                          <p:cTn id="8" fill="hold">
                            <p:stCondLst>
                              <p:cond delay="250"/>
                            </p:stCondLst>
                            <p:childTnLst>
                              <p:par>
                                <p:cTn id="9" presetID="22" presetClass="entr" presetSubtype="8" fill="hold" nodeType="afterEffect">
                                  <p:stCondLst>
                                    <p:cond delay="0"/>
                                  </p:stCondLst>
                                  <p:childTnLst>
                                    <p:set>
                                      <p:cBhvr>
                                        <p:cTn id="10" dur="1" fill="hold">
                                          <p:stCondLst>
                                            <p:cond delay="0"/>
                                          </p:stCondLst>
                                        </p:cTn>
                                        <p:tgtEl>
                                          <p:spTgt spid="19"/>
                                        </p:tgtEl>
                                        <p:attrNameLst>
                                          <p:attrName>style.visibility</p:attrName>
                                        </p:attrNameLst>
                                      </p:cBhvr>
                                      <p:to>
                                        <p:strVal val="visible"/>
                                      </p:to>
                                    </p:set>
                                    <p:animEffect transition="in" filter="wipe(left)">
                                      <p:cBhvr>
                                        <p:cTn id="11" dur="250"/>
                                        <p:tgtEl>
                                          <p:spTgt spid="19"/>
                                        </p:tgtEl>
                                      </p:cBhvr>
                                    </p:animEffect>
                                  </p:childTnLst>
                                </p:cTn>
                              </p:par>
                              <p:par>
                                <p:cTn id="12" presetID="22" presetClass="entr" presetSubtype="8" fill="hold" nodeType="withEffect">
                                  <p:stCondLst>
                                    <p:cond delay="0"/>
                                  </p:stCondLst>
                                  <p:childTnLst>
                                    <p:set>
                                      <p:cBhvr>
                                        <p:cTn id="13" dur="1" fill="hold">
                                          <p:stCondLst>
                                            <p:cond delay="0"/>
                                          </p:stCondLst>
                                        </p:cTn>
                                        <p:tgtEl>
                                          <p:spTgt spid="20"/>
                                        </p:tgtEl>
                                        <p:attrNameLst>
                                          <p:attrName>style.visibility</p:attrName>
                                        </p:attrNameLst>
                                      </p:cBhvr>
                                      <p:to>
                                        <p:strVal val="visible"/>
                                      </p:to>
                                    </p:set>
                                    <p:animEffect transition="in" filter="wipe(left)">
                                      <p:cBhvr>
                                        <p:cTn id="14" dur="250"/>
                                        <p:tgtEl>
                                          <p:spTgt spid="20"/>
                                        </p:tgtEl>
                                      </p:cBhvr>
                                    </p:animEffect>
                                  </p:childTnLst>
                                </p:cTn>
                              </p:par>
                            </p:childTnLst>
                          </p:cTn>
                        </p:par>
                      </p:childTnLst>
                    </p:cTn>
                  </p:par>
                  <p:par>
                    <p:cTn id="15" fill="hold">
                      <p:stCondLst>
                        <p:cond delay="indefinite"/>
                      </p:stCondLst>
                      <p:childTnLst>
                        <p:par>
                          <p:cTn id="16" fill="hold">
                            <p:stCondLst>
                              <p:cond delay="0"/>
                            </p:stCondLst>
                            <p:childTnLst>
                              <p:par>
                                <p:cTn id="17" presetID="22" presetClass="entr" presetSubtype="1" fill="hold" nodeType="clickEffect">
                                  <p:stCondLst>
                                    <p:cond delay="0"/>
                                  </p:stCondLst>
                                  <p:childTnLst>
                                    <p:set>
                                      <p:cBhvr>
                                        <p:cTn id="18" dur="1" fill="hold">
                                          <p:stCondLst>
                                            <p:cond delay="0"/>
                                          </p:stCondLst>
                                        </p:cTn>
                                        <p:tgtEl>
                                          <p:spTgt spid="16"/>
                                        </p:tgtEl>
                                        <p:attrNameLst>
                                          <p:attrName>style.visibility</p:attrName>
                                        </p:attrNameLst>
                                      </p:cBhvr>
                                      <p:to>
                                        <p:strVal val="visible"/>
                                      </p:to>
                                    </p:set>
                                    <p:animEffect transition="in" filter="wipe(up)">
                                      <p:cBhvr>
                                        <p:cTn id="19" dur="250"/>
                                        <p:tgtEl>
                                          <p:spTgt spid="16"/>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1" fill="hold" nodeType="clickEffect">
                                  <p:stCondLst>
                                    <p:cond delay="0"/>
                                  </p:stCondLst>
                                  <p:childTnLst>
                                    <p:set>
                                      <p:cBhvr>
                                        <p:cTn id="23" dur="1" fill="hold">
                                          <p:stCondLst>
                                            <p:cond delay="0"/>
                                          </p:stCondLst>
                                        </p:cTn>
                                        <p:tgtEl>
                                          <p:spTgt spid="8"/>
                                        </p:tgtEl>
                                        <p:attrNameLst>
                                          <p:attrName>style.visibility</p:attrName>
                                        </p:attrNameLst>
                                      </p:cBhvr>
                                      <p:to>
                                        <p:strVal val="visible"/>
                                      </p:to>
                                    </p:set>
                                    <p:animEffect transition="in" filter="wipe(up)">
                                      <p:cBhvr>
                                        <p:cTn id="24" dur="250"/>
                                        <p:tgtEl>
                                          <p:spTgt spid="8"/>
                                        </p:tgtEl>
                                      </p:cBhvr>
                                    </p:animEffect>
                                  </p:childTnLst>
                                </p:cTn>
                              </p:par>
                            </p:childTnLst>
                          </p:cTn>
                        </p:par>
                        <p:par>
                          <p:cTn id="25" fill="hold">
                            <p:stCondLst>
                              <p:cond delay="250"/>
                            </p:stCondLst>
                            <p:childTnLst>
                              <p:par>
                                <p:cTn id="26" presetID="1" presetClass="exit" presetSubtype="0" fill="hold" nodeType="afterEffect">
                                  <p:stCondLst>
                                    <p:cond delay="0"/>
                                  </p:stCondLst>
                                  <p:childTnLst>
                                    <p:set>
                                      <p:cBhvr>
                                        <p:cTn id="27" dur="1" fill="hold">
                                          <p:stCondLst>
                                            <p:cond delay="0"/>
                                          </p:stCondLst>
                                        </p:cTn>
                                        <p:tgtEl>
                                          <p:spTgt spid="20"/>
                                        </p:tgtEl>
                                        <p:attrNameLst>
                                          <p:attrName>style.visibility</p:attrName>
                                        </p:attrNameLst>
                                      </p:cBhvr>
                                      <p:to>
                                        <p:strVal val="hidden"/>
                                      </p:to>
                                    </p:set>
                                  </p:childTnLst>
                                </p:cTn>
                              </p:par>
                              <p:par>
                                <p:cTn id="28" presetID="22" presetClass="entr" presetSubtype="8" fill="hold" nodeType="withEffect">
                                  <p:stCondLst>
                                    <p:cond delay="0"/>
                                  </p:stCondLst>
                                  <p:childTnLst>
                                    <p:set>
                                      <p:cBhvr>
                                        <p:cTn id="29" dur="1" fill="hold">
                                          <p:stCondLst>
                                            <p:cond delay="0"/>
                                          </p:stCondLst>
                                        </p:cTn>
                                        <p:tgtEl>
                                          <p:spTgt spid="13"/>
                                        </p:tgtEl>
                                        <p:attrNameLst>
                                          <p:attrName>style.visibility</p:attrName>
                                        </p:attrNameLst>
                                      </p:cBhvr>
                                      <p:to>
                                        <p:strVal val="visible"/>
                                      </p:to>
                                    </p:set>
                                    <p:animEffect transition="in" filter="wipe(left)">
                                      <p:cBhvr>
                                        <p:cTn id="30" dur="250"/>
                                        <p:tgtEl>
                                          <p:spTgt spid="13"/>
                                        </p:tgtEl>
                                      </p:cBhvr>
                                    </p:animEffect>
                                  </p:childTnLst>
                                </p:cTn>
                              </p:par>
                            </p:childTnLst>
                          </p:cTn>
                        </p:par>
                        <p:par>
                          <p:cTn id="31" fill="hold">
                            <p:stCondLst>
                              <p:cond delay="500"/>
                            </p:stCondLst>
                            <p:childTnLst>
                              <p:par>
                                <p:cTn id="32" presetID="22" presetClass="entr" presetSubtype="8" fill="hold" nodeType="afterEffect">
                                  <p:stCondLst>
                                    <p:cond delay="0"/>
                                  </p:stCondLst>
                                  <p:childTnLst>
                                    <p:set>
                                      <p:cBhvr>
                                        <p:cTn id="33" dur="1" fill="hold">
                                          <p:stCondLst>
                                            <p:cond delay="0"/>
                                          </p:stCondLst>
                                        </p:cTn>
                                        <p:tgtEl>
                                          <p:spTgt spid="21"/>
                                        </p:tgtEl>
                                        <p:attrNameLst>
                                          <p:attrName>style.visibility</p:attrName>
                                        </p:attrNameLst>
                                      </p:cBhvr>
                                      <p:to>
                                        <p:strVal val="visible"/>
                                      </p:to>
                                    </p:set>
                                    <p:animEffect transition="in" filter="wipe(left)">
                                      <p:cBhvr>
                                        <p:cTn id="34" dur="250"/>
                                        <p:tgtEl>
                                          <p:spTgt spid="21"/>
                                        </p:tgtEl>
                                      </p:cBhvr>
                                    </p:animEffect>
                                  </p:childTnLst>
                                </p:cTn>
                              </p:par>
                            </p:childTnLst>
                          </p:cTn>
                        </p:par>
                      </p:childTnLst>
                    </p:cTn>
                  </p:par>
                  <p:par>
                    <p:cTn id="35" fill="hold">
                      <p:stCondLst>
                        <p:cond delay="indefinite"/>
                      </p:stCondLst>
                      <p:childTnLst>
                        <p:par>
                          <p:cTn id="36" fill="hold">
                            <p:stCondLst>
                              <p:cond delay="0"/>
                            </p:stCondLst>
                            <p:childTnLst>
                              <p:par>
                                <p:cTn id="37" presetID="22" presetClass="entr" presetSubtype="1" fill="hold" nodeType="clickEffect">
                                  <p:stCondLst>
                                    <p:cond delay="0"/>
                                  </p:stCondLst>
                                  <p:childTnLst>
                                    <p:set>
                                      <p:cBhvr>
                                        <p:cTn id="38" dur="1" fill="hold">
                                          <p:stCondLst>
                                            <p:cond delay="0"/>
                                          </p:stCondLst>
                                        </p:cTn>
                                        <p:tgtEl>
                                          <p:spTgt spid="7"/>
                                        </p:tgtEl>
                                        <p:attrNameLst>
                                          <p:attrName>style.visibility</p:attrName>
                                        </p:attrNameLst>
                                      </p:cBhvr>
                                      <p:to>
                                        <p:strVal val="visible"/>
                                      </p:to>
                                    </p:set>
                                    <p:animEffect transition="in" filter="wipe(up)">
                                      <p:cBhvr>
                                        <p:cTn id="39" dur="250"/>
                                        <p:tgtEl>
                                          <p:spTgt spid="7"/>
                                        </p:tgtEl>
                                      </p:cBhvr>
                                    </p:animEffect>
                                  </p:childTnLst>
                                </p:cTn>
                              </p:par>
                            </p:childTnLst>
                          </p:cTn>
                        </p:par>
                        <p:par>
                          <p:cTn id="40" fill="hold">
                            <p:stCondLst>
                              <p:cond delay="250"/>
                            </p:stCondLst>
                            <p:childTnLst>
                              <p:par>
                                <p:cTn id="41" presetID="22" presetClass="entr" presetSubtype="8" fill="hold" nodeType="afterEffect">
                                  <p:stCondLst>
                                    <p:cond delay="0"/>
                                  </p:stCondLst>
                                  <p:childTnLst>
                                    <p:set>
                                      <p:cBhvr>
                                        <p:cTn id="42" dur="1" fill="hold">
                                          <p:stCondLst>
                                            <p:cond delay="0"/>
                                          </p:stCondLst>
                                        </p:cTn>
                                        <p:tgtEl>
                                          <p:spTgt spid="22"/>
                                        </p:tgtEl>
                                        <p:attrNameLst>
                                          <p:attrName>style.visibility</p:attrName>
                                        </p:attrNameLst>
                                      </p:cBhvr>
                                      <p:to>
                                        <p:strVal val="visible"/>
                                      </p:to>
                                    </p:set>
                                    <p:animEffect transition="in" filter="wipe(left)">
                                      <p:cBhvr>
                                        <p:cTn id="43" dur="25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8BE46438-5F63-4C0B-BD83-05805191D5A2}"/>
              </a:ext>
            </a:extLst>
          </p:cNvPr>
          <p:cNvPicPr>
            <a:picLocks noChangeAspect="1"/>
          </p:cNvPicPr>
          <p:nvPr/>
        </p:nvPicPr>
        <p:blipFill>
          <a:blip r:embed="rId3"/>
          <a:stretch>
            <a:fillRect/>
          </a:stretch>
        </p:blipFill>
        <p:spPr>
          <a:xfrm>
            <a:off x="7924733" y="2716013"/>
            <a:ext cx="3233438" cy="2549398"/>
          </a:xfrm>
          <a:prstGeom prst="rect">
            <a:avLst/>
          </a:prstGeom>
        </p:spPr>
      </p:pic>
      <p:sp>
        <p:nvSpPr>
          <p:cNvPr id="3" name="Content Placeholder 2"/>
          <p:cNvSpPr>
            <a:spLocks noGrp="1"/>
          </p:cNvSpPr>
          <p:nvPr>
            <p:ph idx="1"/>
          </p:nvPr>
        </p:nvSpPr>
        <p:spPr>
          <a:xfrm>
            <a:off x="838200" y="1288026"/>
            <a:ext cx="9055000" cy="1502799"/>
          </a:xfrm>
        </p:spPr>
        <p:txBody>
          <a:bodyPr>
            <a:normAutofit/>
          </a:bodyPr>
          <a:lstStyle/>
          <a:p>
            <a:r>
              <a:rPr lang="en-US" dirty="0"/>
              <a:t>Naïve solution:</a:t>
            </a:r>
          </a:p>
          <a:p>
            <a:pPr lvl="1"/>
            <a:r>
              <a:rPr lang="en-US" dirty="0"/>
              <a:t>Approach: each GPU takes a “column” of edge chunks</a:t>
            </a:r>
          </a:p>
          <a:p>
            <a:pPr lvl="1"/>
            <a:r>
              <a:rPr lang="en-US" altLang="zh-CN" dirty="0"/>
              <a:t>Problem: r</a:t>
            </a:r>
            <a:r>
              <a:rPr lang="en-US" dirty="0"/>
              <a:t>edundant data transfer through shared upper links</a:t>
            </a:r>
          </a:p>
          <a:p>
            <a:pPr lvl="1"/>
            <a:endParaRPr lang="en-US" dirty="0"/>
          </a:p>
        </p:txBody>
      </p:sp>
      <p:sp>
        <p:nvSpPr>
          <p:cNvPr id="2" name="Title 1"/>
          <p:cNvSpPr>
            <a:spLocks noGrp="1"/>
          </p:cNvSpPr>
          <p:nvPr>
            <p:ph type="title"/>
          </p:nvPr>
        </p:nvSpPr>
        <p:spPr/>
        <p:txBody>
          <a:bodyPr/>
          <a:lstStyle/>
          <a:p>
            <a:r>
              <a:rPr lang="en-US" dirty="0"/>
              <a:t>Scaling to multi-GPU</a:t>
            </a:r>
          </a:p>
        </p:txBody>
      </p:sp>
      <p:sp>
        <p:nvSpPr>
          <p:cNvPr id="7" name="Slide Number Placeholder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7D51FBD-D840-494A-BB04-50745FDACB2E}" type="slidenum">
              <a:rPr kumimoji="0" lang="en-US" sz="1600" b="0" i="0" u="none" strike="noStrike" kern="1200" cap="none" spc="0" normalizeH="0" baseline="0" noProof="0" smtClean="0">
                <a:ln>
                  <a:noFill/>
                </a:ln>
                <a:solidFill>
                  <a:prstClr val="white"/>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17</a:t>
            </a:fld>
            <a:endParaRPr kumimoji="0" lang="en-US" sz="16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12" name="图片 4">
            <a:extLst>
              <a:ext uri="{FF2B5EF4-FFF2-40B4-BE49-F238E27FC236}">
                <a16:creationId xmlns:a16="http://schemas.microsoft.com/office/drawing/2014/main" id="{74D72B16-08E7-47BB-B222-F0FA6EC71798}"/>
              </a:ext>
            </a:extLst>
          </p:cNvPr>
          <p:cNvPicPr>
            <a:picLocks noChangeAspect="1"/>
          </p:cNvPicPr>
          <p:nvPr/>
        </p:nvPicPr>
        <p:blipFill>
          <a:blip r:embed="rId4"/>
          <a:stretch>
            <a:fillRect/>
          </a:stretch>
        </p:blipFill>
        <p:spPr>
          <a:xfrm>
            <a:off x="1961540" y="3486315"/>
            <a:ext cx="2796537" cy="2254819"/>
          </a:xfrm>
          <a:prstGeom prst="rect">
            <a:avLst/>
          </a:prstGeom>
        </p:spPr>
      </p:pic>
      <p:grpSp>
        <p:nvGrpSpPr>
          <p:cNvPr id="8" name="Group 7">
            <a:extLst>
              <a:ext uri="{FF2B5EF4-FFF2-40B4-BE49-F238E27FC236}">
                <a16:creationId xmlns:a16="http://schemas.microsoft.com/office/drawing/2014/main" id="{5353F7BA-3686-4AC1-B62D-CCF5BD35CFC0}"/>
              </a:ext>
            </a:extLst>
          </p:cNvPr>
          <p:cNvGrpSpPr/>
          <p:nvPr/>
        </p:nvGrpSpPr>
        <p:grpSpPr>
          <a:xfrm>
            <a:off x="8635122" y="2578950"/>
            <a:ext cx="2549960" cy="3561821"/>
            <a:chOff x="8635122" y="2200275"/>
            <a:chExt cx="2549960" cy="3561821"/>
          </a:xfrm>
        </p:grpSpPr>
        <p:sp>
          <p:nvSpPr>
            <p:cNvPr id="4" name="Rectangle 3"/>
            <p:cNvSpPr/>
            <p:nvPr/>
          </p:nvSpPr>
          <p:spPr>
            <a:xfrm>
              <a:off x="8719079" y="5265413"/>
              <a:ext cx="467591" cy="405245"/>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white"/>
                  </a:solidFill>
                  <a:effectLst/>
                  <a:uLnTx/>
                  <a:uFillTx/>
                  <a:latin typeface="Calibri" panose="020F0502020204030204"/>
                  <a:ea typeface="+mn-ea"/>
                  <a:cs typeface="+mn-cs"/>
                </a:rPr>
                <a:t>GPU0</a:t>
              </a:r>
            </a:p>
          </p:txBody>
        </p:sp>
        <p:sp>
          <p:nvSpPr>
            <p:cNvPr id="13" name="Rectangle 12"/>
            <p:cNvSpPr/>
            <p:nvPr/>
          </p:nvSpPr>
          <p:spPr>
            <a:xfrm>
              <a:off x="9367266" y="5265412"/>
              <a:ext cx="467591" cy="405245"/>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white"/>
                  </a:solidFill>
                  <a:effectLst/>
                  <a:uLnTx/>
                  <a:uFillTx/>
                  <a:latin typeface="Calibri" panose="020F0502020204030204"/>
                  <a:ea typeface="+mn-ea"/>
                  <a:cs typeface="+mn-cs"/>
                </a:rPr>
                <a:t>GPU1</a:t>
              </a:r>
            </a:p>
          </p:txBody>
        </p:sp>
        <p:sp>
          <p:nvSpPr>
            <p:cNvPr id="14" name="Rectangle 13"/>
            <p:cNvSpPr/>
            <p:nvPr/>
          </p:nvSpPr>
          <p:spPr>
            <a:xfrm>
              <a:off x="10015453" y="5265411"/>
              <a:ext cx="467591" cy="405245"/>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white"/>
                  </a:solidFill>
                  <a:effectLst/>
                  <a:uLnTx/>
                  <a:uFillTx/>
                  <a:latin typeface="Calibri" panose="020F0502020204030204"/>
                  <a:ea typeface="+mn-ea"/>
                  <a:cs typeface="+mn-cs"/>
                </a:rPr>
                <a:t>GPU2</a:t>
              </a:r>
            </a:p>
          </p:txBody>
        </p:sp>
        <p:sp>
          <p:nvSpPr>
            <p:cNvPr id="6" name="Rounded Rectangle 5"/>
            <p:cNvSpPr/>
            <p:nvPr/>
          </p:nvSpPr>
          <p:spPr>
            <a:xfrm>
              <a:off x="8635122" y="2200275"/>
              <a:ext cx="600128" cy="3561821"/>
            </a:xfrm>
            <a:prstGeom prst="roundRect">
              <a:avLst/>
            </a:prstGeom>
            <a:noFill/>
            <a:ln w="28575">
              <a:solidFill>
                <a:srgbClr val="00B050"/>
              </a:solidFill>
              <a:prstDash val="sysDot"/>
            </a:ln>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5" name="Rounded Rectangle 14"/>
            <p:cNvSpPr/>
            <p:nvPr/>
          </p:nvSpPr>
          <p:spPr>
            <a:xfrm>
              <a:off x="9293072" y="2200275"/>
              <a:ext cx="600128" cy="3561821"/>
            </a:xfrm>
            <a:prstGeom prst="roundRect">
              <a:avLst/>
            </a:prstGeom>
            <a:noFill/>
            <a:ln w="28575">
              <a:solidFill>
                <a:srgbClr val="00B050"/>
              </a:solidFill>
              <a:prstDash val="sysDot"/>
            </a:ln>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6" name="Rounded Rectangle 15"/>
            <p:cNvSpPr/>
            <p:nvPr/>
          </p:nvSpPr>
          <p:spPr>
            <a:xfrm>
              <a:off x="9947041" y="2200275"/>
              <a:ext cx="600128" cy="3561821"/>
            </a:xfrm>
            <a:prstGeom prst="roundRect">
              <a:avLst/>
            </a:prstGeom>
            <a:noFill/>
            <a:ln w="28575">
              <a:solidFill>
                <a:srgbClr val="00B050"/>
              </a:solidFill>
              <a:prstDash val="sysDot"/>
            </a:ln>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7" name="Rectangle 16">
              <a:extLst>
                <a:ext uri="{FF2B5EF4-FFF2-40B4-BE49-F238E27FC236}">
                  <a16:creationId xmlns:a16="http://schemas.microsoft.com/office/drawing/2014/main" id="{2C241E9C-10E1-4891-BFD4-A6A647BF2913}"/>
                </a:ext>
              </a:extLst>
            </p:cNvPr>
            <p:cNvSpPr/>
            <p:nvPr/>
          </p:nvSpPr>
          <p:spPr>
            <a:xfrm>
              <a:off x="10653366" y="5265411"/>
              <a:ext cx="467591" cy="405245"/>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white"/>
                  </a:solidFill>
                  <a:effectLst/>
                  <a:uLnTx/>
                  <a:uFillTx/>
                  <a:latin typeface="Calibri" panose="020F0502020204030204"/>
                  <a:ea typeface="+mn-ea"/>
                  <a:cs typeface="+mn-cs"/>
                </a:rPr>
                <a:t>GPU3</a:t>
              </a:r>
            </a:p>
          </p:txBody>
        </p:sp>
        <p:sp>
          <p:nvSpPr>
            <p:cNvPr id="19" name="Rounded Rectangle 15">
              <a:extLst>
                <a:ext uri="{FF2B5EF4-FFF2-40B4-BE49-F238E27FC236}">
                  <a16:creationId xmlns:a16="http://schemas.microsoft.com/office/drawing/2014/main" id="{F63AE57D-BFAB-4817-B3F9-E6FC58CD4C88}"/>
                </a:ext>
              </a:extLst>
            </p:cNvPr>
            <p:cNvSpPr/>
            <p:nvPr/>
          </p:nvSpPr>
          <p:spPr>
            <a:xfrm>
              <a:off x="10584954" y="2200275"/>
              <a:ext cx="600128" cy="3561821"/>
            </a:xfrm>
            <a:prstGeom prst="roundRect">
              <a:avLst/>
            </a:prstGeom>
            <a:noFill/>
            <a:ln w="28575">
              <a:solidFill>
                <a:srgbClr val="00B050"/>
              </a:solidFill>
              <a:prstDash val="sysDot"/>
            </a:ln>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grpSp>
        <p:nvGrpSpPr>
          <p:cNvPr id="46" name="Group 45">
            <a:extLst>
              <a:ext uri="{FF2B5EF4-FFF2-40B4-BE49-F238E27FC236}">
                <a16:creationId xmlns:a16="http://schemas.microsoft.com/office/drawing/2014/main" id="{EB7A9CC3-F636-4A9B-BE3E-ADB8B4261282}"/>
              </a:ext>
            </a:extLst>
          </p:cNvPr>
          <p:cNvGrpSpPr/>
          <p:nvPr/>
        </p:nvGrpSpPr>
        <p:grpSpPr>
          <a:xfrm>
            <a:off x="2347037" y="3486316"/>
            <a:ext cx="728827" cy="1804607"/>
            <a:chOff x="1344371" y="3486316"/>
            <a:chExt cx="728827" cy="1804607"/>
          </a:xfrm>
        </p:grpSpPr>
        <p:cxnSp>
          <p:nvCxnSpPr>
            <p:cNvPr id="20" name="Elbow Connector 16">
              <a:extLst>
                <a:ext uri="{FF2B5EF4-FFF2-40B4-BE49-F238E27FC236}">
                  <a16:creationId xmlns:a16="http://schemas.microsoft.com/office/drawing/2014/main" id="{53480859-3A7A-4B5F-A372-D6663CC24A3F}"/>
                </a:ext>
              </a:extLst>
            </p:cNvPr>
            <p:cNvCxnSpPr>
              <a:cxnSpLocks/>
            </p:cNvCxnSpPr>
            <p:nvPr/>
          </p:nvCxnSpPr>
          <p:spPr>
            <a:xfrm rot="5400000" flipH="1" flipV="1">
              <a:off x="1422491" y="3705978"/>
              <a:ext cx="870369" cy="431045"/>
            </a:xfrm>
            <a:prstGeom prst="bentConnector3">
              <a:avLst>
                <a:gd name="adj1" fmla="val 14980"/>
              </a:avLst>
            </a:prstGeom>
            <a:ln w="76200">
              <a:solidFill>
                <a:srgbClr val="FF0000"/>
              </a:solidFill>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21" name="Elbow Connector 18">
              <a:extLst>
                <a:ext uri="{FF2B5EF4-FFF2-40B4-BE49-F238E27FC236}">
                  <a16:creationId xmlns:a16="http://schemas.microsoft.com/office/drawing/2014/main" id="{0E1FFB43-205E-46DD-BD87-9AF93E98FD95}"/>
                </a:ext>
              </a:extLst>
            </p:cNvPr>
            <p:cNvCxnSpPr>
              <a:cxnSpLocks/>
            </p:cNvCxnSpPr>
            <p:nvPr/>
          </p:nvCxnSpPr>
          <p:spPr>
            <a:xfrm rot="5400000">
              <a:off x="1026142" y="4674914"/>
              <a:ext cx="934238" cy="297779"/>
            </a:xfrm>
            <a:prstGeom prst="bentConnector3">
              <a:avLst>
                <a:gd name="adj1" fmla="val 50000"/>
              </a:avLst>
            </a:prstGeom>
            <a:ln w="76200">
              <a:solidFill>
                <a:srgbClr val="FF0000"/>
              </a:solidFill>
              <a:tailEnd type="triangle"/>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grpSp>
      <p:pic>
        <p:nvPicPr>
          <p:cNvPr id="32" name="Picture 31">
            <a:extLst>
              <a:ext uri="{FF2B5EF4-FFF2-40B4-BE49-F238E27FC236}">
                <a16:creationId xmlns:a16="http://schemas.microsoft.com/office/drawing/2014/main" id="{BF425A8E-723B-40CA-A178-BEA32732D9E2}"/>
              </a:ext>
            </a:extLst>
          </p:cNvPr>
          <p:cNvPicPr>
            <a:picLocks noChangeAspect="1"/>
          </p:cNvPicPr>
          <p:nvPr/>
        </p:nvPicPr>
        <p:blipFill>
          <a:blip r:embed="rId5"/>
          <a:stretch>
            <a:fillRect/>
          </a:stretch>
        </p:blipFill>
        <p:spPr>
          <a:xfrm>
            <a:off x="2835750" y="2975792"/>
            <a:ext cx="517503" cy="510523"/>
          </a:xfrm>
          <a:prstGeom prst="rect">
            <a:avLst/>
          </a:prstGeom>
        </p:spPr>
      </p:pic>
      <p:pic>
        <p:nvPicPr>
          <p:cNvPr id="33" name="Picture 32">
            <a:extLst>
              <a:ext uri="{FF2B5EF4-FFF2-40B4-BE49-F238E27FC236}">
                <a16:creationId xmlns:a16="http://schemas.microsoft.com/office/drawing/2014/main" id="{ED45DAF4-1CDC-4734-8350-5ABAECB92468}"/>
              </a:ext>
            </a:extLst>
          </p:cNvPr>
          <p:cNvPicPr>
            <a:picLocks noChangeAspect="1"/>
          </p:cNvPicPr>
          <p:nvPr/>
        </p:nvPicPr>
        <p:blipFill>
          <a:blip r:embed="rId6"/>
          <a:stretch>
            <a:fillRect/>
          </a:stretch>
        </p:blipFill>
        <p:spPr>
          <a:xfrm>
            <a:off x="3453527" y="2975792"/>
            <a:ext cx="517503" cy="510523"/>
          </a:xfrm>
          <a:prstGeom prst="rect">
            <a:avLst/>
          </a:prstGeom>
        </p:spPr>
      </p:pic>
      <p:grpSp>
        <p:nvGrpSpPr>
          <p:cNvPr id="47" name="Group 46">
            <a:extLst>
              <a:ext uri="{FF2B5EF4-FFF2-40B4-BE49-F238E27FC236}">
                <a16:creationId xmlns:a16="http://schemas.microsoft.com/office/drawing/2014/main" id="{2FE882D5-CF59-4207-89A1-C344B8504247}"/>
              </a:ext>
            </a:extLst>
          </p:cNvPr>
          <p:cNvGrpSpPr/>
          <p:nvPr/>
        </p:nvGrpSpPr>
        <p:grpSpPr>
          <a:xfrm>
            <a:off x="2767016" y="3500123"/>
            <a:ext cx="431044" cy="1805829"/>
            <a:chOff x="1764350" y="3500123"/>
            <a:chExt cx="431044" cy="1805829"/>
          </a:xfrm>
        </p:grpSpPr>
        <p:cxnSp>
          <p:nvCxnSpPr>
            <p:cNvPr id="37" name="Elbow Connector 16">
              <a:extLst>
                <a:ext uri="{FF2B5EF4-FFF2-40B4-BE49-F238E27FC236}">
                  <a16:creationId xmlns:a16="http://schemas.microsoft.com/office/drawing/2014/main" id="{66CE293B-5ED3-47FB-B3E5-2DF948320EA9}"/>
                </a:ext>
              </a:extLst>
            </p:cNvPr>
            <p:cNvCxnSpPr>
              <a:cxnSpLocks/>
            </p:cNvCxnSpPr>
            <p:nvPr/>
          </p:nvCxnSpPr>
          <p:spPr>
            <a:xfrm rot="5400000" flipH="1" flipV="1">
              <a:off x="1496495" y="3771631"/>
              <a:ext cx="970408" cy="427391"/>
            </a:xfrm>
            <a:prstGeom prst="bentConnector3">
              <a:avLst>
                <a:gd name="adj1" fmla="val 10738"/>
              </a:avLst>
            </a:prstGeom>
            <a:ln w="76200">
              <a:solidFill>
                <a:srgbClr val="FF0000"/>
              </a:solidFill>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38" name="Elbow Connector 18">
              <a:extLst>
                <a:ext uri="{FF2B5EF4-FFF2-40B4-BE49-F238E27FC236}">
                  <a16:creationId xmlns:a16="http://schemas.microsoft.com/office/drawing/2014/main" id="{64A4A22D-7E04-4971-A8CB-8608BA07A11A}"/>
                </a:ext>
              </a:extLst>
            </p:cNvPr>
            <p:cNvCxnSpPr>
              <a:cxnSpLocks/>
            </p:cNvCxnSpPr>
            <p:nvPr/>
          </p:nvCxnSpPr>
          <p:spPr>
            <a:xfrm rot="16200000" flipH="1">
              <a:off x="1388312" y="4732724"/>
              <a:ext cx="949266" cy="197189"/>
            </a:xfrm>
            <a:prstGeom prst="bentConnector3">
              <a:avLst>
                <a:gd name="adj1" fmla="val 50000"/>
              </a:avLst>
            </a:prstGeom>
            <a:ln w="76200">
              <a:solidFill>
                <a:srgbClr val="FF0000"/>
              </a:solidFill>
              <a:tailEnd type="triangle"/>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grpSp>
      <p:pic>
        <p:nvPicPr>
          <p:cNvPr id="42" name="Picture 41">
            <a:extLst>
              <a:ext uri="{FF2B5EF4-FFF2-40B4-BE49-F238E27FC236}">
                <a16:creationId xmlns:a16="http://schemas.microsoft.com/office/drawing/2014/main" id="{5149C87D-2799-46F1-B86E-868D1CE22704}"/>
              </a:ext>
            </a:extLst>
          </p:cNvPr>
          <p:cNvPicPr>
            <a:picLocks noChangeAspect="1"/>
          </p:cNvPicPr>
          <p:nvPr/>
        </p:nvPicPr>
        <p:blipFill>
          <a:blip r:embed="rId7"/>
          <a:stretch>
            <a:fillRect/>
          </a:stretch>
        </p:blipFill>
        <p:spPr>
          <a:xfrm>
            <a:off x="8836813" y="4341075"/>
            <a:ext cx="196746" cy="427004"/>
          </a:xfrm>
          <a:prstGeom prst="rect">
            <a:avLst/>
          </a:prstGeom>
        </p:spPr>
      </p:pic>
      <p:pic>
        <p:nvPicPr>
          <p:cNvPr id="43" name="Picture 42">
            <a:extLst>
              <a:ext uri="{FF2B5EF4-FFF2-40B4-BE49-F238E27FC236}">
                <a16:creationId xmlns:a16="http://schemas.microsoft.com/office/drawing/2014/main" id="{6607680A-740A-4B96-9FDF-415111CE1A85}"/>
              </a:ext>
            </a:extLst>
          </p:cNvPr>
          <p:cNvPicPr>
            <a:picLocks noChangeAspect="1"/>
          </p:cNvPicPr>
          <p:nvPr/>
        </p:nvPicPr>
        <p:blipFill>
          <a:blip r:embed="rId7"/>
          <a:stretch>
            <a:fillRect/>
          </a:stretch>
        </p:blipFill>
        <p:spPr>
          <a:xfrm>
            <a:off x="9494763" y="4341075"/>
            <a:ext cx="196746" cy="427004"/>
          </a:xfrm>
          <a:prstGeom prst="rect">
            <a:avLst/>
          </a:prstGeom>
        </p:spPr>
      </p:pic>
      <p:pic>
        <p:nvPicPr>
          <p:cNvPr id="44" name="Picture 43">
            <a:extLst>
              <a:ext uri="{FF2B5EF4-FFF2-40B4-BE49-F238E27FC236}">
                <a16:creationId xmlns:a16="http://schemas.microsoft.com/office/drawing/2014/main" id="{6EFEE864-80B1-4293-B9B4-6944F96E9CB3}"/>
              </a:ext>
            </a:extLst>
          </p:cNvPr>
          <p:cNvPicPr>
            <a:picLocks noChangeAspect="1"/>
          </p:cNvPicPr>
          <p:nvPr/>
        </p:nvPicPr>
        <p:blipFill>
          <a:blip r:embed="rId7"/>
          <a:stretch>
            <a:fillRect/>
          </a:stretch>
        </p:blipFill>
        <p:spPr>
          <a:xfrm>
            <a:off x="10152296" y="4341075"/>
            <a:ext cx="196746" cy="427004"/>
          </a:xfrm>
          <a:prstGeom prst="rect">
            <a:avLst/>
          </a:prstGeom>
        </p:spPr>
      </p:pic>
      <p:pic>
        <p:nvPicPr>
          <p:cNvPr id="45" name="Picture 44">
            <a:extLst>
              <a:ext uri="{FF2B5EF4-FFF2-40B4-BE49-F238E27FC236}">
                <a16:creationId xmlns:a16="http://schemas.microsoft.com/office/drawing/2014/main" id="{075CBAA8-1C28-4CEE-9EF6-3E96462BCA3A}"/>
              </a:ext>
            </a:extLst>
          </p:cNvPr>
          <p:cNvPicPr>
            <a:picLocks noChangeAspect="1"/>
          </p:cNvPicPr>
          <p:nvPr/>
        </p:nvPicPr>
        <p:blipFill>
          <a:blip r:embed="rId7"/>
          <a:stretch>
            <a:fillRect/>
          </a:stretch>
        </p:blipFill>
        <p:spPr>
          <a:xfrm>
            <a:off x="10780404" y="4341075"/>
            <a:ext cx="196746" cy="427004"/>
          </a:xfrm>
          <a:prstGeom prst="rect">
            <a:avLst/>
          </a:prstGeom>
        </p:spPr>
      </p:pic>
      <p:pic>
        <p:nvPicPr>
          <p:cNvPr id="48" name="Picture 47">
            <a:extLst>
              <a:ext uri="{FF2B5EF4-FFF2-40B4-BE49-F238E27FC236}">
                <a16:creationId xmlns:a16="http://schemas.microsoft.com/office/drawing/2014/main" id="{BAE4E73B-4EDC-4E99-AC03-32FBF1EF2B1B}"/>
              </a:ext>
            </a:extLst>
          </p:cNvPr>
          <p:cNvPicPr>
            <a:picLocks noChangeAspect="1"/>
          </p:cNvPicPr>
          <p:nvPr/>
        </p:nvPicPr>
        <p:blipFill>
          <a:blip r:embed="rId5"/>
          <a:stretch>
            <a:fillRect/>
          </a:stretch>
        </p:blipFill>
        <p:spPr>
          <a:xfrm>
            <a:off x="2010608" y="5675356"/>
            <a:ext cx="517503" cy="510523"/>
          </a:xfrm>
          <a:prstGeom prst="rect">
            <a:avLst/>
          </a:prstGeom>
        </p:spPr>
      </p:pic>
      <p:pic>
        <p:nvPicPr>
          <p:cNvPr id="49" name="Picture 48">
            <a:extLst>
              <a:ext uri="{FF2B5EF4-FFF2-40B4-BE49-F238E27FC236}">
                <a16:creationId xmlns:a16="http://schemas.microsoft.com/office/drawing/2014/main" id="{70C07763-48B7-4CA2-B1DE-AD849FC81CA6}"/>
              </a:ext>
            </a:extLst>
          </p:cNvPr>
          <p:cNvPicPr>
            <a:picLocks noChangeAspect="1"/>
          </p:cNvPicPr>
          <p:nvPr/>
        </p:nvPicPr>
        <p:blipFill>
          <a:blip r:embed="rId5"/>
          <a:stretch>
            <a:fillRect/>
          </a:stretch>
        </p:blipFill>
        <p:spPr>
          <a:xfrm>
            <a:off x="2680558" y="5670656"/>
            <a:ext cx="517503" cy="510523"/>
          </a:xfrm>
          <a:prstGeom prst="rect">
            <a:avLst/>
          </a:prstGeom>
        </p:spPr>
      </p:pic>
      <p:sp>
        <p:nvSpPr>
          <p:cNvPr id="50" name="Oval 49">
            <a:extLst>
              <a:ext uri="{FF2B5EF4-FFF2-40B4-BE49-F238E27FC236}">
                <a16:creationId xmlns:a16="http://schemas.microsoft.com/office/drawing/2014/main" id="{41B00B38-51A9-4B1F-A647-B25248FAFE3A}"/>
              </a:ext>
            </a:extLst>
          </p:cNvPr>
          <p:cNvSpPr/>
          <p:nvPr/>
        </p:nvSpPr>
        <p:spPr>
          <a:xfrm>
            <a:off x="2251378" y="3719687"/>
            <a:ext cx="1296537" cy="1286266"/>
          </a:xfrm>
          <a:prstGeom prst="ellipse">
            <a:avLst/>
          </a:prstGeom>
          <a:noFill/>
          <a:ln w="57150">
            <a:prstDash val="sysDot"/>
          </a:ln>
        </p:spPr>
        <p:style>
          <a:lnRef idx="2">
            <a:schemeClr val="accent2"/>
          </a:lnRef>
          <a:fillRef idx="1">
            <a:schemeClr val="lt1"/>
          </a:fillRef>
          <a:effectRef idx="0">
            <a:schemeClr val="accent2"/>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1" name="Speech Bubble: Oval 50">
            <a:extLst>
              <a:ext uri="{FF2B5EF4-FFF2-40B4-BE49-F238E27FC236}">
                <a16:creationId xmlns:a16="http://schemas.microsoft.com/office/drawing/2014/main" id="{6D8158E9-A643-42B2-9244-3DCEEF421B63}"/>
              </a:ext>
            </a:extLst>
          </p:cNvPr>
          <p:cNvSpPr/>
          <p:nvPr/>
        </p:nvSpPr>
        <p:spPr>
          <a:xfrm>
            <a:off x="279327" y="3142354"/>
            <a:ext cx="1849854" cy="671687"/>
          </a:xfrm>
          <a:prstGeom prst="wedgeEllipseCallout">
            <a:avLst>
              <a:gd name="adj1" fmla="val 59836"/>
              <a:gd name="adj2" fmla="val 92280"/>
            </a:avLst>
          </a:prstGeom>
          <a:solidFill>
            <a:srgbClr val="FF0000"/>
          </a:solidFill>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dirty="0"/>
              <a:t>bandwidth</a:t>
            </a:r>
          </a:p>
          <a:p>
            <a:pPr algn="ctr"/>
            <a:r>
              <a:rPr lang="en-US" dirty="0"/>
              <a:t>bottleneck</a:t>
            </a:r>
          </a:p>
        </p:txBody>
      </p:sp>
      <p:pic>
        <p:nvPicPr>
          <p:cNvPr id="53" name="Picture 52">
            <a:extLst>
              <a:ext uri="{FF2B5EF4-FFF2-40B4-BE49-F238E27FC236}">
                <a16:creationId xmlns:a16="http://schemas.microsoft.com/office/drawing/2014/main" id="{C8B351D8-CC8D-4A4C-95B6-6606BFB2A82B}"/>
              </a:ext>
            </a:extLst>
          </p:cNvPr>
          <p:cNvPicPr>
            <a:picLocks noChangeAspect="1"/>
          </p:cNvPicPr>
          <p:nvPr/>
        </p:nvPicPr>
        <p:blipFill>
          <a:blip r:embed="rId8"/>
          <a:stretch>
            <a:fillRect/>
          </a:stretch>
        </p:blipFill>
        <p:spPr>
          <a:xfrm>
            <a:off x="7922080" y="2716014"/>
            <a:ext cx="3233436" cy="2549397"/>
          </a:xfrm>
          <a:prstGeom prst="rect">
            <a:avLst/>
          </a:prstGeom>
        </p:spPr>
      </p:pic>
    </p:spTree>
    <p:extLst>
      <p:ext uri="{BB962C8B-B14F-4D97-AF65-F5344CB8AC3E}">
        <p14:creationId xmlns:p14="http://schemas.microsoft.com/office/powerpoint/2010/main" val="285874140"/>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fade">
                                      <p:cBhvr>
                                        <p:cTn id="10" dur="500"/>
                                        <p:tgtEl>
                                          <p:spTgt spid="3">
                                            <p:txEl>
                                              <p:pRg st="1" end="1"/>
                                            </p:txEl>
                                          </p:spTgt>
                                        </p:tgtEl>
                                      </p:cBhvr>
                                    </p:animEffect>
                                  </p:childTnLst>
                                </p:cTn>
                              </p:par>
                            </p:childTnLst>
                          </p:cTn>
                        </p:par>
                        <p:par>
                          <p:cTn id="11" fill="hold">
                            <p:stCondLst>
                              <p:cond delay="500"/>
                            </p:stCondLst>
                            <p:childTnLst>
                              <p:par>
                                <p:cTn id="12" presetID="22" presetClass="entr" presetSubtype="1" fill="hold" nodeType="afterEffect">
                                  <p:stCondLst>
                                    <p:cond delay="0"/>
                                  </p:stCondLst>
                                  <p:childTnLst>
                                    <p:set>
                                      <p:cBhvr>
                                        <p:cTn id="13" dur="1" fill="hold">
                                          <p:stCondLst>
                                            <p:cond delay="0"/>
                                          </p:stCondLst>
                                        </p:cTn>
                                        <p:tgtEl>
                                          <p:spTgt spid="8"/>
                                        </p:tgtEl>
                                        <p:attrNameLst>
                                          <p:attrName>style.visibility</p:attrName>
                                        </p:attrNameLst>
                                      </p:cBhvr>
                                      <p:to>
                                        <p:strVal val="visible"/>
                                      </p:to>
                                    </p:set>
                                    <p:animEffect transition="in" filter="wipe(up)">
                                      <p:cBhvr>
                                        <p:cTn id="14" dur="500"/>
                                        <p:tgtEl>
                                          <p:spTgt spid="8"/>
                                        </p:tgtEl>
                                      </p:cBhvr>
                                    </p:animEffect>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nodeType="clickEffect">
                                  <p:stCondLst>
                                    <p:cond delay="0"/>
                                  </p:stCondLst>
                                  <p:childTnLst>
                                    <p:set>
                                      <p:cBhvr>
                                        <p:cTn id="18" dur="1" fill="hold">
                                          <p:stCondLst>
                                            <p:cond delay="0"/>
                                          </p:stCondLst>
                                        </p:cTn>
                                        <p:tgtEl>
                                          <p:spTgt spid="12"/>
                                        </p:tgtEl>
                                        <p:attrNameLst>
                                          <p:attrName>style.visibility</p:attrName>
                                        </p:attrNameLst>
                                      </p:cBhvr>
                                      <p:to>
                                        <p:strVal val="visible"/>
                                      </p:to>
                                    </p:set>
                                    <p:animEffect transition="in" filter="fade">
                                      <p:cBhvr>
                                        <p:cTn id="19" dur="500"/>
                                        <p:tgtEl>
                                          <p:spTgt spid="12"/>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nodeType="clickEffect">
                                  <p:stCondLst>
                                    <p:cond delay="0"/>
                                  </p:stCondLst>
                                  <p:childTnLst>
                                    <p:set>
                                      <p:cBhvr>
                                        <p:cTn id="23" dur="1" fill="hold">
                                          <p:stCondLst>
                                            <p:cond delay="0"/>
                                          </p:stCondLst>
                                        </p:cTn>
                                        <p:tgtEl>
                                          <p:spTgt spid="32"/>
                                        </p:tgtEl>
                                        <p:attrNameLst>
                                          <p:attrName>style.visibility</p:attrName>
                                        </p:attrNameLst>
                                      </p:cBhvr>
                                      <p:to>
                                        <p:strVal val="visible"/>
                                      </p:to>
                                    </p:set>
                                    <p:animEffect transition="in" filter="fade">
                                      <p:cBhvr>
                                        <p:cTn id="24" dur="500"/>
                                        <p:tgtEl>
                                          <p:spTgt spid="32"/>
                                        </p:tgtEl>
                                      </p:cBhvr>
                                    </p:animEffect>
                                  </p:childTnLst>
                                </p:cTn>
                              </p:par>
                              <p:par>
                                <p:cTn id="25" presetID="10" presetClass="entr" presetSubtype="0" fill="hold" nodeType="withEffect">
                                  <p:stCondLst>
                                    <p:cond delay="0"/>
                                  </p:stCondLst>
                                  <p:childTnLst>
                                    <p:set>
                                      <p:cBhvr>
                                        <p:cTn id="26" dur="1" fill="hold">
                                          <p:stCondLst>
                                            <p:cond delay="0"/>
                                          </p:stCondLst>
                                        </p:cTn>
                                        <p:tgtEl>
                                          <p:spTgt spid="33"/>
                                        </p:tgtEl>
                                        <p:attrNameLst>
                                          <p:attrName>style.visibility</p:attrName>
                                        </p:attrNameLst>
                                      </p:cBhvr>
                                      <p:to>
                                        <p:strVal val="visible"/>
                                      </p:to>
                                    </p:set>
                                    <p:animEffect transition="in" filter="fade">
                                      <p:cBhvr>
                                        <p:cTn id="27" dur="500"/>
                                        <p:tgtEl>
                                          <p:spTgt spid="33"/>
                                        </p:tgtEl>
                                      </p:cBhvr>
                                    </p:animEffect>
                                  </p:childTnLst>
                                </p:cTn>
                              </p:par>
                            </p:childTnLst>
                          </p:cTn>
                        </p:par>
                        <p:par>
                          <p:cTn id="28" fill="hold">
                            <p:stCondLst>
                              <p:cond delay="500"/>
                            </p:stCondLst>
                            <p:childTnLst>
                              <p:par>
                                <p:cTn id="29" presetID="22" presetClass="entr" presetSubtype="1" fill="hold" nodeType="afterEffect">
                                  <p:stCondLst>
                                    <p:cond delay="0"/>
                                  </p:stCondLst>
                                  <p:childTnLst>
                                    <p:set>
                                      <p:cBhvr>
                                        <p:cTn id="30" dur="1" fill="hold">
                                          <p:stCondLst>
                                            <p:cond delay="0"/>
                                          </p:stCondLst>
                                        </p:cTn>
                                        <p:tgtEl>
                                          <p:spTgt spid="46"/>
                                        </p:tgtEl>
                                        <p:attrNameLst>
                                          <p:attrName>style.visibility</p:attrName>
                                        </p:attrNameLst>
                                      </p:cBhvr>
                                      <p:to>
                                        <p:strVal val="visible"/>
                                      </p:to>
                                    </p:set>
                                    <p:animEffect transition="in" filter="wipe(up)">
                                      <p:cBhvr>
                                        <p:cTn id="31" dur="500"/>
                                        <p:tgtEl>
                                          <p:spTgt spid="46"/>
                                        </p:tgtEl>
                                      </p:cBhvr>
                                    </p:animEffect>
                                  </p:childTnLst>
                                </p:cTn>
                              </p:par>
                              <p:par>
                                <p:cTn id="32" presetID="22" presetClass="entr" presetSubtype="1" fill="hold" nodeType="withEffect">
                                  <p:stCondLst>
                                    <p:cond delay="0"/>
                                  </p:stCondLst>
                                  <p:childTnLst>
                                    <p:set>
                                      <p:cBhvr>
                                        <p:cTn id="33" dur="1" fill="hold">
                                          <p:stCondLst>
                                            <p:cond delay="0"/>
                                          </p:stCondLst>
                                        </p:cTn>
                                        <p:tgtEl>
                                          <p:spTgt spid="47"/>
                                        </p:tgtEl>
                                        <p:attrNameLst>
                                          <p:attrName>style.visibility</p:attrName>
                                        </p:attrNameLst>
                                      </p:cBhvr>
                                      <p:to>
                                        <p:strVal val="visible"/>
                                      </p:to>
                                    </p:set>
                                    <p:animEffect transition="in" filter="wipe(up)">
                                      <p:cBhvr>
                                        <p:cTn id="34" dur="500"/>
                                        <p:tgtEl>
                                          <p:spTgt spid="47"/>
                                        </p:tgtEl>
                                      </p:cBhvr>
                                    </p:animEffect>
                                  </p:childTnLst>
                                </p:cTn>
                              </p:par>
                            </p:childTnLst>
                          </p:cTn>
                        </p:par>
                        <p:par>
                          <p:cTn id="35" fill="hold">
                            <p:stCondLst>
                              <p:cond delay="1000"/>
                            </p:stCondLst>
                            <p:childTnLst>
                              <p:par>
                                <p:cTn id="36" presetID="10" presetClass="entr" presetSubtype="0" fill="hold" nodeType="afterEffect">
                                  <p:stCondLst>
                                    <p:cond delay="0"/>
                                  </p:stCondLst>
                                  <p:childTnLst>
                                    <p:set>
                                      <p:cBhvr>
                                        <p:cTn id="37" dur="1" fill="hold">
                                          <p:stCondLst>
                                            <p:cond delay="0"/>
                                          </p:stCondLst>
                                        </p:cTn>
                                        <p:tgtEl>
                                          <p:spTgt spid="49"/>
                                        </p:tgtEl>
                                        <p:attrNameLst>
                                          <p:attrName>style.visibility</p:attrName>
                                        </p:attrNameLst>
                                      </p:cBhvr>
                                      <p:to>
                                        <p:strVal val="visible"/>
                                      </p:to>
                                    </p:set>
                                    <p:animEffect transition="in" filter="fade">
                                      <p:cBhvr>
                                        <p:cTn id="38" dur="500"/>
                                        <p:tgtEl>
                                          <p:spTgt spid="49"/>
                                        </p:tgtEl>
                                      </p:cBhvr>
                                    </p:animEffect>
                                  </p:childTnLst>
                                </p:cTn>
                              </p:par>
                              <p:par>
                                <p:cTn id="39" presetID="10" presetClass="entr" presetSubtype="0" fill="hold" nodeType="withEffect">
                                  <p:stCondLst>
                                    <p:cond delay="0"/>
                                  </p:stCondLst>
                                  <p:childTnLst>
                                    <p:set>
                                      <p:cBhvr>
                                        <p:cTn id="40" dur="1" fill="hold">
                                          <p:stCondLst>
                                            <p:cond delay="0"/>
                                          </p:stCondLst>
                                        </p:cTn>
                                        <p:tgtEl>
                                          <p:spTgt spid="48"/>
                                        </p:tgtEl>
                                        <p:attrNameLst>
                                          <p:attrName>style.visibility</p:attrName>
                                        </p:attrNameLst>
                                      </p:cBhvr>
                                      <p:to>
                                        <p:strVal val="visible"/>
                                      </p:to>
                                    </p:set>
                                    <p:animEffect transition="in" filter="fade">
                                      <p:cBhvr>
                                        <p:cTn id="41" dur="500"/>
                                        <p:tgtEl>
                                          <p:spTgt spid="48"/>
                                        </p:tgtEl>
                                      </p:cBhvr>
                                    </p:animEffect>
                                  </p:childTnLst>
                                </p:cTn>
                              </p:par>
                            </p:childTnLst>
                          </p:cTn>
                        </p:par>
                      </p:childTnLst>
                    </p:cTn>
                  </p:par>
                  <p:par>
                    <p:cTn id="42" fill="hold">
                      <p:stCondLst>
                        <p:cond delay="indefinite"/>
                      </p:stCondLst>
                      <p:childTnLst>
                        <p:par>
                          <p:cTn id="43" fill="hold">
                            <p:stCondLst>
                              <p:cond delay="0"/>
                            </p:stCondLst>
                            <p:childTnLst>
                              <p:par>
                                <p:cTn id="44" presetID="10" presetClass="entr" presetSubtype="0" fill="hold" grpId="0" nodeType="clickEffect">
                                  <p:stCondLst>
                                    <p:cond delay="0"/>
                                  </p:stCondLst>
                                  <p:childTnLst>
                                    <p:set>
                                      <p:cBhvr>
                                        <p:cTn id="45" dur="1" fill="hold">
                                          <p:stCondLst>
                                            <p:cond delay="0"/>
                                          </p:stCondLst>
                                        </p:cTn>
                                        <p:tgtEl>
                                          <p:spTgt spid="50"/>
                                        </p:tgtEl>
                                        <p:attrNameLst>
                                          <p:attrName>style.visibility</p:attrName>
                                        </p:attrNameLst>
                                      </p:cBhvr>
                                      <p:to>
                                        <p:strVal val="visible"/>
                                      </p:to>
                                    </p:set>
                                    <p:animEffect transition="in" filter="fade">
                                      <p:cBhvr>
                                        <p:cTn id="46" dur="500"/>
                                        <p:tgtEl>
                                          <p:spTgt spid="50"/>
                                        </p:tgtEl>
                                      </p:cBhvr>
                                    </p:animEffect>
                                  </p:childTnLst>
                                </p:cTn>
                              </p:par>
                            </p:childTnLst>
                          </p:cTn>
                        </p:par>
                        <p:par>
                          <p:cTn id="47" fill="hold">
                            <p:stCondLst>
                              <p:cond delay="500"/>
                            </p:stCondLst>
                            <p:childTnLst>
                              <p:par>
                                <p:cTn id="48" presetID="42" presetClass="entr" presetSubtype="0" fill="hold" grpId="0" nodeType="afterEffect">
                                  <p:stCondLst>
                                    <p:cond delay="0"/>
                                  </p:stCondLst>
                                  <p:childTnLst>
                                    <p:set>
                                      <p:cBhvr>
                                        <p:cTn id="49" dur="1" fill="hold">
                                          <p:stCondLst>
                                            <p:cond delay="0"/>
                                          </p:stCondLst>
                                        </p:cTn>
                                        <p:tgtEl>
                                          <p:spTgt spid="51"/>
                                        </p:tgtEl>
                                        <p:attrNameLst>
                                          <p:attrName>style.visibility</p:attrName>
                                        </p:attrNameLst>
                                      </p:cBhvr>
                                      <p:to>
                                        <p:strVal val="visible"/>
                                      </p:to>
                                    </p:set>
                                    <p:animEffect transition="in" filter="fade">
                                      <p:cBhvr>
                                        <p:cTn id="50" dur="500"/>
                                        <p:tgtEl>
                                          <p:spTgt spid="51"/>
                                        </p:tgtEl>
                                      </p:cBhvr>
                                    </p:animEffect>
                                    <p:anim calcmode="lin" valueType="num">
                                      <p:cBhvr>
                                        <p:cTn id="51" dur="500" fill="hold"/>
                                        <p:tgtEl>
                                          <p:spTgt spid="51"/>
                                        </p:tgtEl>
                                        <p:attrNameLst>
                                          <p:attrName>ppt_x</p:attrName>
                                        </p:attrNameLst>
                                      </p:cBhvr>
                                      <p:tavLst>
                                        <p:tav tm="0">
                                          <p:val>
                                            <p:strVal val="#ppt_x"/>
                                          </p:val>
                                        </p:tav>
                                        <p:tav tm="100000">
                                          <p:val>
                                            <p:strVal val="#ppt_x"/>
                                          </p:val>
                                        </p:tav>
                                      </p:tavLst>
                                    </p:anim>
                                    <p:anim calcmode="lin" valueType="num">
                                      <p:cBhvr>
                                        <p:cTn id="52" dur="500" fill="hold"/>
                                        <p:tgtEl>
                                          <p:spTgt spid="51"/>
                                        </p:tgtEl>
                                        <p:attrNameLst>
                                          <p:attrName>ppt_y</p:attrName>
                                        </p:attrNameLst>
                                      </p:cBhvr>
                                      <p:tavLst>
                                        <p:tav tm="0">
                                          <p:val>
                                            <p:strVal val="#ppt_y+.1"/>
                                          </p:val>
                                        </p:tav>
                                        <p:tav tm="100000">
                                          <p:val>
                                            <p:strVal val="#ppt_y"/>
                                          </p:val>
                                        </p:tav>
                                      </p:tavLst>
                                    </p:anim>
                                  </p:childTnLst>
                                </p:cTn>
                              </p:par>
                            </p:childTnLst>
                          </p:cTn>
                        </p:par>
                        <p:par>
                          <p:cTn id="53" fill="hold">
                            <p:stCondLst>
                              <p:cond delay="1000"/>
                            </p:stCondLst>
                            <p:childTnLst>
                              <p:par>
                                <p:cTn id="54" presetID="10" presetClass="entr" presetSubtype="0" fill="hold" nodeType="afterEffect">
                                  <p:stCondLst>
                                    <p:cond delay="0"/>
                                  </p:stCondLst>
                                  <p:childTnLst>
                                    <p:set>
                                      <p:cBhvr>
                                        <p:cTn id="55" dur="1" fill="hold">
                                          <p:stCondLst>
                                            <p:cond delay="0"/>
                                          </p:stCondLst>
                                        </p:cTn>
                                        <p:tgtEl>
                                          <p:spTgt spid="3">
                                            <p:txEl>
                                              <p:pRg st="2" end="2"/>
                                            </p:txEl>
                                          </p:spTgt>
                                        </p:tgtEl>
                                        <p:attrNameLst>
                                          <p:attrName>style.visibility</p:attrName>
                                        </p:attrNameLst>
                                      </p:cBhvr>
                                      <p:to>
                                        <p:strVal val="visible"/>
                                      </p:to>
                                    </p:set>
                                    <p:animEffect transition="in" filter="fade">
                                      <p:cBhvr>
                                        <p:cTn id="56"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 grpId="0" animBg="1"/>
      <p:bldP spid="51"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8BE46438-5F63-4C0B-BD83-05805191D5A2}"/>
              </a:ext>
            </a:extLst>
          </p:cNvPr>
          <p:cNvPicPr>
            <a:picLocks noChangeAspect="1"/>
          </p:cNvPicPr>
          <p:nvPr/>
        </p:nvPicPr>
        <p:blipFill>
          <a:blip r:embed="rId3"/>
          <a:stretch>
            <a:fillRect/>
          </a:stretch>
        </p:blipFill>
        <p:spPr>
          <a:xfrm>
            <a:off x="7924733" y="2716013"/>
            <a:ext cx="3233438" cy="2549398"/>
          </a:xfrm>
          <a:prstGeom prst="rect">
            <a:avLst/>
          </a:prstGeom>
        </p:spPr>
      </p:pic>
      <p:sp>
        <p:nvSpPr>
          <p:cNvPr id="3" name="Content Placeholder 2"/>
          <p:cNvSpPr>
            <a:spLocks noGrp="1"/>
          </p:cNvSpPr>
          <p:nvPr>
            <p:ph idx="1"/>
          </p:nvPr>
        </p:nvSpPr>
        <p:spPr>
          <a:xfrm>
            <a:off x="838200" y="1288027"/>
            <a:ext cx="9055000" cy="1177078"/>
          </a:xfrm>
        </p:spPr>
        <p:txBody>
          <a:bodyPr>
            <a:normAutofit/>
          </a:bodyPr>
          <a:lstStyle/>
          <a:p>
            <a:r>
              <a:rPr lang="en-US" dirty="0"/>
              <a:t>Observation: link to neighbor GPU is empty</a:t>
            </a:r>
          </a:p>
          <a:p>
            <a:r>
              <a:rPr lang="en-US" dirty="0"/>
              <a:t>Approach: directly load from neighbor GPU</a:t>
            </a:r>
          </a:p>
        </p:txBody>
      </p:sp>
      <p:sp>
        <p:nvSpPr>
          <p:cNvPr id="2" name="Title 1"/>
          <p:cNvSpPr>
            <a:spLocks noGrp="1"/>
          </p:cNvSpPr>
          <p:nvPr>
            <p:ph type="title"/>
          </p:nvPr>
        </p:nvSpPr>
        <p:spPr/>
        <p:txBody>
          <a:bodyPr/>
          <a:lstStyle/>
          <a:p>
            <a:r>
              <a:rPr lang="en-US" dirty="0"/>
              <a:t>Scaling to multi-GPU</a:t>
            </a:r>
          </a:p>
        </p:txBody>
      </p:sp>
      <p:sp>
        <p:nvSpPr>
          <p:cNvPr id="7" name="Slide Number Placeholder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7D51FBD-D840-494A-BB04-50745FDACB2E}" type="slidenum">
              <a:rPr kumimoji="0" lang="en-US" sz="1600" b="0" i="0" u="none" strike="noStrike" kern="1200" cap="none" spc="0" normalizeH="0" baseline="0" noProof="0" smtClean="0">
                <a:ln>
                  <a:noFill/>
                </a:ln>
                <a:solidFill>
                  <a:prstClr val="white"/>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18</a:t>
            </a:fld>
            <a:endParaRPr kumimoji="0" lang="en-US" sz="16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12" name="图片 4">
            <a:extLst>
              <a:ext uri="{FF2B5EF4-FFF2-40B4-BE49-F238E27FC236}">
                <a16:creationId xmlns:a16="http://schemas.microsoft.com/office/drawing/2014/main" id="{74D72B16-08E7-47BB-B222-F0FA6EC71798}"/>
              </a:ext>
            </a:extLst>
          </p:cNvPr>
          <p:cNvPicPr>
            <a:picLocks noChangeAspect="1"/>
          </p:cNvPicPr>
          <p:nvPr/>
        </p:nvPicPr>
        <p:blipFill>
          <a:blip r:embed="rId4"/>
          <a:stretch>
            <a:fillRect/>
          </a:stretch>
        </p:blipFill>
        <p:spPr>
          <a:xfrm>
            <a:off x="1961540" y="3486315"/>
            <a:ext cx="2796537" cy="2254819"/>
          </a:xfrm>
          <a:prstGeom prst="rect">
            <a:avLst/>
          </a:prstGeom>
        </p:spPr>
      </p:pic>
      <p:grpSp>
        <p:nvGrpSpPr>
          <p:cNvPr id="8" name="Group 7">
            <a:extLst>
              <a:ext uri="{FF2B5EF4-FFF2-40B4-BE49-F238E27FC236}">
                <a16:creationId xmlns:a16="http://schemas.microsoft.com/office/drawing/2014/main" id="{5353F7BA-3686-4AC1-B62D-CCF5BD35CFC0}"/>
              </a:ext>
            </a:extLst>
          </p:cNvPr>
          <p:cNvGrpSpPr/>
          <p:nvPr/>
        </p:nvGrpSpPr>
        <p:grpSpPr>
          <a:xfrm>
            <a:off x="8635122" y="2578950"/>
            <a:ext cx="2549960" cy="3561821"/>
            <a:chOff x="8635122" y="2200275"/>
            <a:chExt cx="2549960" cy="3561821"/>
          </a:xfrm>
        </p:grpSpPr>
        <p:sp>
          <p:nvSpPr>
            <p:cNvPr id="4" name="Rectangle 3"/>
            <p:cNvSpPr/>
            <p:nvPr/>
          </p:nvSpPr>
          <p:spPr>
            <a:xfrm>
              <a:off x="8719079" y="5265413"/>
              <a:ext cx="467591" cy="405245"/>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white"/>
                  </a:solidFill>
                  <a:effectLst/>
                  <a:uLnTx/>
                  <a:uFillTx/>
                  <a:latin typeface="Calibri" panose="020F0502020204030204"/>
                  <a:ea typeface="+mn-ea"/>
                  <a:cs typeface="+mn-cs"/>
                </a:rPr>
                <a:t>GPU0</a:t>
              </a:r>
            </a:p>
          </p:txBody>
        </p:sp>
        <p:sp>
          <p:nvSpPr>
            <p:cNvPr id="13" name="Rectangle 12"/>
            <p:cNvSpPr/>
            <p:nvPr/>
          </p:nvSpPr>
          <p:spPr>
            <a:xfrm>
              <a:off x="9367266" y="5265412"/>
              <a:ext cx="467591" cy="405245"/>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white"/>
                  </a:solidFill>
                  <a:effectLst/>
                  <a:uLnTx/>
                  <a:uFillTx/>
                  <a:latin typeface="Calibri" panose="020F0502020204030204"/>
                  <a:ea typeface="+mn-ea"/>
                  <a:cs typeface="+mn-cs"/>
                </a:rPr>
                <a:t>GPU1</a:t>
              </a:r>
            </a:p>
          </p:txBody>
        </p:sp>
        <p:sp>
          <p:nvSpPr>
            <p:cNvPr id="14" name="Rectangle 13"/>
            <p:cNvSpPr/>
            <p:nvPr/>
          </p:nvSpPr>
          <p:spPr>
            <a:xfrm>
              <a:off x="10015453" y="5265411"/>
              <a:ext cx="467591" cy="405245"/>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white"/>
                  </a:solidFill>
                  <a:effectLst/>
                  <a:uLnTx/>
                  <a:uFillTx/>
                  <a:latin typeface="Calibri" panose="020F0502020204030204"/>
                  <a:ea typeface="+mn-ea"/>
                  <a:cs typeface="+mn-cs"/>
                </a:rPr>
                <a:t>GPU2</a:t>
              </a:r>
            </a:p>
          </p:txBody>
        </p:sp>
        <p:sp>
          <p:nvSpPr>
            <p:cNvPr id="6" name="Rounded Rectangle 5"/>
            <p:cNvSpPr/>
            <p:nvPr/>
          </p:nvSpPr>
          <p:spPr>
            <a:xfrm>
              <a:off x="8635122" y="2200275"/>
              <a:ext cx="600128" cy="3561821"/>
            </a:xfrm>
            <a:prstGeom prst="roundRect">
              <a:avLst/>
            </a:prstGeom>
            <a:noFill/>
            <a:ln w="28575">
              <a:solidFill>
                <a:srgbClr val="00B050"/>
              </a:solidFill>
              <a:prstDash val="sysDot"/>
            </a:ln>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5" name="Rounded Rectangle 14"/>
            <p:cNvSpPr/>
            <p:nvPr/>
          </p:nvSpPr>
          <p:spPr>
            <a:xfrm>
              <a:off x="9293072" y="2200275"/>
              <a:ext cx="600128" cy="3561821"/>
            </a:xfrm>
            <a:prstGeom prst="roundRect">
              <a:avLst/>
            </a:prstGeom>
            <a:noFill/>
            <a:ln w="28575">
              <a:solidFill>
                <a:srgbClr val="00B050"/>
              </a:solidFill>
              <a:prstDash val="sysDot"/>
            </a:ln>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6" name="Rounded Rectangle 15"/>
            <p:cNvSpPr/>
            <p:nvPr/>
          </p:nvSpPr>
          <p:spPr>
            <a:xfrm>
              <a:off x="9947041" y="2200275"/>
              <a:ext cx="600128" cy="3561821"/>
            </a:xfrm>
            <a:prstGeom prst="roundRect">
              <a:avLst/>
            </a:prstGeom>
            <a:noFill/>
            <a:ln w="28575">
              <a:solidFill>
                <a:srgbClr val="00B050"/>
              </a:solidFill>
              <a:prstDash val="sysDot"/>
            </a:ln>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7" name="Rectangle 16">
              <a:extLst>
                <a:ext uri="{FF2B5EF4-FFF2-40B4-BE49-F238E27FC236}">
                  <a16:creationId xmlns:a16="http://schemas.microsoft.com/office/drawing/2014/main" id="{2C241E9C-10E1-4891-BFD4-A6A647BF2913}"/>
                </a:ext>
              </a:extLst>
            </p:cNvPr>
            <p:cNvSpPr/>
            <p:nvPr/>
          </p:nvSpPr>
          <p:spPr>
            <a:xfrm>
              <a:off x="10653366" y="5265411"/>
              <a:ext cx="467591" cy="405245"/>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white"/>
                  </a:solidFill>
                  <a:effectLst/>
                  <a:uLnTx/>
                  <a:uFillTx/>
                  <a:latin typeface="Calibri" panose="020F0502020204030204"/>
                  <a:ea typeface="+mn-ea"/>
                  <a:cs typeface="+mn-cs"/>
                </a:rPr>
                <a:t>GPU3</a:t>
              </a:r>
            </a:p>
          </p:txBody>
        </p:sp>
        <p:sp>
          <p:nvSpPr>
            <p:cNvPr id="19" name="Rounded Rectangle 15">
              <a:extLst>
                <a:ext uri="{FF2B5EF4-FFF2-40B4-BE49-F238E27FC236}">
                  <a16:creationId xmlns:a16="http://schemas.microsoft.com/office/drawing/2014/main" id="{F63AE57D-BFAB-4817-B3F9-E6FC58CD4C88}"/>
                </a:ext>
              </a:extLst>
            </p:cNvPr>
            <p:cNvSpPr/>
            <p:nvPr/>
          </p:nvSpPr>
          <p:spPr>
            <a:xfrm>
              <a:off x="10584954" y="2200275"/>
              <a:ext cx="600128" cy="3561821"/>
            </a:xfrm>
            <a:prstGeom prst="roundRect">
              <a:avLst/>
            </a:prstGeom>
            <a:noFill/>
            <a:ln w="28575">
              <a:solidFill>
                <a:srgbClr val="00B050"/>
              </a:solidFill>
              <a:prstDash val="sysDot"/>
            </a:ln>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grpSp>
        <p:nvGrpSpPr>
          <p:cNvPr id="46" name="Group 45">
            <a:extLst>
              <a:ext uri="{FF2B5EF4-FFF2-40B4-BE49-F238E27FC236}">
                <a16:creationId xmlns:a16="http://schemas.microsoft.com/office/drawing/2014/main" id="{EB7A9CC3-F636-4A9B-BE3E-ADB8B4261282}"/>
              </a:ext>
            </a:extLst>
          </p:cNvPr>
          <p:cNvGrpSpPr/>
          <p:nvPr/>
        </p:nvGrpSpPr>
        <p:grpSpPr>
          <a:xfrm>
            <a:off x="2347037" y="3486316"/>
            <a:ext cx="728827" cy="1804607"/>
            <a:chOff x="1344371" y="3486316"/>
            <a:chExt cx="728827" cy="1804607"/>
          </a:xfrm>
        </p:grpSpPr>
        <p:cxnSp>
          <p:nvCxnSpPr>
            <p:cNvPr id="20" name="Elbow Connector 16">
              <a:extLst>
                <a:ext uri="{FF2B5EF4-FFF2-40B4-BE49-F238E27FC236}">
                  <a16:creationId xmlns:a16="http://schemas.microsoft.com/office/drawing/2014/main" id="{53480859-3A7A-4B5F-A372-D6663CC24A3F}"/>
                </a:ext>
              </a:extLst>
            </p:cNvPr>
            <p:cNvCxnSpPr>
              <a:cxnSpLocks/>
            </p:cNvCxnSpPr>
            <p:nvPr/>
          </p:nvCxnSpPr>
          <p:spPr>
            <a:xfrm rot="5400000" flipH="1" flipV="1">
              <a:off x="1422491" y="3705978"/>
              <a:ext cx="870369" cy="431045"/>
            </a:xfrm>
            <a:prstGeom prst="bentConnector3">
              <a:avLst>
                <a:gd name="adj1" fmla="val 14980"/>
              </a:avLst>
            </a:prstGeom>
            <a:ln w="76200">
              <a:solidFill>
                <a:srgbClr val="FF0000"/>
              </a:solidFill>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21" name="Elbow Connector 18">
              <a:extLst>
                <a:ext uri="{FF2B5EF4-FFF2-40B4-BE49-F238E27FC236}">
                  <a16:creationId xmlns:a16="http://schemas.microsoft.com/office/drawing/2014/main" id="{0E1FFB43-205E-46DD-BD87-9AF93E98FD95}"/>
                </a:ext>
              </a:extLst>
            </p:cNvPr>
            <p:cNvCxnSpPr>
              <a:cxnSpLocks/>
            </p:cNvCxnSpPr>
            <p:nvPr/>
          </p:nvCxnSpPr>
          <p:spPr>
            <a:xfrm rot="5400000">
              <a:off x="1026142" y="4674914"/>
              <a:ext cx="934238" cy="297779"/>
            </a:xfrm>
            <a:prstGeom prst="bentConnector3">
              <a:avLst>
                <a:gd name="adj1" fmla="val 50000"/>
              </a:avLst>
            </a:prstGeom>
            <a:ln w="76200">
              <a:solidFill>
                <a:srgbClr val="FF0000"/>
              </a:solidFill>
              <a:tailEnd type="triangle"/>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grpSp>
      <p:pic>
        <p:nvPicPr>
          <p:cNvPr id="32" name="Picture 31">
            <a:extLst>
              <a:ext uri="{FF2B5EF4-FFF2-40B4-BE49-F238E27FC236}">
                <a16:creationId xmlns:a16="http://schemas.microsoft.com/office/drawing/2014/main" id="{BF425A8E-723B-40CA-A178-BEA32732D9E2}"/>
              </a:ext>
            </a:extLst>
          </p:cNvPr>
          <p:cNvPicPr>
            <a:picLocks noChangeAspect="1"/>
          </p:cNvPicPr>
          <p:nvPr/>
        </p:nvPicPr>
        <p:blipFill>
          <a:blip r:embed="rId5"/>
          <a:stretch>
            <a:fillRect/>
          </a:stretch>
        </p:blipFill>
        <p:spPr>
          <a:xfrm>
            <a:off x="2835750" y="2975792"/>
            <a:ext cx="517503" cy="510523"/>
          </a:xfrm>
          <a:prstGeom prst="rect">
            <a:avLst/>
          </a:prstGeom>
        </p:spPr>
      </p:pic>
      <p:pic>
        <p:nvPicPr>
          <p:cNvPr id="33" name="Picture 32">
            <a:extLst>
              <a:ext uri="{FF2B5EF4-FFF2-40B4-BE49-F238E27FC236}">
                <a16:creationId xmlns:a16="http://schemas.microsoft.com/office/drawing/2014/main" id="{ED45DAF4-1CDC-4734-8350-5ABAECB92468}"/>
              </a:ext>
            </a:extLst>
          </p:cNvPr>
          <p:cNvPicPr>
            <a:picLocks noChangeAspect="1"/>
          </p:cNvPicPr>
          <p:nvPr/>
        </p:nvPicPr>
        <p:blipFill>
          <a:blip r:embed="rId6"/>
          <a:stretch>
            <a:fillRect/>
          </a:stretch>
        </p:blipFill>
        <p:spPr>
          <a:xfrm>
            <a:off x="3453527" y="2975792"/>
            <a:ext cx="517503" cy="510523"/>
          </a:xfrm>
          <a:prstGeom prst="rect">
            <a:avLst/>
          </a:prstGeom>
        </p:spPr>
      </p:pic>
      <p:pic>
        <p:nvPicPr>
          <p:cNvPr id="42" name="Picture 41">
            <a:extLst>
              <a:ext uri="{FF2B5EF4-FFF2-40B4-BE49-F238E27FC236}">
                <a16:creationId xmlns:a16="http://schemas.microsoft.com/office/drawing/2014/main" id="{5149C87D-2799-46F1-B86E-868D1CE22704}"/>
              </a:ext>
            </a:extLst>
          </p:cNvPr>
          <p:cNvPicPr>
            <a:picLocks noChangeAspect="1"/>
          </p:cNvPicPr>
          <p:nvPr/>
        </p:nvPicPr>
        <p:blipFill>
          <a:blip r:embed="rId7"/>
          <a:stretch>
            <a:fillRect/>
          </a:stretch>
        </p:blipFill>
        <p:spPr>
          <a:xfrm>
            <a:off x="8836813" y="4341075"/>
            <a:ext cx="196746" cy="427004"/>
          </a:xfrm>
          <a:prstGeom prst="rect">
            <a:avLst/>
          </a:prstGeom>
        </p:spPr>
      </p:pic>
      <p:pic>
        <p:nvPicPr>
          <p:cNvPr id="43" name="Picture 42">
            <a:extLst>
              <a:ext uri="{FF2B5EF4-FFF2-40B4-BE49-F238E27FC236}">
                <a16:creationId xmlns:a16="http://schemas.microsoft.com/office/drawing/2014/main" id="{6607680A-740A-4B96-9FDF-415111CE1A85}"/>
              </a:ext>
            </a:extLst>
          </p:cNvPr>
          <p:cNvPicPr>
            <a:picLocks noChangeAspect="1"/>
          </p:cNvPicPr>
          <p:nvPr/>
        </p:nvPicPr>
        <p:blipFill>
          <a:blip r:embed="rId7"/>
          <a:stretch>
            <a:fillRect/>
          </a:stretch>
        </p:blipFill>
        <p:spPr>
          <a:xfrm>
            <a:off x="9494763" y="4341075"/>
            <a:ext cx="196746" cy="427004"/>
          </a:xfrm>
          <a:prstGeom prst="rect">
            <a:avLst/>
          </a:prstGeom>
        </p:spPr>
      </p:pic>
      <p:pic>
        <p:nvPicPr>
          <p:cNvPr id="44" name="Picture 43">
            <a:extLst>
              <a:ext uri="{FF2B5EF4-FFF2-40B4-BE49-F238E27FC236}">
                <a16:creationId xmlns:a16="http://schemas.microsoft.com/office/drawing/2014/main" id="{6EFEE864-80B1-4293-B9B4-6944F96E9CB3}"/>
              </a:ext>
            </a:extLst>
          </p:cNvPr>
          <p:cNvPicPr>
            <a:picLocks noChangeAspect="1"/>
          </p:cNvPicPr>
          <p:nvPr/>
        </p:nvPicPr>
        <p:blipFill>
          <a:blip r:embed="rId7"/>
          <a:stretch>
            <a:fillRect/>
          </a:stretch>
        </p:blipFill>
        <p:spPr>
          <a:xfrm>
            <a:off x="10152296" y="4341075"/>
            <a:ext cx="196746" cy="427004"/>
          </a:xfrm>
          <a:prstGeom prst="rect">
            <a:avLst/>
          </a:prstGeom>
        </p:spPr>
      </p:pic>
      <p:pic>
        <p:nvPicPr>
          <p:cNvPr id="45" name="Picture 44">
            <a:extLst>
              <a:ext uri="{FF2B5EF4-FFF2-40B4-BE49-F238E27FC236}">
                <a16:creationId xmlns:a16="http://schemas.microsoft.com/office/drawing/2014/main" id="{075CBAA8-1C28-4CEE-9EF6-3E96462BCA3A}"/>
              </a:ext>
            </a:extLst>
          </p:cNvPr>
          <p:cNvPicPr>
            <a:picLocks noChangeAspect="1"/>
          </p:cNvPicPr>
          <p:nvPr/>
        </p:nvPicPr>
        <p:blipFill>
          <a:blip r:embed="rId7"/>
          <a:stretch>
            <a:fillRect/>
          </a:stretch>
        </p:blipFill>
        <p:spPr>
          <a:xfrm>
            <a:off x="10780404" y="4341075"/>
            <a:ext cx="196746" cy="427004"/>
          </a:xfrm>
          <a:prstGeom prst="rect">
            <a:avLst/>
          </a:prstGeom>
        </p:spPr>
      </p:pic>
      <p:grpSp>
        <p:nvGrpSpPr>
          <p:cNvPr id="34" name="Group 33">
            <a:extLst>
              <a:ext uri="{FF2B5EF4-FFF2-40B4-BE49-F238E27FC236}">
                <a16:creationId xmlns:a16="http://schemas.microsoft.com/office/drawing/2014/main" id="{B09289E0-4B74-4F59-B141-55847F1E5329}"/>
              </a:ext>
            </a:extLst>
          </p:cNvPr>
          <p:cNvGrpSpPr/>
          <p:nvPr/>
        </p:nvGrpSpPr>
        <p:grpSpPr>
          <a:xfrm>
            <a:off x="2500491" y="4919310"/>
            <a:ext cx="285750" cy="346101"/>
            <a:chOff x="3746500" y="3746500"/>
            <a:chExt cx="285750" cy="346101"/>
          </a:xfrm>
        </p:grpSpPr>
        <p:sp>
          <p:nvSpPr>
            <p:cNvPr id="35" name="Freeform 21">
              <a:extLst>
                <a:ext uri="{FF2B5EF4-FFF2-40B4-BE49-F238E27FC236}">
                  <a16:creationId xmlns:a16="http://schemas.microsoft.com/office/drawing/2014/main" id="{717E02D3-D3F4-4526-9D26-EC901A27B2B7}"/>
                </a:ext>
              </a:extLst>
            </p:cNvPr>
            <p:cNvSpPr/>
            <p:nvPr/>
          </p:nvSpPr>
          <p:spPr>
            <a:xfrm>
              <a:off x="3746500" y="3746500"/>
              <a:ext cx="285750" cy="215900"/>
            </a:xfrm>
            <a:custGeom>
              <a:avLst/>
              <a:gdLst>
                <a:gd name="connsiteX0" fmla="*/ 0 w 285750"/>
                <a:gd name="connsiteY0" fmla="*/ 215900 h 215900"/>
                <a:gd name="connsiteX1" fmla="*/ 0 w 285750"/>
                <a:gd name="connsiteY1" fmla="*/ 0 h 215900"/>
                <a:gd name="connsiteX2" fmla="*/ 273050 w 285750"/>
                <a:gd name="connsiteY2" fmla="*/ 0 h 215900"/>
                <a:gd name="connsiteX3" fmla="*/ 273050 w 285750"/>
                <a:gd name="connsiteY3" fmla="*/ 215900 h 215900"/>
                <a:gd name="connsiteX4" fmla="*/ 285750 w 285750"/>
                <a:gd name="connsiteY4" fmla="*/ 215900 h 2159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5750" h="215900">
                  <a:moveTo>
                    <a:pt x="0" y="215900"/>
                  </a:moveTo>
                  <a:lnTo>
                    <a:pt x="0" y="0"/>
                  </a:lnTo>
                  <a:lnTo>
                    <a:pt x="273050" y="0"/>
                  </a:lnTo>
                  <a:lnTo>
                    <a:pt x="273050" y="215900"/>
                  </a:lnTo>
                  <a:lnTo>
                    <a:pt x="285750" y="215900"/>
                  </a:lnTo>
                </a:path>
              </a:pathLst>
            </a:custGeom>
            <a:noFill/>
            <a:ln w="76200">
              <a:solidFill>
                <a:srgbClr val="FF000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cxnSp>
          <p:nvCxnSpPr>
            <p:cNvPr id="36" name="Elbow Connector 22">
              <a:extLst>
                <a:ext uri="{FF2B5EF4-FFF2-40B4-BE49-F238E27FC236}">
                  <a16:creationId xmlns:a16="http://schemas.microsoft.com/office/drawing/2014/main" id="{A04B694E-B564-4A7A-833D-49B29CCC8973}"/>
                </a:ext>
              </a:extLst>
            </p:cNvPr>
            <p:cNvCxnSpPr/>
            <p:nvPr/>
          </p:nvCxnSpPr>
          <p:spPr>
            <a:xfrm rot="16200000" flipH="1">
              <a:off x="3902472" y="3982665"/>
              <a:ext cx="219870" cy="1"/>
            </a:xfrm>
            <a:prstGeom prst="bentConnector3">
              <a:avLst>
                <a:gd name="adj1" fmla="val 50000"/>
              </a:avLst>
            </a:prstGeom>
            <a:ln w="76200">
              <a:solidFill>
                <a:srgbClr val="FF0000"/>
              </a:solidFill>
              <a:tailEnd type="triangle"/>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grpSp>
      <p:sp>
        <p:nvSpPr>
          <p:cNvPr id="39" name="Oval 38">
            <a:extLst>
              <a:ext uri="{FF2B5EF4-FFF2-40B4-BE49-F238E27FC236}">
                <a16:creationId xmlns:a16="http://schemas.microsoft.com/office/drawing/2014/main" id="{1D41A680-D143-4CA4-BEBB-4BBBB26D3F2B}"/>
              </a:ext>
            </a:extLst>
          </p:cNvPr>
          <p:cNvSpPr/>
          <p:nvPr/>
        </p:nvSpPr>
        <p:spPr>
          <a:xfrm>
            <a:off x="1934629" y="4583017"/>
            <a:ext cx="1296537" cy="882552"/>
          </a:xfrm>
          <a:prstGeom prst="ellipse">
            <a:avLst/>
          </a:prstGeom>
          <a:noFill/>
          <a:ln w="57150">
            <a:prstDash val="sysDot"/>
          </a:ln>
        </p:spPr>
        <p:style>
          <a:lnRef idx="2">
            <a:schemeClr val="accent2"/>
          </a:lnRef>
          <a:fillRef idx="1">
            <a:schemeClr val="lt1"/>
          </a:fillRef>
          <a:effectRef idx="0">
            <a:schemeClr val="accent2"/>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pic>
        <p:nvPicPr>
          <p:cNvPr id="40" name="Picture 39">
            <a:extLst>
              <a:ext uri="{FF2B5EF4-FFF2-40B4-BE49-F238E27FC236}">
                <a16:creationId xmlns:a16="http://schemas.microsoft.com/office/drawing/2014/main" id="{D4923C71-40D3-44A7-A455-848EC4F89771}"/>
              </a:ext>
            </a:extLst>
          </p:cNvPr>
          <p:cNvPicPr>
            <a:picLocks noChangeAspect="1"/>
          </p:cNvPicPr>
          <p:nvPr/>
        </p:nvPicPr>
        <p:blipFill>
          <a:blip r:embed="rId5"/>
          <a:stretch>
            <a:fillRect/>
          </a:stretch>
        </p:blipFill>
        <p:spPr>
          <a:xfrm>
            <a:off x="2036108" y="5741134"/>
            <a:ext cx="517503" cy="510523"/>
          </a:xfrm>
          <a:prstGeom prst="rect">
            <a:avLst/>
          </a:prstGeom>
        </p:spPr>
      </p:pic>
      <p:pic>
        <p:nvPicPr>
          <p:cNvPr id="41" name="Picture 40">
            <a:extLst>
              <a:ext uri="{FF2B5EF4-FFF2-40B4-BE49-F238E27FC236}">
                <a16:creationId xmlns:a16="http://schemas.microsoft.com/office/drawing/2014/main" id="{67B8AEFA-9F5C-4F62-892A-C00333D3735F}"/>
              </a:ext>
            </a:extLst>
          </p:cNvPr>
          <p:cNvPicPr>
            <a:picLocks noChangeAspect="1"/>
          </p:cNvPicPr>
          <p:nvPr/>
        </p:nvPicPr>
        <p:blipFill>
          <a:blip r:embed="rId5"/>
          <a:stretch>
            <a:fillRect/>
          </a:stretch>
        </p:blipFill>
        <p:spPr>
          <a:xfrm>
            <a:off x="2644819" y="5741134"/>
            <a:ext cx="517503" cy="510523"/>
          </a:xfrm>
          <a:prstGeom prst="rect">
            <a:avLst/>
          </a:prstGeom>
        </p:spPr>
      </p:pic>
      <p:sp>
        <p:nvSpPr>
          <p:cNvPr id="52" name="Speech Bubble: Oval 51">
            <a:extLst>
              <a:ext uri="{FF2B5EF4-FFF2-40B4-BE49-F238E27FC236}">
                <a16:creationId xmlns:a16="http://schemas.microsoft.com/office/drawing/2014/main" id="{EB5B9DD7-E6D1-4877-B576-BFABF4C58405}"/>
              </a:ext>
            </a:extLst>
          </p:cNvPr>
          <p:cNvSpPr/>
          <p:nvPr/>
        </p:nvSpPr>
        <p:spPr>
          <a:xfrm>
            <a:off x="328004" y="3635765"/>
            <a:ext cx="1970796" cy="671687"/>
          </a:xfrm>
          <a:prstGeom prst="wedgeEllipseCallout">
            <a:avLst>
              <a:gd name="adj1" fmla="val 59836"/>
              <a:gd name="adj2" fmla="val 92280"/>
            </a:avLst>
          </a:prstGeom>
          <a:solidFill>
            <a:schemeClr val="accent6"/>
          </a:solidFill>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dirty="0"/>
              <a:t>GPU-to-GPU</a:t>
            </a:r>
          </a:p>
        </p:txBody>
      </p:sp>
      <p:pic>
        <p:nvPicPr>
          <p:cNvPr id="53" name="Picture 52">
            <a:extLst>
              <a:ext uri="{FF2B5EF4-FFF2-40B4-BE49-F238E27FC236}">
                <a16:creationId xmlns:a16="http://schemas.microsoft.com/office/drawing/2014/main" id="{7C7033F8-32F1-4E24-B226-F05BDA65775A}"/>
              </a:ext>
            </a:extLst>
          </p:cNvPr>
          <p:cNvPicPr>
            <a:picLocks noChangeAspect="1"/>
          </p:cNvPicPr>
          <p:nvPr/>
        </p:nvPicPr>
        <p:blipFill>
          <a:blip r:embed="rId8"/>
          <a:stretch>
            <a:fillRect/>
          </a:stretch>
        </p:blipFill>
        <p:spPr>
          <a:xfrm>
            <a:off x="7922080" y="2716014"/>
            <a:ext cx="3233436" cy="2549397"/>
          </a:xfrm>
          <a:prstGeom prst="rect">
            <a:avLst/>
          </a:prstGeom>
        </p:spPr>
      </p:pic>
    </p:spTree>
    <p:extLst>
      <p:ext uri="{BB962C8B-B14F-4D97-AF65-F5344CB8AC3E}">
        <p14:creationId xmlns:p14="http://schemas.microsoft.com/office/powerpoint/2010/main" val="925271831"/>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par>
                          <p:cTn id="13" fill="hold">
                            <p:stCondLst>
                              <p:cond delay="500"/>
                            </p:stCondLst>
                            <p:childTnLst>
                              <p:par>
                                <p:cTn id="14" presetID="22" presetClass="entr" presetSubtype="1" fill="hold" nodeType="afterEffect">
                                  <p:stCondLst>
                                    <p:cond delay="0"/>
                                  </p:stCondLst>
                                  <p:childTnLst>
                                    <p:set>
                                      <p:cBhvr>
                                        <p:cTn id="15" dur="1" fill="hold">
                                          <p:stCondLst>
                                            <p:cond delay="0"/>
                                          </p:stCondLst>
                                        </p:cTn>
                                        <p:tgtEl>
                                          <p:spTgt spid="46"/>
                                        </p:tgtEl>
                                        <p:attrNameLst>
                                          <p:attrName>style.visibility</p:attrName>
                                        </p:attrNameLst>
                                      </p:cBhvr>
                                      <p:to>
                                        <p:strVal val="visible"/>
                                      </p:to>
                                    </p:set>
                                    <p:animEffect transition="in" filter="wipe(up)">
                                      <p:cBhvr>
                                        <p:cTn id="16" dur="500"/>
                                        <p:tgtEl>
                                          <p:spTgt spid="46"/>
                                        </p:tgtEl>
                                      </p:cBhvr>
                                    </p:animEffect>
                                  </p:childTnLst>
                                </p:cTn>
                              </p:par>
                            </p:childTnLst>
                          </p:cTn>
                        </p:par>
                        <p:par>
                          <p:cTn id="17" fill="hold">
                            <p:stCondLst>
                              <p:cond delay="1000"/>
                            </p:stCondLst>
                            <p:childTnLst>
                              <p:par>
                                <p:cTn id="18" presetID="10" presetClass="entr" presetSubtype="0" fill="hold" nodeType="afterEffect">
                                  <p:stCondLst>
                                    <p:cond delay="0"/>
                                  </p:stCondLst>
                                  <p:childTnLst>
                                    <p:set>
                                      <p:cBhvr>
                                        <p:cTn id="19" dur="1" fill="hold">
                                          <p:stCondLst>
                                            <p:cond delay="0"/>
                                          </p:stCondLst>
                                        </p:cTn>
                                        <p:tgtEl>
                                          <p:spTgt spid="40"/>
                                        </p:tgtEl>
                                        <p:attrNameLst>
                                          <p:attrName>style.visibility</p:attrName>
                                        </p:attrNameLst>
                                      </p:cBhvr>
                                      <p:to>
                                        <p:strVal val="visible"/>
                                      </p:to>
                                    </p:set>
                                    <p:animEffect transition="in" filter="fade">
                                      <p:cBhvr>
                                        <p:cTn id="20" dur="500"/>
                                        <p:tgtEl>
                                          <p:spTgt spid="40"/>
                                        </p:tgtEl>
                                      </p:cBhvr>
                                    </p:animEffect>
                                  </p:childTnLst>
                                </p:cTn>
                              </p:par>
                            </p:childTnLst>
                          </p:cTn>
                        </p:par>
                        <p:par>
                          <p:cTn id="21" fill="hold">
                            <p:stCondLst>
                              <p:cond delay="1500"/>
                            </p:stCondLst>
                            <p:childTnLst>
                              <p:par>
                                <p:cTn id="22" presetID="22" presetClass="entr" presetSubtype="8" fill="hold" nodeType="afterEffect">
                                  <p:stCondLst>
                                    <p:cond delay="0"/>
                                  </p:stCondLst>
                                  <p:childTnLst>
                                    <p:set>
                                      <p:cBhvr>
                                        <p:cTn id="23" dur="1" fill="hold">
                                          <p:stCondLst>
                                            <p:cond delay="0"/>
                                          </p:stCondLst>
                                        </p:cTn>
                                        <p:tgtEl>
                                          <p:spTgt spid="34"/>
                                        </p:tgtEl>
                                        <p:attrNameLst>
                                          <p:attrName>style.visibility</p:attrName>
                                        </p:attrNameLst>
                                      </p:cBhvr>
                                      <p:to>
                                        <p:strVal val="visible"/>
                                      </p:to>
                                    </p:set>
                                    <p:animEffect transition="in" filter="wipe(left)">
                                      <p:cBhvr>
                                        <p:cTn id="24" dur="500"/>
                                        <p:tgtEl>
                                          <p:spTgt spid="34"/>
                                        </p:tgtEl>
                                      </p:cBhvr>
                                    </p:animEffect>
                                  </p:childTnLst>
                                </p:cTn>
                              </p:par>
                            </p:childTnLst>
                          </p:cTn>
                        </p:par>
                        <p:par>
                          <p:cTn id="25" fill="hold">
                            <p:stCondLst>
                              <p:cond delay="2000"/>
                            </p:stCondLst>
                            <p:childTnLst>
                              <p:par>
                                <p:cTn id="26" presetID="10" presetClass="entr" presetSubtype="0" fill="hold" nodeType="afterEffect">
                                  <p:stCondLst>
                                    <p:cond delay="0"/>
                                  </p:stCondLst>
                                  <p:childTnLst>
                                    <p:set>
                                      <p:cBhvr>
                                        <p:cTn id="27" dur="1" fill="hold">
                                          <p:stCondLst>
                                            <p:cond delay="0"/>
                                          </p:stCondLst>
                                        </p:cTn>
                                        <p:tgtEl>
                                          <p:spTgt spid="41"/>
                                        </p:tgtEl>
                                        <p:attrNameLst>
                                          <p:attrName>style.visibility</p:attrName>
                                        </p:attrNameLst>
                                      </p:cBhvr>
                                      <p:to>
                                        <p:strVal val="visible"/>
                                      </p:to>
                                    </p:set>
                                    <p:animEffect transition="in" filter="fade">
                                      <p:cBhvr>
                                        <p:cTn id="28" dur="500"/>
                                        <p:tgtEl>
                                          <p:spTgt spid="41"/>
                                        </p:tgtEl>
                                      </p:cBhvr>
                                    </p:animEffect>
                                  </p:childTnLst>
                                </p:cTn>
                              </p:par>
                            </p:childTnLst>
                          </p:cTn>
                        </p:par>
                        <p:par>
                          <p:cTn id="29" fill="hold">
                            <p:stCondLst>
                              <p:cond delay="2500"/>
                            </p:stCondLst>
                            <p:childTnLst>
                              <p:par>
                                <p:cTn id="30" presetID="10" presetClass="entr" presetSubtype="0" fill="hold" grpId="0" nodeType="afterEffect">
                                  <p:stCondLst>
                                    <p:cond delay="0"/>
                                  </p:stCondLst>
                                  <p:childTnLst>
                                    <p:set>
                                      <p:cBhvr>
                                        <p:cTn id="31" dur="1" fill="hold">
                                          <p:stCondLst>
                                            <p:cond delay="0"/>
                                          </p:stCondLst>
                                        </p:cTn>
                                        <p:tgtEl>
                                          <p:spTgt spid="39"/>
                                        </p:tgtEl>
                                        <p:attrNameLst>
                                          <p:attrName>style.visibility</p:attrName>
                                        </p:attrNameLst>
                                      </p:cBhvr>
                                      <p:to>
                                        <p:strVal val="visible"/>
                                      </p:to>
                                    </p:set>
                                    <p:animEffect transition="in" filter="fade">
                                      <p:cBhvr>
                                        <p:cTn id="32" dur="500"/>
                                        <p:tgtEl>
                                          <p:spTgt spid="39"/>
                                        </p:tgtEl>
                                      </p:cBhvr>
                                    </p:animEffect>
                                  </p:childTnLst>
                                </p:cTn>
                              </p:par>
                            </p:childTnLst>
                          </p:cTn>
                        </p:par>
                        <p:par>
                          <p:cTn id="33" fill="hold">
                            <p:stCondLst>
                              <p:cond delay="3000"/>
                            </p:stCondLst>
                            <p:childTnLst>
                              <p:par>
                                <p:cTn id="34" presetID="42" presetClass="entr" presetSubtype="0" fill="hold" grpId="0" nodeType="afterEffect">
                                  <p:stCondLst>
                                    <p:cond delay="0"/>
                                  </p:stCondLst>
                                  <p:childTnLst>
                                    <p:set>
                                      <p:cBhvr>
                                        <p:cTn id="35" dur="1" fill="hold">
                                          <p:stCondLst>
                                            <p:cond delay="0"/>
                                          </p:stCondLst>
                                        </p:cTn>
                                        <p:tgtEl>
                                          <p:spTgt spid="52"/>
                                        </p:tgtEl>
                                        <p:attrNameLst>
                                          <p:attrName>style.visibility</p:attrName>
                                        </p:attrNameLst>
                                      </p:cBhvr>
                                      <p:to>
                                        <p:strVal val="visible"/>
                                      </p:to>
                                    </p:set>
                                    <p:animEffect transition="in" filter="fade">
                                      <p:cBhvr>
                                        <p:cTn id="36" dur="500"/>
                                        <p:tgtEl>
                                          <p:spTgt spid="52"/>
                                        </p:tgtEl>
                                      </p:cBhvr>
                                    </p:animEffect>
                                    <p:anim calcmode="lin" valueType="num">
                                      <p:cBhvr>
                                        <p:cTn id="37" dur="500" fill="hold"/>
                                        <p:tgtEl>
                                          <p:spTgt spid="52"/>
                                        </p:tgtEl>
                                        <p:attrNameLst>
                                          <p:attrName>ppt_x</p:attrName>
                                        </p:attrNameLst>
                                      </p:cBhvr>
                                      <p:tavLst>
                                        <p:tav tm="0">
                                          <p:val>
                                            <p:strVal val="#ppt_x"/>
                                          </p:val>
                                        </p:tav>
                                        <p:tav tm="100000">
                                          <p:val>
                                            <p:strVal val="#ppt_x"/>
                                          </p:val>
                                        </p:tav>
                                      </p:tavLst>
                                    </p:anim>
                                    <p:anim calcmode="lin" valueType="num">
                                      <p:cBhvr>
                                        <p:cTn id="38" dur="500" fill="hold"/>
                                        <p:tgtEl>
                                          <p:spTgt spid="5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 grpId="0" animBg="1"/>
      <p:bldP spid="52"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8BE46438-5F63-4C0B-BD83-05805191D5A2}"/>
              </a:ext>
            </a:extLst>
          </p:cNvPr>
          <p:cNvPicPr>
            <a:picLocks noChangeAspect="1"/>
          </p:cNvPicPr>
          <p:nvPr/>
        </p:nvPicPr>
        <p:blipFill>
          <a:blip r:embed="rId3"/>
          <a:stretch>
            <a:fillRect/>
          </a:stretch>
        </p:blipFill>
        <p:spPr>
          <a:xfrm>
            <a:off x="7924733" y="2716013"/>
            <a:ext cx="3233438" cy="2549398"/>
          </a:xfrm>
          <a:prstGeom prst="rect">
            <a:avLst/>
          </a:prstGeom>
        </p:spPr>
      </p:pic>
      <p:sp>
        <p:nvSpPr>
          <p:cNvPr id="3" name="Content Placeholder 2"/>
          <p:cNvSpPr>
            <a:spLocks noGrp="1"/>
          </p:cNvSpPr>
          <p:nvPr>
            <p:ph idx="1"/>
          </p:nvPr>
        </p:nvSpPr>
        <p:spPr>
          <a:xfrm>
            <a:off x="838200" y="1288027"/>
            <a:ext cx="9055000" cy="1177078"/>
          </a:xfrm>
        </p:spPr>
        <p:txBody>
          <a:bodyPr>
            <a:normAutofit/>
          </a:bodyPr>
          <a:lstStyle/>
          <a:p>
            <a:r>
              <a:rPr lang="en-US" dirty="0"/>
              <a:t>Observation: link to neighbor GPU is empty</a:t>
            </a:r>
          </a:p>
          <a:p>
            <a:r>
              <a:rPr lang="en-US" dirty="0"/>
              <a:t>Approach: directly load from neighbor GPU</a:t>
            </a:r>
          </a:p>
        </p:txBody>
      </p:sp>
      <p:sp>
        <p:nvSpPr>
          <p:cNvPr id="2" name="Title 1"/>
          <p:cNvSpPr>
            <a:spLocks noGrp="1"/>
          </p:cNvSpPr>
          <p:nvPr>
            <p:ph type="title"/>
          </p:nvPr>
        </p:nvSpPr>
        <p:spPr/>
        <p:txBody>
          <a:bodyPr/>
          <a:lstStyle/>
          <a:p>
            <a:r>
              <a:rPr lang="en-US" dirty="0"/>
              <a:t>Scaling to multi-GPU</a:t>
            </a:r>
          </a:p>
        </p:txBody>
      </p:sp>
      <p:sp>
        <p:nvSpPr>
          <p:cNvPr id="7" name="Slide Number Placeholder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7D51FBD-D840-494A-BB04-50745FDACB2E}" type="slidenum">
              <a:rPr kumimoji="0" lang="en-US" sz="1600" b="0" i="0" u="none" strike="noStrike" kern="1200" cap="none" spc="0" normalizeH="0" baseline="0" noProof="0" smtClean="0">
                <a:ln>
                  <a:noFill/>
                </a:ln>
                <a:solidFill>
                  <a:prstClr val="white"/>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19</a:t>
            </a:fld>
            <a:endParaRPr kumimoji="0" lang="en-US" sz="16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12" name="图片 4">
            <a:extLst>
              <a:ext uri="{FF2B5EF4-FFF2-40B4-BE49-F238E27FC236}">
                <a16:creationId xmlns:a16="http://schemas.microsoft.com/office/drawing/2014/main" id="{74D72B16-08E7-47BB-B222-F0FA6EC71798}"/>
              </a:ext>
            </a:extLst>
          </p:cNvPr>
          <p:cNvPicPr>
            <a:picLocks noChangeAspect="1"/>
          </p:cNvPicPr>
          <p:nvPr/>
        </p:nvPicPr>
        <p:blipFill>
          <a:blip r:embed="rId4"/>
          <a:stretch>
            <a:fillRect/>
          </a:stretch>
        </p:blipFill>
        <p:spPr>
          <a:xfrm>
            <a:off x="1961540" y="3486315"/>
            <a:ext cx="2796537" cy="2254819"/>
          </a:xfrm>
          <a:prstGeom prst="rect">
            <a:avLst/>
          </a:prstGeom>
        </p:spPr>
      </p:pic>
      <p:grpSp>
        <p:nvGrpSpPr>
          <p:cNvPr id="8" name="Group 7">
            <a:extLst>
              <a:ext uri="{FF2B5EF4-FFF2-40B4-BE49-F238E27FC236}">
                <a16:creationId xmlns:a16="http://schemas.microsoft.com/office/drawing/2014/main" id="{5353F7BA-3686-4AC1-B62D-CCF5BD35CFC0}"/>
              </a:ext>
            </a:extLst>
          </p:cNvPr>
          <p:cNvGrpSpPr/>
          <p:nvPr/>
        </p:nvGrpSpPr>
        <p:grpSpPr>
          <a:xfrm>
            <a:off x="8635122" y="2578950"/>
            <a:ext cx="2549960" cy="3561821"/>
            <a:chOff x="8635122" y="2200275"/>
            <a:chExt cx="2549960" cy="3561821"/>
          </a:xfrm>
        </p:grpSpPr>
        <p:sp>
          <p:nvSpPr>
            <p:cNvPr id="4" name="Rectangle 3"/>
            <p:cNvSpPr/>
            <p:nvPr/>
          </p:nvSpPr>
          <p:spPr>
            <a:xfrm>
              <a:off x="8719079" y="5265413"/>
              <a:ext cx="467591" cy="405245"/>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white"/>
                  </a:solidFill>
                  <a:effectLst/>
                  <a:uLnTx/>
                  <a:uFillTx/>
                  <a:latin typeface="Calibri" panose="020F0502020204030204"/>
                  <a:ea typeface="+mn-ea"/>
                  <a:cs typeface="+mn-cs"/>
                </a:rPr>
                <a:t>GPU0</a:t>
              </a:r>
            </a:p>
          </p:txBody>
        </p:sp>
        <p:sp>
          <p:nvSpPr>
            <p:cNvPr id="13" name="Rectangle 12"/>
            <p:cNvSpPr/>
            <p:nvPr/>
          </p:nvSpPr>
          <p:spPr>
            <a:xfrm>
              <a:off x="9367266" y="5265412"/>
              <a:ext cx="467591" cy="405245"/>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white"/>
                  </a:solidFill>
                  <a:effectLst/>
                  <a:uLnTx/>
                  <a:uFillTx/>
                  <a:latin typeface="Calibri" panose="020F0502020204030204"/>
                  <a:ea typeface="+mn-ea"/>
                  <a:cs typeface="+mn-cs"/>
                </a:rPr>
                <a:t>GPU1</a:t>
              </a:r>
            </a:p>
          </p:txBody>
        </p:sp>
        <p:sp>
          <p:nvSpPr>
            <p:cNvPr id="14" name="Rectangle 13"/>
            <p:cNvSpPr/>
            <p:nvPr/>
          </p:nvSpPr>
          <p:spPr>
            <a:xfrm>
              <a:off x="10015453" y="5265411"/>
              <a:ext cx="467591" cy="405245"/>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white"/>
                  </a:solidFill>
                  <a:effectLst/>
                  <a:uLnTx/>
                  <a:uFillTx/>
                  <a:latin typeface="Calibri" panose="020F0502020204030204"/>
                  <a:ea typeface="+mn-ea"/>
                  <a:cs typeface="+mn-cs"/>
                </a:rPr>
                <a:t>GPU2</a:t>
              </a:r>
            </a:p>
          </p:txBody>
        </p:sp>
        <p:sp>
          <p:nvSpPr>
            <p:cNvPr id="6" name="Rounded Rectangle 5"/>
            <p:cNvSpPr/>
            <p:nvPr/>
          </p:nvSpPr>
          <p:spPr>
            <a:xfrm>
              <a:off x="8635122" y="2200275"/>
              <a:ext cx="600128" cy="3561821"/>
            </a:xfrm>
            <a:prstGeom prst="roundRect">
              <a:avLst/>
            </a:prstGeom>
            <a:noFill/>
            <a:ln w="28575">
              <a:solidFill>
                <a:srgbClr val="00B050"/>
              </a:solidFill>
              <a:prstDash val="sysDot"/>
            </a:ln>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5" name="Rounded Rectangle 14"/>
            <p:cNvSpPr/>
            <p:nvPr/>
          </p:nvSpPr>
          <p:spPr>
            <a:xfrm>
              <a:off x="9293072" y="2200275"/>
              <a:ext cx="600128" cy="3561821"/>
            </a:xfrm>
            <a:prstGeom prst="roundRect">
              <a:avLst/>
            </a:prstGeom>
            <a:noFill/>
            <a:ln w="28575">
              <a:solidFill>
                <a:srgbClr val="00B050"/>
              </a:solidFill>
              <a:prstDash val="sysDot"/>
            </a:ln>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6" name="Rounded Rectangle 15"/>
            <p:cNvSpPr/>
            <p:nvPr/>
          </p:nvSpPr>
          <p:spPr>
            <a:xfrm>
              <a:off x="9947041" y="2200275"/>
              <a:ext cx="600128" cy="3561821"/>
            </a:xfrm>
            <a:prstGeom prst="roundRect">
              <a:avLst/>
            </a:prstGeom>
            <a:noFill/>
            <a:ln w="28575">
              <a:solidFill>
                <a:srgbClr val="00B050"/>
              </a:solidFill>
              <a:prstDash val="sysDot"/>
            </a:ln>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7" name="Rectangle 16">
              <a:extLst>
                <a:ext uri="{FF2B5EF4-FFF2-40B4-BE49-F238E27FC236}">
                  <a16:creationId xmlns:a16="http://schemas.microsoft.com/office/drawing/2014/main" id="{2C241E9C-10E1-4891-BFD4-A6A647BF2913}"/>
                </a:ext>
              </a:extLst>
            </p:cNvPr>
            <p:cNvSpPr/>
            <p:nvPr/>
          </p:nvSpPr>
          <p:spPr>
            <a:xfrm>
              <a:off x="10653366" y="5265411"/>
              <a:ext cx="467591" cy="405245"/>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white"/>
                  </a:solidFill>
                  <a:effectLst/>
                  <a:uLnTx/>
                  <a:uFillTx/>
                  <a:latin typeface="Calibri" panose="020F0502020204030204"/>
                  <a:ea typeface="+mn-ea"/>
                  <a:cs typeface="+mn-cs"/>
                </a:rPr>
                <a:t>GPU3</a:t>
              </a:r>
            </a:p>
          </p:txBody>
        </p:sp>
        <p:sp>
          <p:nvSpPr>
            <p:cNvPr id="19" name="Rounded Rectangle 15">
              <a:extLst>
                <a:ext uri="{FF2B5EF4-FFF2-40B4-BE49-F238E27FC236}">
                  <a16:creationId xmlns:a16="http://schemas.microsoft.com/office/drawing/2014/main" id="{F63AE57D-BFAB-4817-B3F9-E6FC58CD4C88}"/>
                </a:ext>
              </a:extLst>
            </p:cNvPr>
            <p:cNvSpPr/>
            <p:nvPr/>
          </p:nvSpPr>
          <p:spPr>
            <a:xfrm>
              <a:off x="10584954" y="2200275"/>
              <a:ext cx="600128" cy="3561821"/>
            </a:xfrm>
            <a:prstGeom prst="roundRect">
              <a:avLst/>
            </a:prstGeom>
            <a:noFill/>
            <a:ln w="28575">
              <a:solidFill>
                <a:srgbClr val="00B050"/>
              </a:solidFill>
              <a:prstDash val="sysDot"/>
            </a:ln>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pic>
        <p:nvPicPr>
          <p:cNvPr id="32" name="Picture 31">
            <a:extLst>
              <a:ext uri="{FF2B5EF4-FFF2-40B4-BE49-F238E27FC236}">
                <a16:creationId xmlns:a16="http://schemas.microsoft.com/office/drawing/2014/main" id="{BF425A8E-723B-40CA-A178-BEA32732D9E2}"/>
              </a:ext>
            </a:extLst>
          </p:cNvPr>
          <p:cNvPicPr>
            <a:picLocks noChangeAspect="1"/>
          </p:cNvPicPr>
          <p:nvPr/>
        </p:nvPicPr>
        <p:blipFill>
          <a:blip r:embed="rId5"/>
          <a:stretch>
            <a:fillRect/>
          </a:stretch>
        </p:blipFill>
        <p:spPr>
          <a:xfrm>
            <a:off x="2835750" y="2975792"/>
            <a:ext cx="517503" cy="510523"/>
          </a:xfrm>
          <a:prstGeom prst="rect">
            <a:avLst/>
          </a:prstGeom>
        </p:spPr>
      </p:pic>
      <p:pic>
        <p:nvPicPr>
          <p:cNvPr id="33" name="Picture 32">
            <a:extLst>
              <a:ext uri="{FF2B5EF4-FFF2-40B4-BE49-F238E27FC236}">
                <a16:creationId xmlns:a16="http://schemas.microsoft.com/office/drawing/2014/main" id="{ED45DAF4-1CDC-4734-8350-5ABAECB92468}"/>
              </a:ext>
            </a:extLst>
          </p:cNvPr>
          <p:cNvPicPr>
            <a:picLocks noChangeAspect="1"/>
          </p:cNvPicPr>
          <p:nvPr/>
        </p:nvPicPr>
        <p:blipFill>
          <a:blip r:embed="rId6"/>
          <a:stretch>
            <a:fillRect/>
          </a:stretch>
        </p:blipFill>
        <p:spPr>
          <a:xfrm>
            <a:off x="3453527" y="2975792"/>
            <a:ext cx="517503" cy="510523"/>
          </a:xfrm>
          <a:prstGeom prst="rect">
            <a:avLst/>
          </a:prstGeom>
        </p:spPr>
      </p:pic>
      <p:pic>
        <p:nvPicPr>
          <p:cNvPr id="42" name="Picture 41">
            <a:extLst>
              <a:ext uri="{FF2B5EF4-FFF2-40B4-BE49-F238E27FC236}">
                <a16:creationId xmlns:a16="http://schemas.microsoft.com/office/drawing/2014/main" id="{5149C87D-2799-46F1-B86E-868D1CE22704}"/>
              </a:ext>
            </a:extLst>
          </p:cNvPr>
          <p:cNvPicPr>
            <a:picLocks noChangeAspect="1"/>
          </p:cNvPicPr>
          <p:nvPr/>
        </p:nvPicPr>
        <p:blipFill>
          <a:blip r:embed="rId7"/>
          <a:stretch>
            <a:fillRect/>
          </a:stretch>
        </p:blipFill>
        <p:spPr>
          <a:xfrm>
            <a:off x="8836813" y="4341075"/>
            <a:ext cx="196746" cy="427004"/>
          </a:xfrm>
          <a:prstGeom prst="rect">
            <a:avLst/>
          </a:prstGeom>
        </p:spPr>
      </p:pic>
      <p:pic>
        <p:nvPicPr>
          <p:cNvPr id="43" name="Picture 42">
            <a:extLst>
              <a:ext uri="{FF2B5EF4-FFF2-40B4-BE49-F238E27FC236}">
                <a16:creationId xmlns:a16="http://schemas.microsoft.com/office/drawing/2014/main" id="{6607680A-740A-4B96-9FDF-415111CE1A85}"/>
              </a:ext>
            </a:extLst>
          </p:cNvPr>
          <p:cNvPicPr>
            <a:picLocks noChangeAspect="1"/>
          </p:cNvPicPr>
          <p:nvPr/>
        </p:nvPicPr>
        <p:blipFill>
          <a:blip r:embed="rId7"/>
          <a:stretch>
            <a:fillRect/>
          </a:stretch>
        </p:blipFill>
        <p:spPr>
          <a:xfrm>
            <a:off x="9494763" y="4341075"/>
            <a:ext cx="196746" cy="427004"/>
          </a:xfrm>
          <a:prstGeom prst="rect">
            <a:avLst/>
          </a:prstGeom>
        </p:spPr>
      </p:pic>
      <p:pic>
        <p:nvPicPr>
          <p:cNvPr id="44" name="Picture 43">
            <a:extLst>
              <a:ext uri="{FF2B5EF4-FFF2-40B4-BE49-F238E27FC236}">
                <a16:creationId xmlns:a16="http://schemas.microsoft.com/office/drawing/2014/main" id="{6EFEE864-80B1-4293-B9B4-6944F96E9CB3}"/>
              </a:ext>
            </a:extLst>
          </p:cNvPr>
          <p:cNvPicPr>
            <a:picLocks noChangeAspect="1"/>
          </p:cNvPicPr>
          <p:nvPr/>
        </p:nvPicPr>
        <p:blipFill>
          <a:blip r:embed="rId7"/>
          <a:stretch>
            <a:fillRect/>
          </a:stretch>
        </p:blipFill>
        <p:spPr>
          <a:xfrm>
            <a:off x="10152296" y="4341075"/>
            <a:ext cx="196746" cy="427004"/>
          </a:xfrm>
          <a:prstGeom prst="rect">
            <a:avLst/>
          </a:prstGeom>
        </p:spPr>
      </p:pic>
      <p:pic>
        <p:nvPicPr>
          <p:cNvPr id="45" name="Picture 44">
            <a:extLst>
              <a:ext uri="{FF2B5EF4-FFF2-40B4-BE49-F238E27FC236}">
                <a16:creationId xmlns:a16="http://schemas.microsoft.com/office/drawing/2014/main" id="{075CBAA8-1C28-4CEE-9EF6-3E96462BCA3A}"/>
              </a:ext>
            </a:extLst>
          </p:cNvPr>
          <p:cNvPicPr>
            <a:picLocks noChangeAspect="1"/>
          </p:cNvPicPr>
          <p:nvPr/>
        </p:nvPicPr>
        <p:blipFill>
          <a:blip r:embed="rId7"/>
          <a:stretch>
            <a:fillRect/>
          </a:stretch>
        </p:blipFill>
        <p:spPr>
          <a:xfrm>
            <a:off x="10780404" y="4341075"/>
            <a:ext cx="196746" cy="427004"/>
          </a:xfrm>
          <a:prstGeom prst="rect">
            <a:avLst/>
          </a:prstGeom>
        </p:spPr>
      </p:pic>
      <p:pic>
        <p:nvPicPr>
          <p:cNvPr id="37" name="图片 9">
            <a:extLst>
              <a:ext uri="{FF2B5EF4-FFF2-40B4-BE49-F238E27FC236}">
                <a16:creationId xmlns:a16="http://schemas.microsoft.com/office/drawing/2014/main" id="{E1809EA4-843F-4850-89C9-8794EDE5AF16}"/>
              </a:ext>
            </a:extLst>
          </p:cNvPr>
          <p:cNvPicPr>
            <a:picLocks noChangeAspect="1"/>
          </p:cNvPicPr>
          <p:nvPr/>
        </p:nvPicPr>
        <p:blipFill>
          <a:blip r:embed="rId8"/>
          <a:stretch>
            <a:fillRect/>
          </a:stretch>
        </p:blipFill>
        <p:spPr>
          <a:xfrm>
            <a:off x="1848133" y="4024866"/>
            <a:ext cx="1521505" cy="2191708"/>
          </a:xfrm>
          <a:prstGeom prst="rect">
            <a:avLst/>
          </a:prstGeom>
        </p:spPr>
      </p:pic>
      <p:pic>
        <p:nvPicPr>
          <p:cNvPr id="38" name="Picture 37">
            <a:extLst>
              <a:ext uri="{FF2B5EF4-FFF2-40B4-BE49-F238E27FC236}">
                <a16:creationId xmlns:a16="http://schemas.microsoft.com/office/drawing/2014/main" id="{46542983-4461-4763-AC40-94B88981410B}"/>
              </a:ext>
            </a:extLst>
          </p:cNvPr>
          <p:cNvPicPr>
            <a:picLocks noChangeAspect="1"/>
          </p:cNvPicPr>
          <p:nvPr/>
        </p:nvPicPr>
        <p:blipFill>
          <a:blip r:embed="rId9"/>
          <a:stretch>
            <a:fillRect/>
          </a:stretch>
        </p:blipFill>
        <p:spPr>
          <a:xfrm>
            <a:off x="7922080" y="2716014"/>
            <a:ext cx="3233436" cy="2549397"/>
          </a:xfrm>
          <a:prstGeom prst="rect">
            <a:avLst/>
          </a:prstGeom>
        </p:spPr>
      </p:pic>
    </p:spTree>
    <p:extLst>
      <p:ext uri="{BB962C8B-B14F-4D97-AF65-F5344CB8AC3E}">
        <p14:creationId xmlns:p14="http://schemas.microsoft.com/office/powerpoint/2010/main" val="1563173931"/>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Slide Number Placeholder 24"/>
          <p:cNvSpPr>
            <a:spLocks noGrp="1"/>
          </p:cNvSpPr>
          <p:nvPr>
            <p:ph type="sldNum" sz="quarter" idx="12"/>
          </p:nvPr>
        </p:nvSpPr>
        <p:spPr/>
        <p:txBody>
          <a:bodyPr/>
          <a:lstStyle/>
          <a:p>
            <a:fld id="{47D51FBD-D840-494A-BB04-50745FDACB2E}" type="slidenum">
              <a:rPr lang="en-US" smtClean="0"/>
              <a:t>2</a:t>
            </a:fld>
            <a:endParaRPr lang="en-US"/>
          </a:p>
        </p:txBody>
      </p:sp>
      <p:grpSp>
        <p:nvGrpSpPr>
          <p:cNvPr id="15" name="组合 14"/>
          <p:cNvGrpSpPr/>
          <p:nvPr/>
        </p:nvGrpSpPr>
        <p:grpSpPr>
          <a:xfrm>
            <a:off x="4776186" y="361950"/>
            <a:ext cx="1505007" cy="6157497"/>
            <a:chOff x="4776186" y="361950"/>
            <a:chExt cx="1505007" cy="6157497"/>
          </a:xfrm>
        </p:grpSpPr>
        <p:cxnSp>
          <p:nvCxnSpPr>
            <p:cNvPr id="24" name="Straight Connector 23"/>
            <p:cNvCxnSpPr>
              <a:cxnSpLocks/>
            </p:cNvCxnSpPr>
            <p:nvPr/>
          </p:nvCxnSpPr>
          <p:spPr>
            <a:xfrm>
              <a:off x="5660425" y="361950"/>
              <a:ext cx="0" cy="6157497"/>
            </a:xfrm>
            <a:prstGeom prst="line">
              <a:avLst/>
            </a:prstGeom>
            <a:ln w="31750">
              <a:solidFill>
                <a:schemeClr val="bg1">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26" name="右箭头 12">
              <a:extLst>
                <a:ext uri="{FF2B5EF4-FFF2-40B4-BE49-F238E27FC236}">
                  <a16:creationId xmlns:a16="http://schemas.microsoft.com/office/drawing/2014/main" id="{6C4D3C2C-C667-4E69-9EFB-4BED0261E518}"/>
                </a:ext>
              </a:extLst>
            </p:cNvPr>
            <p:cNvSpPr/>
            <p:nvPr/>
          </p:nvSpPr>
          <p:spPr>
            <a:xfrm>
              <a:off x="4776186" y="3245846"/>
              <a:ext cx="1505007" cy="558135"/>
            </a:xfrm>
            <a:prstGeom prst="rightArrow">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zh-CN" altLang="en-US" dirty="0"/>
            </a:p>
          </p:txBody>
        </p:sp>
      </p:grpSp>
      <p:grpSp>
        <p:nvGrpSpPr>
          <p:cNvPr id="6" name="组合 5"/>
          <p:cNvGrpSpPr/>
          <p:nvPr/>
        </p:nvGrpSpPr>
        <p:grpSpPr>
          <a:xfrm>
            <a:off x="448284" y="430354"/>
            <a:ext cx="5128102" cy="6104524"/>
            <a:chOff x="448284" y="430354"/>
            <a:chExt cx="5128102" cy="6104524"/>
          </a:xfrm>
        </p:grpSpPr>
        <p:grpSp>
          <p:nvGrpSpPr>
            <p:cNvPr id="3" name="组合 2"/>
            <p:cNvGrpSpPr/>
            <p:nvPr/>
          </p:nvGrpSpPr>
          <p:grpSpPr>
            <a:xfrm>
              <a:off x="448284" y="4727528"/>
              <a:ext cx="5128102" cy="1807350"/>
              <a:chOff x="448284" y="4727528"/>
              <a:chExt cx="5128102" cy="1807350"/>
            </a:xfrm>
          </p:grpSpPr>
          <p:grpSp>
            <p:nvGrpSpPr>
              <p:cNvPr id="9" name="Group 8">
                <a:extLst>
                  <a:ext uri="{FF2B5EF4-FFF2-40B4-BE49-F238E27FC236}">
                    <a16:creationId xmlns:a16="http://schemas.microsoft.com/office/drawing/2014/main" id="{B7835811-C342-4874-B9EB-FCCA4534DD44}"/>
                  </a:ext>
                </a:extLst>
              </p:cNvPr>
              <p:cNvGrpSpPr/>
              <p:nvPr/>
            </p:nvGrpSpPr>
            <p:grpSpPr>
              <a:xfrm>
                <a:off x="448284" y="4727528"/>
                <a:ext cx="2402389" cy="1807350"/>
                <a:chOff x="512915" y="4645555"/>
                <a:chExt cx="2402389" cy="1807350"/>
              </a:xfrm>
            </p:grpSpPr>
            <p:pic>
              <p:nvPicPr>
                <p:cNvPr id="29" name="Picture 6" descr="http://bryanrussell.org/projects/recognitionBySceneAlignment/banner.jpg">
                  <a:extLst>
                    <a:ext uri="{FF2B5EF4-FFF2-40B4-BE49-F238E27FC236}">
                      <a16:creationId xmlns:a16="http://schemas.microsoft.com/office/drawing/2014/main" id="{F82F0808-01FA-4DC1-AEA7-848BD2664BAD}"/>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50162" r="23860" b="48829"/>
                <a:stretch/>
              </p:blipFill>
              <p:spPr bwMode="auto">
                <a:xfrm>
                  <a:off x="761730" y="4645555"/>
                  <a:ext cx="1904761" cy="1492477"/>
                </a:xfrm>
                <a:prstGeom prst="rect">
                  <a:avLst/>
                </a:prstGeom>
                <a:noFill/>
                <a:extLst>
                  <a:ext uri="{909E8E84-426E-40DD-AFC4-6F175D3DCCD1}">
                    <a14:hiddenFill xmlns:a14="http://schemas.microsoft.com/office/drawing/2010/main">
                      <a:solidFill>
                        <a:srgbClr val="FFFFFF"/>
                      </a:solidFill>
                    </a14:hiddenFill>
                  </a:ext>
                </a:extLst>
              </p:spPr>
            </p:pic>
            <p:sp>
              <p:nvSpPr>
                <p:cNvPr id="32" name="TextBox 31">
                  <a:extLst>
                    <a:ext uri="{FF2B5EF4-FFF2-40B4-BE49-F238E27FC236}">
                      <a16:creationId xmlns:a16="http://schemas.microsoft.com/office/drawing/2014/main" id="{E85584C1-F223-441B-83E2-97CB4A0F2AFA}"/>
                    </a:ext>
                  </a:extLst>
                </p:cNvPr>
                <p:cNvSpPr txBox="1"/>
                <p:nvPr/>
              </p:nvSpPr>
              <p:spPr>
                <a:xfrm>
                  <a:off x="512915" y="6083573"/>
                  <a:ext cx="2402389" cy="369332"/>
                </a:xfrm>
                <a:prstGeom prst="rect">
                  <a:avLst/>
                </a:prstGeom>
                <a:noFill/>
              </p:spPr>
              <p:txBody>
                <a:bodyPr wrap="none" rtlCol="0">
                  <a:spAutoFit/>
                </a:bodyPr>
                <a:lstStyle/>
                <a:p>
                  <a:pPr lvl="0">
                    <a:defRPr/>
                  </a:pPr>
                  <a:r>
                    <a:rPr lang="en-US" dirty="0">
                      <a:solidFill>
                        <a:srgbClr val="44546A"/>
                      </a:solidFill>
                    </a:rPr>
                    <a:t>Image Object Detection</a:t>
                  </a:r>
                </a:p>
              </p:txBody>
            </p:sp>
          </p:grpSp>
          <p:grpSp>
            <p:nvGrpSpPr>
              <p:cNvPr id="10" name="Group 9">
                <a:extLst>
                  <a:ext uri="{FF2B5EF4-FFF2-40B4-BE49-F238E27FC236}">
                    <a16:creationId xmlns:a16="http://schemas.microsoft.com/office/drawing/2014/main" id="{24BA78F8-5AF1-4500-8877-507C01C75C1A}"/>
                  </a:ext>
                </a:extLst>
              </p:cNvPr>
              <p:cNvGrpSpPr/>
              <p:nvPr/>
            </p:nvGrpSpPr>
            <p:grpSpPr>
              <a:xfrm>
                <a:off x="2816287" y="4998134"/>
                <a:ext cx="2760099" cy="1522571"/>
                <a:chOff x="2622604" y="4861754"/>
                <a:chExt cx="2760099" cy="1522571"/>
              </a:xfrm>
            </p:grpSpPr>
            <p:pic>
              <p:nvPicPr>
                <p:cNvPr id="31" name="Picture 38" descr="“speech recognition”的图片搜索结果">
                  <a:extLst>
                    <a:ext uri="{FF2B5EF4-FFF2-40B4-BE49-F238E27FC236}">
                      <a16:creationId xmlns:a16="http://schemas.microsoft.com/office/drawing/2014/main" id="{02F0F1C9-84CE-49AF-AF5B-0C72F56C053A}"/>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622604" y="4861754"/>
                  <a:ext cx="2760099" cy="971652"/>
                </a:xfrm>
                <a:prstGeom prst="rect">
                  <a:avLst/>
                </a:prstGeom>
                <a:noFill/>
                <a:extLst>
                  <a:ext uri="{909E8E84-426E-40DD-AFC4-6F175D3DCCD1}">
                    <a14:hiddenFill xmlns:a14="http://schemas.microsoft.com/office/drawing/2010/main">
                      <a:solidFill>
                        <a:srgbClr val="FFFFFF"/>
                      </a:solidFill>
                    </a14:hiddenFill>
                  </a:ext>
                </a:extLst>
              </p:spPr>
            </p:pic>
            <p:sp>
              <p:nvSpPr>
                <p:cNvPr id="33" name="TextBox 32">
                  <a:extLst>
                    <a:ext uri="{FF2B5EF4-FFF2-40B4-BE49-F238E27FC236}">
                      <a16:creationId xmlns:a16="http://schemas.microsoft.com/office/drawing/2014/main" id="{F793C3E0-63F2-41E9-A23F-9F68C734A15E}"/>
                    </a:ext>
                  </a:extLst>
                </p:cNvPr>
                <p:cNvSpPr txBox="1"/>
                <p:nvPr/>
              </p:nvSpPr>
              <p:spPr>
                <a:xfrm>
                  <a:off x="2987113" y="6014993"/>
                  <a:ext cx="2026965" cy="369332"/>
                </a:xfrm>
                <a:prstGeom prst="rect">
                  <a:avLst/>
                </a:prstGeom>
                <a:noFill/>
              </p:spPr>
              <p:txBody>
                <a:bodyPr wrap="none" rtlCol="0">
                  <a:spAutoFit/>
                </a:bodyPr>
                <a:lstStyle/>
                <a:p>
                  <a:r>
                    <a:rPr lang="en-US" dirty="0">
                      <a:solidFill>
                        <a:schemeClr val="tx2"/>
                      </a:solidFill>
                    </a:rPr>
                    <a:t>Speech Recognition</a:t>
                  </a:r>
                </a:p>
              </p:txBody>
            </p:sp>
          </p:grpSp>
        </p:grpSp>
        <p:grpSp>
          <p:nvGrpSpPr>
            <p:cNvPr id="48" name="Group 47">
              <a:extLst>
                <a:ext uri="{FF2B5EF4-FFF2-40B4-BE49-F238E27FC236}">
                  <a16:creationId xmlns:a16="http://schemas.microsoft.com/office/drawing/2014/main" id="{87FDF0C0-1CEB-40F9-B3E7-9F222E906426}"/>
                </a:ext>
              </a:extLst>
            </p:cNvPr>
            <p:cNvGrpSpPr/>
            <p:nvPr/>
          </p:nvGrpSpPr>
          <p:grpSpPr>
            <a:xfrm>
              <a:off x="641716" y="430354"/>
              <a:ext cx="4776763" cy="2140780"/>
              <a:chOff x="641716" y="1292753"/>
              <a:chExt cx="4776763" cy="2140780"/>
            </a:xfrm>
          </p:grpSpPr>
          <p:grpSp>
            <p:nvGrpSpPr>
              <p:cNvPr id="41" name="Group 40">
                <a:extLst>
                  <a:ext uri="{FF2B5EF4-FFF2-40B4-BE49-F238E27FC236}">
                    <a16:creationId xmlns:a16="http://schemas.microsoft.com/office/drawing/2014/main" id="{CE3CA8A0-94B8-4AEF-AABF-B949F4CBE08D}"/>
                  </a:ext>
                </a:extLst>
              </p:cNvPr>
              <p:cNvGrpSpPr/>
              <p:nvPr/>
            </p:nvGrpSpPr>
            <p:grpSpPr>
              <a:xfrm>
                <a:off x="641716" y="1361996"/>
                <a:ext cx="1904761" cy="1440514"/>
                <a:chOff x="846070" y="1361996"/>
                <a:chExt cx="1904761" cy="1440514"/>
              </a:xfrm>
            </p:grpSpPr>
            <p:pic>
              <p:nvPicPr>
                <p:cNvPr id="36" name="Picture 22" descr="http://www.kitguru.net/wp-content/uploads/2017/05/6_fi-ziptopia-zipcar-generic-autonomous-cars-image_2.jpg">
                  <a:extLst>
                    <a:ext uri="{FF2B5EF4-FFF2-40B4-BE49-F238E27FC236}">
                      <a16:creationId xmlns:a16="http://schemas.microsoft.com/office/drawing/2014/main" id="{98F9AE12-72AE-4202-9075-DBB44495E5B3}"/>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846070" y="1361996"/>
                  <a:ext cx="1904761" cy="1052909"/>
                </a:xfrm>
                <a:prstGeom prst="rect">
                  <a:avLst/>
                </a:prstGeom>
                <a:noFill/>
                <a:extLst>
                  <a:ext uri="{909E8E84-426E-40DD-AFC4-6F175D3DCCD1}">
                    <a14:hiddenFill xmlns:a14="http://schemas.microsoft.com/office/drawing/2010/main">
                      <a:solidFill>
                        <a:srgbClr val="FFFFFF"/>
                      </a:solidFill>
                    </a14:hiddenFill>
                  </a:ext>
                </a:extLst>
              </p:spPr>
            </p:pic>
            <p:sp>
              <p:nvSpPr>
                <p:cNvPr id="38" name="TextBox 37">
                  <a:extLst>
                    <a:ext uri="{FF2B5EF4-FFF2-40B4-BE49-F238E27FC236}">
                      <a16:creationId xmlns:a16="http://schemas.microsoft.com/office/drawing/2014/main" id="{03C6266F-7A1F-47D0-A229-DE12F9B330D2}"/>
                    </a:ext>
                  </a:extLst>
                </p:cNvPr>
                <p:cNvSpPr txBox="1"/>
                <p:nvPr/>
              </p:nvSpPr>
              <p:spPr>
                <a:xfrm>
                  <a:off x="1166708" y="2433178"/>
                  <a:ext cx="1263487" cy="369332"/>
                </a:xfrm>
                <a:prstGeom prst="rect">
                  <a:avLst/>
                </a:prstGeom>
                <a:noFill/>
              </p:spPr>
              <p:txBody>
                <a:bodyPr wrap="none" rtlCol="0">
                  <a:spAutoFit/>
                </a:bodyPr>
                <a:lstStyle/>
                <a:p>
                  <a:r>
                    <a:rPr lang="en-US" dirty="0">
                      <a:solidFill>
                        <a:srgbClr val="C00000"/>
                      </a:solidFill>
                    </a:rPr>
                    <a:t>Self-Driving</a:t>
                  </a:r>
                </a:p>
              </p:txBody>
            </p:sp>
          </p:grpSp>
          <p:grpSp>
            <p:nvGrpSpPr>
              <p:cNvPr id="40" name="Group 39">
                <a:extLst>
                  <a:ext uri="{FF2B5EF4-FFF2-40B4-BE49-F238E27FC236}">
                    <a16:creationId xmlns:a16="http://schemas.microsoft.com/office/drawing/2014/main" id="{16415635-D1DD-489C-916B-564DE7567D8E}"/>
                  </a:ext>
                </a:extLst>
              </p:cNvPr>
              <p:cNvGrpSpPr/>
              <p:nvPr/>
            </p:nvGrpSpPr>
            <p:grpSpPr>
              <a:xfrm>
                <a:off x="3385875" y="1292753"/>
                <a:ext cx="2032604" cy="1499957"/>
                <a:chOff x="3560471" y="1292753"/>
                <a:chExt cx="2032604" cy="1499957"/>
              </a:xfrm>
            </p:grpSpPr>
            <p:pic>
              <p:nvPicPr>
                <p:cNvPr id="37" name="Picture 42" descr="“voice recognition”的图片搜索结果">
                  <a:extLst>
                    <a:ext uri="{FF2B5EF4-FFF2-40B4-BE49-F238E27FC236}">
                      <a16:creationId xmlns:a16="http://schemas.microsoft.com/office/drawing/2014/main" id="{F30BA9E9-5EE4-47C2-98C9-7F1079FF2420}"/>
                    </a:ext>
                  </a:extLst>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3560471" y="1292753"/>
                  <a:ext cx="1988688" cy="1113661"/>
                </a:xfrm>
                <a:prstGeom prst="rect">
                  <a:avLst/>
                </a:prstGeom>
                <a:noFill/>
                <a:extLst>
                  <a:ext uri="{909E8E84-426E-40DD-AFC4-6F175D3DCCD1}">
                    <a14:hiddenFill xmlns:a14="http://schemas.microsoft.com/office/drawing/2010/main">
                      <a:solidFill>
                        <a:srgbClr val="FFFFFF"/>
                      </a:solidFill>
                    </a14:hiddenFill>
                  </a:ext>
                </a:extLst>
              </p:spPr>
            </p:pic>
            <p:sp>
              <p:nvSpPr>
                <p:cNvPr id="39" name="TextBox 38">
                  <a:extLst>
                    <a:ext uri="{FF2B5EF4-FFF2-40B4-BE49-F238E27FC236}">
                      <a16:creationId xmlns:a16="http://schemas.microsoft.com/office/drawing/2014/main" id="{525905D3-B7C7-4AC3-9970-BAE51163FD9C}"/>
                    </a:ext>
                  </a:extLst>
                </p:cNvPr>
                <p:cNvSpPr txBox="1"/>
                <p:nvPr/>
              </p:nvSpPr>
              <p:spPr>
                <a:xfrm>
                  <a:off x="3718908" y="2423378"/>
                  <a:ext cx="1874167" cy="369332"/>
                </a:xfrm>
                <a:prstGeom prst="rect">
                  <a:avLst/>
                </a:prstGeom>
                <a:noFill/>
              </p:spPr>
              <p:txBody>
                <a:bodyPr wrap="none" rtlCol="0">
                  <a:spAutoFit/>
                </a:bodyPr>
                <a:lstStyle/>
                <a:p>
                  <a:r>
                    <a:rPr lang="en-US" dirty="0">
                      <a:solidFill>
                        <a:srgbClr val="C00000"/>
                      </a:solidFill>
                    </a:rPr>
                    <a:t>Personal Assistant</a:t>
                  </a:r>
                </a:p>
              </p:txBody>
            </p:sp>
          </p:grpSp>
          <p:cxnSp>
            <p:nvCxnSpPr>
              <p:cNvPr id="42" name="Straight Arrow Connector 41">
                <a:extLst>
                  <a:ext uri="{FF2B5EF4-FFF2-40B4-BE49-F238E27FC236}">
                    <a16:creationId xmlns:a16="http://schemas.microsoft.com/office/drawing/2014/main" id="{C604BB68-10E4-493F-80DC-05A5BCC98B9B}"/>
                  </a:ext>
                </a:extLst>
              </p:cNvPr>
              <p:cNvCxnSpPr>
                <a:cxnSpLocks/>
                <a:endCxn id="38" idx="2"/>
              </p:cNvCxnSpPr>
              <p:nvPr/>
            </p:nvCxnSpPr>
            <p:spPr>
              <a:xfrm flipH="1" flipV="1">
                <a:off x="1594098" y="2802510"/>
                <a:ext cx="694102" cy="616369"/>
              </a:xfrm>
              <a:prstGeom prst="straightConnector1">
                <a:avLst/>
              </a:prstGeom>
              <a:ln w="31750">
                <a:tailEnd type="triangle"/>
              </a:ln>
            </p:spPr>
            <p:style>
              <a:lnRef idx="2">
                <a:schemeClr val="accent3"/>
              </a:lnRef>
              <a:fillRef idx="0">
                <a:schemeClr val="accent3"/>
              </a:fillRef>
              <a:effectRef idx="1">
                <a:schemeClr val="accent3"/>
              </a:effectRef>
              <a:fontRef idx="minor">
                <a:schemeClr val="tx1"/>
              </a:fontRef>
            </p:style>
          </p:cxnSp>
          <p:cxnSp>
            <p:nvCxnSpPr>
              <p:cNvPr id="45" name="Straight Arrow Connector 44">
                <a:extLst>
                  <a:ext uri="{FF2B5EF4-FFF2-40B4-BE49-F238E27FC236}">
                    <a16:creationId xmlns:a16="http://schemas.microsoft.com/office/drawing/2014/main" id="{64E001AC-BC1E-40EC-807F-D2262F433D27}"/>
                  </a:ext>
                </a:extLst>
              </p:cNvPr>
              <p:cNvCxnSpPr>
                <a:cxnSpLocks/>
                <a:endCxn id="39" idx="2"/>
              </p:cNvCxnSpPr>
              <p:nvPr/>
            </p:nvCxnSpPr>
            <p:spPr>
              <a:xfrm flipV="1">
                <a:off x="3657365" y="2792710"/>
                <a:ext cx="824031" cy="640823"/>
              </a:xfrm>
              <a:prstGeom prst="straightConnector1">
                <a:avLst/>
              </a:prstGeom>
              <a:ln w="31750">
                <a:tailEnd type="triangle"/>
              </a:ln>
            </p:spPr>
            <p:style>
              <a:lnRef idx="2">
                <a:schemeClr val="accent3"/>
              </a:lnRef>
              <a:fillRef idx="0">
                <a:schemeClr val="accent3"/>
              </a:fillRef>
              <a:effectRef idx="1">
                <a:schemeClr val="accent3"/>
              </a:effectRef>
              <a:fontRef idx="minor">
                <a:schemeClr val="tx1"/>
              </a:fontRef>
            </p:style>
          </p:cxnSp>
        </p:grpSp>
      </p:grpSp>
      <p:grpSp>
        <p:nvGrpSpPr>
          <p:cNvPr id="7" name="组合 6"/>
          <p:cNvGrpSpPr/>
          <p:nvPr/>
        </p:nvGrpSpPr>
        <p:grpSpPr>
          <a:xfrm>
            <a:off x="6231116" y="291096"/>
            <a:ext cx="5052911" cy="6249229"/>
            <a:chOff x="6231116" y="291096"/>
            <a:chExt cx="5052911" cy="6249229"/>
          </a:xfrm>
        </p:grpSpPr>
        <p:grpSp>
          <p:nvGrpSpPr>
            <p:cNvPr id="8" name="Group 7">
              <a:extLst>
                <a:ext uri="{FF2B5EF4-FFF2-40B4-BE49-F238E27FC236}">
                  <a16:creationId xmlns:a16="http://schemas.microsoft.com/office/drawing/2014/main" id="{FCC26539-E743-4D2B-9E89-146A2BD4DDB4}"/>
                </a:ext>
              </a:extLst>
            </p:cNvPr>
            <p:cNvGrpSpPr/>
            <p:nvPr/>
          </p:nvGrpSpPr>
          <p:grpSpPr>
            <a:xfrm>
              <a:off x="6281194" y="4541511"/>
              <a:ext cx="1748364" cy="1998814"/>
              <a:chOff x="6281194" y="4541511"/>
              <a:chExt cx="1748364" cy="1998814"/>
            </a:xfrm>
          </p:grpSpPr>
          <p:pic>
            <p:nvPicPr>
              <p:cNvPr id="5" name="Picture 4">
                <a:extLst>
                  <a:ext uri="{FF2B5EF4-FFF2-40B4-BE49-F238E27FC236}">
                    <a16:creationId xmlns:a16="http://schemas.microsoft.com/office/drawing/2014/main" id="{34076F5B-99C9-496F-8A99-AF05EBAC36B7}"/>
                  </a:ext>
                </a:extLst>
              </p:cNvPr>
              <p:cNvPicPr>
                <a:picLocks noChangeAspect="1"/>
              </p:cNvPicPr>
              <p:nvPr/>
            </p:nvPicPr>
            <p:blipFill>
              <a:blip r:embed="rId8"/>
              <a:stretch>
                <a:fillRect/>
              </a:stretch>
            </p:blipFill>
            <p:spPr>
              <a:xfrm>
                <a:off x="6392881" y="4541511"/>
                <a:ext cx="1524991" cy="1607520"/>
              </a:xfrm>
              <a:prstGeom prst="rect">
                <a:avLst/>
              </a:prstGeom>
            </p:spPr>
          </p:pic>
          <p:sp>
            <p:nvSpPr>
              <p:cNvPr id="49" name="TextBox 48">
                <a:extLst>
                  <a:ext uri="{FF2B5EF4-FFF2-40B4-BE49-F238E27FC236}">
                    <a16:creationId xmlns:a16="http://schemas.microsoft.com/office/drawing/2014/main" id="{A232DB54-A2B4-47F3-A1DA-E5101BC401CD}"/>
                  </a:ext>
                </a:extLst>
              </p:cNvPr>
              <p:cNvSpPr txBox="1"/>
              <p:nvPr/>
            </p:nvSpPr>
            <p:spPr>
              <a:xfrm>
                <a:off x="6281194" y="6170993"/>
                <a:ext cx="1748364" cy="369332"/>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44546A"/>
                    </a:solidFill>
                    <a:effectLst/>
                    <a:uLnTx/>
                    <a:uFillTx/>
                    <a:latin typeface="Calibri" panose="020F0502020204030204"/>
                    <a:ea typeface="+mn-ea"/>
                    <a:cs typeface="+mn-cs"/>
                  </a:rPr>
                  <a:t>User-Item Graph</a:t>
                </a:r>
              </a:p>
            </p:txBody>
          </p:sp>
        </p:grpSp>
        <p:grpSp>
          <p:nvGrpSpPr>
            <p:cNvPr id="11" name="Group 10">
              <a:extLst>
                <a:ext uri="{FF2B5EF4-FFF2-40B4-BE49-F238E27FC236}">
                  <a16:creationId xmlns:a16="http://schemas.microsoft.com/office/drawing/2014/main" id="{8BA66F36-AF5D-4FAC-96AE-D1F42C10555B}"/>
                </a:ext>
              </a:extLst>
            </p:cNvPr>
            <p:cNvGrpSpPr/>
            <p:nvPr/>
          </p:nvGrpSpPr>
          <p:grpSpPr>
            <a:xfrm>
              <a:off x="8657378" y="4577715"/>
              <a:ext cx="2626649" cy="1955156"/>
              <a:chOff x="8657378" y="4577715"/>
              <a:chExt cx="2626649" cy="1955156"/>
            </a:xfrm>
          </p:grpSpPr>
          <p:pic>
            <p:nvPicPr>
              <p:cNvPr id="1026" name="Picture 2" descr="Image result for knowledge graph">
                <a:extLst>
                  <a:ext uri="{FF2B5EF4-FFF2-40B4-BE49-F238E27FC236}">
                    <a16:creationId xmlns:a16="http://schemas.microsoft.com/office/drawing/2014/main" id="{D831D377-96E7-45FC-9C09-5D892FEA4728}"/>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8657378" y="4577715"/>
                <a:ext cx="2626649" cy="1574240"/>
              </a:xfrm>
              <a:prstGeom prst="rect">
                <a:avLst/>
              </a:prstGeom>
              <a:noFill/>
              <a:extLst>
                <a:ext uri="{909E8E84-426E-40DD-AFC4-6F175D3DCCD1}">
                  <a14:hiddenFill xmlns:a14="http://schemas.microsoft.com/office/drawing/2010/main">
                    <a:solidFill>
                      <a:srgbClr val="FFFFFF"/>
                    </a:solidFill>
                  </a14:hiddenFill>
                </a:ext>
              </a:extLst>
            </p:spPr>
          </p:pic>
          <p:sp>
            <p:nvSpPr>
              <p:cNvPr id="50" name="TextBox 49">
                <a:extLst>
                  <a:ext uri="{FF2B5EF4-FFF2-40B4-BE49-F238E27FC236}">
                    <a16:creationId xmlns:a16="http://schemas.microsoft.com/office/drawing/2014/main" id="{8C0C2BA3-E732-42A6-8195-5B92C2BFD54A}"/>
                  </a:ext>
                </a:extLst>
              </p:cNvPr>
              <p:cNvSpPr txBox="1"/>
              <p:nvPr/>
            </p:nvSpPr>
            <p:spPr>
              <a:xfrm>
                <a:off x="9041550" y="6163539"/>
                <a:ext cx="1850251" cy="369332"/>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44546A"/>
                    </a:solidFill>
                    <a:effectLst/>
                    <a:uLnTx/>
                    <a:uFillTx/>
                    <a:latin typeface="Calibri" panose="020F0502020204030204"/>
                    <a:ea typeface="+mn-ea"/>
                    <a:cs typeface="+mn-cs"/>
                  </a:rPr>
                  <a:t>Knowledge Graph</a:t>
                </a:r>
              </a:p>
            </p:txBody>
          </p:sp>
        </p:grpSp>
        <p:grpSp>
          <p:nvGrpSpPr>
            <p:cNvPr id="13" name="Group 12">
              <a:extLst>
                <a:ext uri="{FF2B5EF4-FFF2-40B4-BE49-F238E27FC236}">
                  <a16:creationId xmlns:a16="http://schemas.microsoft.com/office/drawing/2014/main" id="{855E37E5-E165-448A-A234-88E963955CB2}"/>
                </a:ext>
              </a:extLst>
            </p:cNvPr>
            <p:cNvGrpSpPr/>
            <p:nvPr/>
          </p:nvGrpSpPr>
          <p:grpSpPr>
            <a:xfrm>
              <a:off x="6231116" y="291096"/>
              <a:ext cx="1848519" cy="1935081"/>
              <a:chOff x="6231116" y="1314450"/>
              <a:chExt cx="1848519" cy="1935081"/>
            </a:xfrm>
          </p:grpSpPr>
          <p:pic>
            <p:nvPicPr>
              <p:cNvPr id="12" name="Picture 11">
                <a:extLst>
                  <a:ext uri="{FF2B5EF4-FFF2-40B4-BE49-F238E27FC236}">
                    <a16:creationId xmlns:a16="http://schemas.microsoft.com/office/drawing/2014/main" id="{5627A563-8436-4C77-BB9A-3557697BC942}"/>
                  </a:ext>
                </a:extLst>
              </p:cNvPr>
              <p:cNvPicPr>
                <a:picLocks noChangeAspect="1"/>
              </p:cNvPicPr>
              <p:nvPr/>
            </p:nvPicPr>
            <p:blipFill>
              <a:blip r:embed="rId10"/>
              <a:stretch>
                <a:fillRect/>
              </a:stretch>
            </p:blipFill>
            <p:spPr>
              <a:xfrm>
                <a:off x="6324778" y="1314450"/>
                <a:ext cx="1598992" cy="1569381"/>
              </a:xfrm>
              <a:prstGeom prst="rect">
                <a:avLst/>
              </a:prstGeom>
            </p:spPr>
          </p:pic>
          <p:sp>
            <p:nvSpPr>
              <p:cNvPr id="51" name="TextBox 50">
                <a:extLst>
                  <a:ext uri="{FF2B5EF4-FFF2-40B4-BE49-F238E27FC236}">
                    <a16:creationId xmlns:a16="http://schemas.microsoft.com/office/drawing/2014/main" id="{E987F5F2-E253-4C4D-A133-D4088CADC6BC}"/>
                  </a:ext>
                </a:extLst>
              </p:cNvPr>
              <p:cNvSpPr txBox="1"/>
              <p:nvPr/>
            </p:nvSpPr>
            <p:spPr>
              <a:xfrm>
                <a:off x="6231116" y="2880199"/>
                <a:ext cx="1848519" cy="369332"/>
              </a:xfrm>
              <a:prstGeom prst="rect">
                <a:avLst/>
              </a:prstGeom>
              <a:noFill/>
            </p:spPr>
            <p:txBody>
              <a:bodyPr wrap="none" rtlCol="0">
                <a:spAutoFit/>
              </a:bodyPr>
              <a:lstStyle/>
              <a:p>
                <a:r>
                  <a:rPr lang="en-US" dirty="0">
                    <a:solidFill>
                      <a:srgbClr val="C00000"/>
                    </a:solidFill>
                  </a:rPr>
                  <a:t>Recommendation</a:t>
                </a:r>
              </a:p>
            </p:txBody>
          </p:sp>
        </p:grpSp>
        <p:cxnSp>
          <p:nvCxnSpPr>
            <p:cNvPr id="55" name="Straight Arrow Connector 54">
              <a:extLst>
                <a:ext uri="{FF2B5EF4-FFF2-40B4-BE49-F238E27FC236}">
                  <a16:creationId xmlns:a16="http://schemas.microsoft.com/office/drawing/2014/main" id="{094D365B-4515-4C5D-A335-6580D2440D0F}"/>
                </a:ext>
              </a:extLst>
            </p:cNvPr>
            <p:cNvCxnSpPr>
              <a:cxnSpLocks/>
              <a:endCxn id="47" idx="2"/>
            </p:cNvCxnSpPr>
            <p:nvPr/>
          </p:nvCxnSpPr>
          <p:spPr>
            <a:xfrm flipV="1">
              <a:off x="9448800" y="2205292"/>
              <a:ext cx="616734" cy="546165"/>
            </a:xfrm>
            <a:prstGeom prst="straightConnector1">
              <a:avLst/>
            </a:prstGeom>
            <a:ln w="31750">
              <a:tailEnd type="triangle"/>
            </a:ln>
          </p:spPr>
          <p:style>
            <a:lnRef idx="2">
              <a:schemeClr val="accent3"/>
            </a:lnRef>
            <a:fillRef idx="0">
              <a:schemeClr val="accent3"/>
            </a:fillRef>
            <a:effectRef idx="1">
              <a:schemeClr val="accent3"/>
            </a:effectRef>
            <a:fontRef idx="minor">
              <a:schemeClr val="tx1"/>
            </a:fontRef>
          </p:style>
        </p:cxnSp>
        <p:cxnSp>
          <p:nvCxnSpPr>
            <p:cNvPr id="56" name="Straight Arrow Connector 55">
              <a:extLst>
                <a:ext uri="{FF2B5EF4-FFF2-40B4-BE49-F238E27FC236}">
                  <a16:creationId xmlns:a16="http://schemas.microsoft.com/office/drawing/2014/main" id="{67FC7A6C-48F4-4CB3-94CC-2D189BE6C55C}"/>
                </a:ext>
              </a:extLst>
            </p:cNvPr>
            <p:cNvCxnSpPr>
              <a:cxnSpLocks/>
              <a:endCxn id="51" idx="2"/>
            </p:cNvCxnSpPr>
            <p:nvPr/>
          </p:nvCxnSpPr>
          <p:spPr>
            <a:xfrm flipH="1" flipV="1">
              <a:off x="7155376" y="2226177"/>
              <a:ext cx="644660" cy="525280"/>
            </a:xfrm>
            <a:prstGeom prst="straightConnector1">
              <a:avLst/>
            </a:prstGeom>
            <a:ln w="31750">
              <a:tailEnd type="triangle"/>
            </a:ln>
          </p:spPr>
          <p:style>
            <a:lnRef idx="2">
              <a:schemeClr val="accent3"/>
            </a:lnRef>
            <a:fillRef idx="0">
              <a:schemeClr val="accent3"/>
            </a:fillRef>
            <a:effectRef idx="1">
              <a:schemeClr val="accent3"/>
            </a:effectRef>
            <a:fontRef idx="minor">
              <a:schemeClr val="tx1"/>
            </a:fontRef>
          </p:style>
        </p:cxnSp>
        <p:grpSp>
          <p:nvGrpSpPr>
            <p:cNvPr id="28" name="Group 27">
              <a:extLst>
                <a:ext uri="{FF2B5EF4-FFF2-40B4-BE49-F238E27FC236}">
                  <a16:creationId xmlns:a16="http://schemas.microsoft.com/office/drawing/2014/main" id="{877C6159-C620-4D89-912B-DBAD5E026C68}"/>
                </a:ext>
              </a:extLst>
            </p:cNvPr>
            <p:cNvGrpSpPr/>
            <p:nvPr/>
          </p:nvGrpSpPr>
          <p:grpSpPr>
            <a:xfrm>
              <a:off x="8989994" y="465551"/>
              <a:ext cx="2162939" cy="1739741"/>
              <a:chOff x="8989994" y="1348339"/>
              <a:chExt cx="2162939" cy="1739741"/>
            </a:xfrm>
          </p:grpSpPr>
          <p:pic>
            <p:nvPicPr>
              <p:cNvPr id="1032" name="Picture 8" descr="Image result for question answering">
                <a:extLst>
                  <a:ext uri="{FF2B5EF4-FFF2-40B4-BE49-F238E27FC236}">
                    <a16:creationId xmlns:a16="http://schemas.microsoft.com/office/drawing/2014/main" id="{D9E8C36A-3F59-4346-A3A7-9FC96BAB87E5}"/>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8989994" y="1348339"/>
                <a:ext cx="2162939" cy="1216653"/>
              </a:xfrm>
              <a:prstGeom prst="rect">
                <a:avLst/>
              </a:prstGeom>
              <a:noFill/>
              <a:extLst>
                <a:ext uri="{909E8E84-426E-40DD-AFC4-6F175D3DCCD1}">
                  <a14:hiddenFill xmlns:a14="http://schemas.microsoft.com/office/drawing/2010/main">
                    <a:solidFill>
                      <a:srgbClr val="FFFFFF"/>
                    </a:solidFill>
                  </a14:hiddenFill>
                </a:ext>
              </a:extLst>
            </p:spPr>
          </p:pic>
          <p:sp>
            <p:nvSpPr>
              <p:cNvPr id="47" name="TextBox 46">
                <a:extLst>
                  <a:ext uri="{FF2B5EF4-FFF2-40B4-BE49-F238E27FC236}">
                    <a16:creationId xmlns:a16="http://schemas.microsoft.com/office/drawing/2014/main" id="{EDCBC5B7-E5C1-4FA8-858A-585A2B4E8DDF}"/>
                  </a:ext>
                </a:extLst>
              </p:cNvPr>
              <p:cNvSpPr txBox="1"/>
              <p:nvPr/>
            </p:nvSpPr>
            <p:spPr>
              <a:xfrm>
                <a:off x="9027108" y="2718748"/>
                <a:ext cx="2076851" cy="369332"/>
              </a:xfrm>
              <a:prstGeom prst="rect">
                <a:avLst/>
              </a:prstGeom>
              <a:noFill/>
            </p:spPr>
            <p:txBody>
              <a:bodyPr wrap="none" rtlCol="0">
                <a:spAutoFit/>
              </a:bodyPr>
              <a:lstStyle/>
              <a:p>
                <a:r>
                  <a:rPr lang="en-US" dirty="0">
                    <a:solidFill>
                      <a:srgbClr val="C00000"/>
                    </a:solidFill>
                  </a:rPr>
                  <a:t>Question Answering</a:t>
                </a:r>
              </a:p>
            </p:txBody>
          </p:sp>
        </p:grpSp>
      </p:grpSp>
      <p:pic>
        <p:nvPicPr>
          <p:cNvPr id="27" name="Picture 32" descr="“artificial neural network”的图片搜索结果">
            <a:extLst>
              <a:ext uri="{FF2B5EF4-FFF2-40B4-BE49-F238E27FC236}">
                <a16:creationId xmlns:a16="http://schemas.microsoft.com/office/drawing/2014/main" id="{0E3C13D5-1178-4FDD-870D-C6384427ECF7}"/>
              </a:ext>
            </a:extLst>
          </p:cNvPr>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1679009" y="2571134"/>
            <a:ext cx="2667550" cy="1746563"/>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213DB79A-D9E6-4678-9011-DB37B1E2667E}"/>
              </a:ext>
            </a:extLst>
          </p:cNvPr>
          <p:cNvSpPr txBox="1"/>
          <p:nvPr/>
        </p:nvSpPr>
        <p:spPr>
          <a:xfrm>
            <a:off x="1606153" y="4122511"/>
            <a:ext cx="2702791" cy="523220"/>
          </a:xfrm>
          <a:prstGeom prst="rect">
            <a:avLst/>
          </a:prstGeom>
          <a:noFill/>
        </p:spPr>
        <p:txBody>
          <a:bodyPr wrap="none" rtlCol="0">
            <a:spAutoFit/>
          </a:bodyPr>
          <a:lstStyle>
            <a:defPPr>
              <a:defRPr lang="en-US"/>
            </a:defPPr>
            <a:lvl1pPr>
              <a:defRPr sz="2800" b="1">
                <a:ln/>
                <a:solidFill>
                  <a:schemeClr val="accent3"/>
                </a:solidFill>
              </a:defRPr>
            </a:lvl1pPr>
          </a:lstStyle>
          <a:p>
            <a:r>
              <a:rPr lang="en-US" dirty="0">
                <a:ln w="0"/>
                <a:solidFill>
                  <a:schemeClr val="tx1"/>
                </a:solidFill>
              </a:rPr>
              <a:t>Neural Networks</a:t>
            </a:r>
          </a:p>
        </p:txBody>
      </p:sp>
      <p:pic>
        <p:nvPicPr>
          <p:cNvPr id="1033" name="Picture 1032">
            <a:extLst>
              <a:ext uri="{FF2B5EF4-FFF2-40B4-BE49-F238E27FC236}">
                <a16:creationId xmlns:a16="http://schemas.microsoft.com/office/drawing/2014/main" id="{747B41A9-17EF-40E8-871E-62EF0F35EF0D}"/>
              </a:ext>
            </a:extLst>
          </p:cNvPr>
          <p:cNvPicPr>
            <a:picLocks noChangeAspect="1"/>
          </p:cNvPicPr>
          <p:nvPr/>
        </p:nvPicPr>
        <p:blipFill>
          <a:blip r:embed="rId13"/>
          <a:stretch>
            <a:fillRect/>
          </a:stretch>
        </p:blipFill>
        <p:spPr>
          <a:xfrm>
            <a:off x="1023396" y="2818377"/>
            <a:ext cx="273789" cy="1252262"/>
          </a:xfrm>
          <a:prstGeom prst="rect">
            <a:avLst/>
          </a:prstGeom>
        </p:spPr>
      </p:pic>
      <p:sp>
        <p:nvSpPr>
          <p:cNvPr id="86" name="TextBox 85">
            <a:extLst>
              <a:ext uri="{FF2B5EF4-FFF2-40B4-BE49-F238E27FC236}">
                <a16:creationId xmlns:a16="http://schemas.microsoft.com/office/drawing/2014/main" id="{780D0B72-BC02-4BAA-A736-93A98A03E9BA}"/>
              </a:ext>
            </a:extLst>
          </p:cNvPr>
          <p:cNvSpPr txBox="1"/>
          <p:nvPr/>
        </p:nvSpPr>
        <p:spPr>
          <a:xfrm>
            <a:off x="596377" y="2585464"/>
            <a:ext cx="1241073" cy="230832"/>
          </a:xfrm>
          <a:prstGeom prst="rect">
            <a:avLst/>
          </a:prstGeom>
          <a:noFill/>
        </p:spPr>
        <p:txBody>
          <a:bodyPr wrap="square" rtlCol="0">
            <a:spAutoFit/>
          </a:bodyPr>
          <a:lstStyle/>
          <a:p>
            <a:r>
              <a:rPr lang="en-US" sz="900" dirty="0"/>
              <a:t>Input Feature Vector</a:t>
            </a:r>
          </a:p>
        </p:txBody>
      </p:sp>
      <p:grpSp>
        <p:nvGrpSpPr>
          <p:cNvPr id="2" name="组合 1"/>
          <p:cNvGrpSpPr/>
          <p:nvPr/>
        </p:nvGrpSpPr>
        <p:grpSpPr>
          <a:xfrm>
            <a:off x="6372716" y="2842758"/>
            <a:ext cx="5148564" cy="1802973"/>
            <a:chOff x="6372716" y="2842758"/>
            <a:chExt cx="5148564" cy="1802973"/>
          </a:xfrm>
        </p:grpSpPr>
        <p:grpSp>
          <p:nvGrpSpPr>
            <p:cNvPr id="57" name="Group 56">
              <a:extLst>
                <a:ext uri="{FF2B5EF4-FFF2-40B4-BE49-F238E27FC236}">
                  <a16:creationId xmlns:a16="http://schemas.microsoft.com/office/drawing/2014/main" id="{E75FAD34-E83F-43E0-B154-0EFC1DB0F8BC}"/>
                </a:ext>
              </a:extLst>
            </p:cNvPr>
            <p:cNvGrpSpPr/>
            <p:nvPr/>
          </p:nvGrpSpPr>
          <p:grpSpPr>
            <a:xfrm>
              <a:off x="6372973" y="2903969"/>
              <a:ext cx="5148307" cy="1105724"/>
              <a:chOff x="6113090" y="3410780"/>
              <a:chExt cx="5148307" cy="1105724"/>
            </a:xfrm>
          </p:grpSpPr>
          <p:pic>
            <p:nvPicPr>
              <p:cNvPr id="1034" name="Picture 10" descr="Image result for graph convolutional network">
                <a:extLst>
                  <a:ext uri="{FF2B5EF4-FFF2-40B4-BE49-F238E27FC236}">
                    <a16:creationId xmlns:a16="http://schemas.microsoft.com/office/drawing/2014/main" id="{A7FD65E2-BE78-46A5-BA95-147E5EFAD4AE}"/>
                  </a:ext>
                </a:extLst>
              </p:cNvPr>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6113090" y="3410780"/>
                <a:ext cx="5148307" cy="1105724"/>
              </a:xfrm>
              <a:prstGeom prst="rect">
                <a:avLst/>
              </a:prstGeom>
              <a:noFill/>
              <a:extLst>
                <a:ext uri="{909E8E84-426E-40DD-AFC4-6F175D3DCCD1}">
                  <a14:hiddenFill xmlns:a14="http://schemas.microsoft.com/office/drawing/2010/main">
                    <a:solidFill>
                      <a:srgbClr val="FFFFFF"/>
                    </a:solidFill>
                  </a14:hiddenFill>
                </a:ext>
              </a:extLst>
            </p:spPr>
          </p:pic>
          <p:pic>
            <p:nvPicPr>
              <p:cNvPr id="30" name="Picture 29">
                <a:extLst>
                  <a:ext uri="{FF2B5EF4-FFF2-40B4-BE49-F238E27FC236}">
                    <a16:creationId xmlns:a16="http://schemas.microsoft.com/office/drawing/2014/main" id="{94D3738F-0407-429F-B564-697D0C9AEF89}"/>
                  </a:ext>
                </a:extLst>
              </p:cNvPr>
              <p:cNvPicPr>
                <a:picLocks noChangeAspect="1"/>
              </p:cNvPicPr>
              <p:nvPr/>
            </p:nvPicPr>
            <p:blipFill>
              <a:blip r:embed="rId15"/>
              <a:stretch>
                <a:fillRect/>
              </a:stretch>
            </p:blipFill>
            <p:spPr>
              <a:xfrm>
                <a:off x="6113090" y="3410780"/>
                <a:ext cx="978273" cy="119062"/>
              </a:xfrm>
              <a:prstGeom prst="rect">
                <a:avLst/>
              </a:prstGeom>
            </p:spPr>
          </p:pic>
        </p:grpSp>
        <p:sp>
          <p:nvSpPr>
            <p:cNvPr id="58" name="TextBox 57">
              <a:extLst>
                <a:ext uri="{FF2B5EF4-FFF2-40B4-BE49-F238E27FC236}">
                  <a16:creationId xmlns:a16="http://schemas.microsoft.com/office/drawing/2014/main" id="{DDAD6A18-CD73-4C8F-96CD-7080E98A2212}"/>
                </a:ext>
              </a:extLst>
            </p:cNvPr>
            <p:cNvSpPr txBox="1"/>
            <p:nvPr/>
          </p:nvSpPr>
          <p:spPr>
            <a:xfrm>
              <a:off x="6372716" y="2842758"/>
              <a:ext cx="978271" cy="215444"/>
            </a:xfrm>
            <a:prstGeom prst="rect">
              <a:avLst/>
            </a:prstGeom>
            <a:noFill/>
          </p:spPr>
          <p:txBody>
            <a:bodyPr wrap="square" rtlCol="0">
              <a:spAutoFit/>
            </a:bodyPr>
            <a:lstStyle/>
            <a:p>
              <a:r>
                <a:rPr lang="en-US" sz="800" b="1" dirty="0"/>
                <a:t>Input: Graph Data</a:t>
              </a:r>
            </a:p>
          </p:txBody>
        </p:sp>
        <p:sp>
          <p:nvSpPr>
            <p:cNvPr id="96" name="TextBox 95">
              <a:extLst>
                <a:ext uri="{FF2B5EF4-FFF2-40B4-BE49-F238E27FC236}">
                  <a16:creationId xmlns:a16="http://schemas.microsoft.com/office/drawing/2014/main" id="{5CFE1F43-941A-40D0-BA62-44013DDDB59F}"/>
                </a:ext>
              </a:extLst>
            </p:cNvPr>
            <p:cNvSpPr txBox="1"/>
            <p:nvPr/>
          </p:nvSpPr>
          <p:spPr>
            <a:xfrm>
              <a:off x="7098735" y="4122511"/>
              <a:ext cx="3696781" cy="523220"/>
            </a:xfrm>
            <a:prstGeom prst="rect">
              <a:avLst/>
            </a:prstGeom>
            <a:noFill/>
          </p:spPr>
          <p:txBody>
            <a:bodyPr wrap="none" rtlCol="0">
              <a:spAutoFit/>
            </a:bodyPr>
            <a:lstStyle>
              <a:defPPr>
                <a:defRPr lang="en-US"/>
              </a:defPPr>
              <a:lvl1pPr>
                <a:defRPr sz="2800" b="1">
                  <a:ln w="0"/>
                </a:defRPr>
              </a:lvl1pPr>
            </a:lstStyle>
            <a:p>
              <a:r>
                <a:rPr lang="en-US" dirty="0"/>
                <a:t>Graph Neural Networks</a:t>
              </a:r>
            </a:p>
          </p:txBody>
        </p:sp>
      </p:grpSp>
      <p:sp>
        <p:nvSpPr>
          <p:cNvPr id="98" name="文本框 11">
            <a:extLst>
              <a:ext uri="{FF2B5EF4-FFF2-40B4-BE49-F238E27FC236}">
                <a16:creationId xmlns:a16="http://schemas.microsoft.com/office/drawing/2014/main" id="{88C221E6-A5C1-4F24-BC45-6C1939C569AD}"/>
              </a:ext>
            </a:extLst>
          </p:cNvPr>
          <p:cNvSpPr txBox="1"/>
          <p:nvPr/>
        </p:nvSpPr>
        <p:spPr>
          <a:xfrm>
            <a:off x="10329182" y="14423"/>
            <a:ext cx="1862818" cy="307777"/>
          </a:xfrm>
          <a:prstGeom prst="rect">
            <a:avLst/>
          </a:prstGeom>
          <a:noFill/>
        </p:spPr>
        <p:txBody>
          <a:bodyPr wrap="none" rtlCol="0">
            <a:spAutoFit/>
          </a:bodyPr>
          <a:lstStyle/>
          <a:p>
            <a:r>
              <a:rPr lang="en-US" altLang="zh-CN" sz="1400" dirty="0">
                <a:solidFill>
                  <a:schemeClr val="bg1">
                    <a:lumMod val="75000"/>
                  </a:schemeClr>
                </a:solidFill>
              </a:rPr>
              <a:t>* Figures from Internet</a:t>
            </a:r>
            <a:endParaRPr lang="zh-CN" altLang="en-US" sz="1400" dirty="0">
              <a:solidFill>
                <a:schemeClr val="bg1">
                  <a:lumMod val="75000"/>
                </a:schemeClr>
              </a:solidFill>
            </a:endParaRPr>
          </a:p>
        </p:txBody>
      </p:sp>
    </p:spTree>
    <p:custDataLst>
      <p:tags r:id="rId1"/>
    </p:custDataLst>
    <p:extLst>
      <p:ext uri="{BB962C8B-B14F-4D97-AF65-F5344CB8AC3E}">
        <p14:creationId xmlns:p14="http://schemas.microsoft.com/office/powerpoint/2010/main" val="2370190618"/>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down)">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15"/>
                                        </p:tgtEl>
                                        <p:attrNameLst>
                                          <p:attrName>style.visibility</p:attrName>
                                        </p:attrNameLst>
                                      </p:cBhvr>
                                      <p:to>
                                        <p:strVal val="visible"/>
                                      </p:to>
                                    </p:set>
                                    <p:animEffect transition="in" filter="wipe(left)">
                                      <p:cBhvr>
                                        <p:cTn id="12" dur="500"/>
                                        <p:tgtEl>
                                          <p:spTgt spid="15"/>
                                        </p:tgtEl>
                                      </p:cBhvr>
                                    </p:animEffect>
                                  </p:childTnLst>
                                </p:cTn>
                              </p:par>
                            </p:childTnLst>
                          </p:cTn>
                        </p:par>
                        <p:par>
                          <p:cTn id="13" fill="hold">
                            <p:stCondLst>
                              <p:cond delay="500"/>
                            </p:stCondLst>
                            <p:childTnLst>
                              <p:par>
                                <p:cTn id="14" presetID="10" presetClass="entr" presetSubtype="0" fill="hold" nodeType="afterEffect">
                                  <p:stCondLst>
                                    <p:cond delay="0"/>
                                  </p:stCondLst>
                                  <p:childTnLst>
                                    <p:set>
                                      <p:cBhvr>
                                        <p:cTn id="15" dur="1" fill="hold">
                                          <p:stCondLst>
                                            <p:cond delay="0"/>
                                          </p:stCondLst>
                                        </p:cTn>
                                        <p:tgtEl>
                                          <p:spTgt spid="2"/>
                                        </p:tgtEl>
                                        <p:attrNameLst>
                                          <p:attrName>style.visibility</p:attrName>
                                        </p:attrNameLst>
                                      </p:cBhvr>
                                      <p:to>
                                        <p:strVal val="visible"/>
                                      </p:to>
                                    </p:set>
                                    <p:animEffect transition="in" filter="fade">
                                      <p:cBhvr>
                                        <p:cTn id="16" dur="500"/>
                                        <p:tgtEl>
                                          <p:spTgt spid="2"/>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4" fill="hold" nodeType="click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wipe(down)">
                                      <p:cBhvr>
                                        <p:cTn id="21"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80F6B115-E472-445E-82C5-515E76C44F0B}"/>
              </a:ext>
            </a:extLst>
          </p:cNvPr>
          <p:cNvSpPr>
            <a:spLocks noGrp="1"/>
          </p:cNvSpPr>
          <p:nvPr>
            <p:ph type="title"/>
          </p:nvPr>
        </p:nvSpPr>
        <p:spPr/>
        <p:txBody>
          <a:bodyPr/>
          <a:lstStyle/>
          <a:p>
            <a:r>
              <a:rPr lang="en-US" dirty="0"/>
              <a:t>Chain-based Parallel Streaming</a:t>
            </a:r>
          </a:p>
        </p:txBody>
      </p:sp>
      <p:sp>
        <p:nvSpPr>
          <p:cNvPr id="3" name="内容占位符 2">
            <a:extLst>
              <a:ext uri="{FF2B5EF4-FFF2-40B4-BE49-F238E27FC236}">
                <a16:creationId xmlns:a16="http://schemas.microsoft.com/office/drawing/2014/main" id="{DE980494-9B78-4944-905E-132C535299E5}"/>
              </a:ext>
            </a:extLst>
          </p:cNvPr>
          <p:cNvSpPr>
            <a:spLocks noGrp="1"/>
          </p:cNvSpPr>
          <p:nvPr>
            <p:ph idx="1"/>
          </p:nvPr>
        </p:nvSpPr>
        <p:spPr>
          <a:xfrm>
            <a:off x="838200" y="1288025"/>
            <a:ext cx="10515600" cy="772559"/>
          </a:xfrm>
        </p:spPr>
        <p:txBody>
          <a:bodyPr/>
          <a:lstStyle/>
          <a:p>
            <a:r>
              <a:rPr lang="en-US" dirty="0"/>
              <a:t>Each GPU can consume all the chunks in chain for a PCIe switch</a:t>
            </a:r>
          </a:p>
        </p:txBody>
      </p:sp>
      <p:sp>
        <p:nvSpPr>
          <p:cNvPr id="4" name="灯片编号占位符 3">
            <a:extLst>
              <a:ext uri="{FF2B5EF4-FFF2-40B4-BE49-F238E27FC236}">
                <a16:creationId xmlns:a16="http://schemas.microsoft.com/office/drawing/2014/main" id="{CB133692-45E9-4F9C-BBBA-E2FA8DF1790C}"/>
              </a:ext>
            </a:extLst>
          </p:cNvPr>
          <p:cNvSpPr>
            <a:spLocks noGrp="1"/>
          </p:cNvSpPr>
          <p:nvPr>
            <p:ph type="sldNum" sz="quarter" idx="12"/>
          </p:nvPr>
        </p:nvSpPr>
        <p:spPr/>
        <p:txBody>
          <a:bodyPr/>
          <a:lstStyle/>
          <a:p>
            <a:fld id="{D0FF571C-8896-0D48-9D6F-DAE7F004DD8A}" type="slidenum">
              <a:rPr lang="en-US" smtClean="0"/>
              <a:pPr/>
              <a:t>20</a:t>
            </a:fld>
            <a:endParaRPr lang="en-US" dirty="0"/>
          </a:p>
        </p:txBody>
      </p:sp>
      <p:pic>
        <p:nvPicPr>
          <p:cNvPr id="7" name="Picture 6">
            <a:extLst>
              <a:ext uri="{FF2B5EF4-FFF2-40B4-BE49-F238E27FC236}">
                <a16:creationId xmlns:a16="http://schemas.microsoft.com/office/drawing/2014/main" id="{857BDE7E-AEDF-4960-BA73-876FDCDECBCC}"/>
              </a:ext>
            </a:extLst>
          </p:cNvPr>
          <p:cNvPicPr>
            <a:picLocks noChangeAspect="1"/>
          </p:cNvPicPr>
          <p:nvPr/>
        </p:nvPicPr>
        <p:blipFill>
          <a:blip r:embed="rId3"/>
          <a:stretch>
            <a:fillRect/>
          </a:stretch>
        </p:blipFill>
        <p:spPr>
          <a:xfrm>
            <a:off x="7924733" y="2716013"/>
            <a:ext cx="3233438" cy="2549398"/>
          </a:xfrm>
          <a:prstGeom prst="rect">
            <a:avLst/>
          </a:prstGeom>
        </p:spPr>
      </p:pic>
      <p:grpSp>
        <p:nvGrpSpPr>
          <p:cNvPr id="8" name="Group 7">
            <a:extLst>
              <a:ext uri="{FF2B5EF4-FFF2-40B4-BE49-F238E27FC236}">
                <a16:creationId xmlns:a16="http://schemas.microsoft.com/office/drawing/2014/main" id="{8ECC7CF4-7CA2-48EB-8545-656D399C588A}"/>
              </a:ext>
            </a:extLst>
          </p:cNvPr>
          <p:cNvGrpSpPr/>
          <p:nvPr/>
        </p:nvGrpSpPr>
        <p:grpSpPr>
          <a:xfrm>
            <a:off x="8635122" y="2578950"/>
            <a:ext cx="2549960" cy="3561821"/>
            <a:chOff x="8635122" y="2200275"/>
            <a:chExt cx="2549960" cy="3561821"/>
          </a:xfrm>
        </p:grpSpPr>
        <p:sp>
          <p:nvSpPr>
            <p:cNvPr id="9" name="Rectangle 8">
              <a:extLst>
                <a:ext uri="{FF2B5EF4-FFF2-40B4-BE49-F238E27FC236}">
                  <a16:creationId xmlns:a16="http://schemas.microsoft.com/office/drawing/2014/main" id="{C08E64BF-AA44-4CA7-8E55-E55509771657}"/>
                </a:ext>
              </a:extLst>
            </p:cNvPr>
            <p:cNvSpPr/>
            <p:nvPr/>
          </p:nvSpPr>
          <p:spPr>
            <a:xfrm>
              <a:off x="8719079" y="5265413"/>
              <a:ext cx="467591" cy="405245"/>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white"/>
                  </a:solidFill>
                  <a:effectLst/>
                  <a:uLnTx/>
                  <a:uFillTx/>
                  <a:latin typeface="Calibri" panose="020F0502020204030204"/>
                  <a:ea typeface="+mn-ea"/>
                  <a:cs typeface="+mn-cs"/>
                </a:rPr>
                <a:t>GPU0</a:t>
              </a:r>
            </a:p>
          </p:txBody>
        </p:sp>
        <p:sp>
          <p:nvSpPr>
            <p:cNvPr id="10" name="Rectangle 9">
              <a:extLst>
                <a:ext uri="{FF2B5EF4-FFF2-40B4-BE49-F238E27FC236}">
                  <a16:creationId xmlns:a16="http://schemas.microsoft.com/office/drawing/2014/main" id="{A67CEBCB-5E35-468B-9DE9-53D75D40127F}"/>
                </a:ext>
              </a:extLst>
            </p:cNvPr>
            <p:cNvSpPr/>
            <p:nvPr/>
          </p:nvSpPr>
          <p:spPr>
            <a:xfrm>
              <a:off x="9367266" y="5265412"/>
              <a:ext cx="467591" cy="405245"/>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white"/>
                  </a:solidFill>
                  <a:effectLst/>
                  <a:uLnTx/>
                  <a:uFillTx/>
                  <a:latin typeface="Calibri" panose="020F0502020204030204"/>
                  <a:ea typeface="+mn-ea"/>
                  <a:cs typeface="+mn-cs"/>
                </a:rPr>
                <a:t>GPU1</a:t>
              </a:r>
            </a:p>
          </p:txBody>
        </p:sp>
        <p:sp>
          <p:nvSpPr>
            <p:cNvPr id="11" name="Rectangle 10">
              <a:extLst>
                <a:ext uri="{FF2B5EF4-FFF2-40B4-BE49-F238E27FC236}">
                  <a16:creationId xmlns:a16="http://schemas.microsoft.com/office/drawing/2014/main" id="{62213434-5099-408A-87EC-11BDC2C31861}"/>
                </a:ext>
              </a:extLst>
            </p:cNvPr>
            <p:cNvSpPr/>
            <p:nvPr/>
          </p:nvSpPr>
          <p:spPr>
            <a:xfrm>
              <a:off x="10015453" y="5265411"/>
              <a:ext cx="467591" cy="405245"/>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white"/>
                  </a:solidFill>
                  <a:effectLst/>
                  <a:uLnTx/>
                  <a:uFillTx/>
                  <a:latin typeface="Calibri" panose="020F0502020204030204"/>
                  <a:ea typeface="+mn-ea"/>
                  <a:cs typeface="+mn-cs"/>
                </a:rPr>
                <a:t>GPU2</a:t>
              </a:r>
            </a:p>
          </p:txBody>
        </p:sp>
        <p:sp>
          <p:nvSpPr>
            <p:cNvPr id="12" name="Rounded Rectangle 5">
              <a:extLst>
                <a:ext uri="{FF2B5EF4-FFF2-40B4-BE49-F238E27FC236}">
                  <a16:creationId xmlns:a16="http://schemas.microsoft.com/office/drawing/2014/main" id="{6854935E-73E4-4431-9059-1A3F2785C071}"/>
                </a:ext>
              </a:extLst>
            </p:cNvPr>
            <p:cNvSpPr/>
            <p:nvPr/>
          </p:nvSpPr>
          <p:spPr>
            <a:xfrm>
              <a:off x="8635122" y="2200275"/>
              <a:ext cx="600128" cy="3561821"/>
            </a:xfrm>
            <a:prstGeom prst="roundRect">
              <a:avLst/>
            </a:prstGeom>
            <a:noFill/>
            <a:ln w="28575">
              <a:solidFill>
                <a:srgbClr val="00B050"/>
              </a:solidFill>
              <a:prstDash val="sysDot"/>
            </a:ln>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3" name="Rounded Rectangle 14">
              <a:extLst>
                <a:ext uri="{FF2B5EF4-FFF2-40B4-BE49-F238E27FC236}">
                  <a16:creationId xmlns:a16="http://schemas.microsoft.com/office/drawing/2014/main" id="{F84CDFCB-0C2B-4FBA-AF13-EFC412C980B4}"/>
                </a:ext>
              </a:extLst>
            </p:cNvPr>
            <p:cNvSpPr/>
            <p:nvPr/>
          </p:nvSpPr>
          <p:spPr>
            <a:xfrm>
              <a:off x="9293072" y="2200275"/>
              <a:ext cx="600128" cy="3561821"/>
            </a:xfrm>
            <a:prstGeom prst="roundRect">
              <a:avLst/>
            </a:prstGeom>
            <a:noFill/>
            <a:ln w="28575">
              <a:solidFill>
                <a:srgbClr val="00B050"/>
              </a:solidFill>
              <a:prstDash val="sysDot"/>
            </a:ln>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4" name="Rounded Rectangle 15">
              <a:extLst>
                <a:ext uri="{FF2B5EF4-FFF2-40B4-BE49-F238E27FC236}">
                  <a16:creationId xmlns:a16="http://schemas.microsoft.com/office/drawing/2014/main" id="{A4802FEA-C47A-4F8C-AE10-70C99E9C7491}"/>
                </a:ext>
              </a:extLst>
            </p:cNvPr>
            <p:cNvSpPr/>
            <p:nvPr/>
          </p:nvSpPr>
          <p:spPr>
            <a:xfrm>
              <a:off x="9947041" y="2200275"/>
              <a:ext cx="600128" cy="3561821"/>
            </a:xfrm>
            <a:prstGeom prst="roundRect">
              <a:avLst/>
            </a:prstGeom>
            <a:noFill/>
            <a:ln w="28575">
              <a:solidFill>
                <a:srgbClr val="00B050"/>
              </a:solidFill>
              <a:prstDash val="sysDot"/>
            </a:ln>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5" name="Rectangle 14">
              <a:extLst>
                <a:ext uri="{FF2B5EF4-FFF2-40B4-BE49-F238E27FC236}">
                  <a16:creationId xmlns:a16="http://schemas.microsoft.com/office/drawing/2014/main" id="{956033A3-8C73-49A6-8A24-7C5C086854B8}"/>
                </a:ext>
              </a:extLst>
            </p:cNvPr>
            <p:cNvSpPr/>
            <p:nvPr/>
          </p:nvSpPr>
          <p:spPr>
            <a:xfrm>
              <a:off x="10653366" y="5265411"/>
              <a:ext cx="467591" cy="405245"/>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white"/>
                  </a:solidFill>
                  <a:effectLst/>
                  <a:uLnTx/>
                  <a:uFillTx/>
                  <a:latin typeface="Calibri" panose="020F0502020204030204"/>
                  <a:ea typeface="+mn-ea"/>
                  <a:cs typeface="+mn-cs"/>
                </a:rPr>
                <a:t>GPU3</a:t>
              </a:r>
            </a:p>
          </p:txBody>
        </p:sp>
        <p:sp>
          <p:nvSpPr>
            <p:cNvPr id="16" name="Rounded Rectangle 15">
              <a:extLst>
                <a:ext uri="{FF2B5EF4-FFF2-40B4-BE49-F238E27FC236}">
                  <a16:creationId xmlns:a16="http://schemas.microsoft.com/office/drawing/2014/main" id="{EF0BFD3E-9898-4058-A85D-B089E4CB20FB}"/>
                </a:ext>
              </a:extLst>
            </p:cNvPr>
            <p:cNvSpPr/>
            <p:nvPr/>
          </p:nvSpPr>
          <p:spPr>
            <a:xfrm>
              <a:off x="10584954" y="2200275"/>
              <a:ext cx="600128" cy="3561821"/>
            </a:xfrm>
            <a:prstGeom prst="roundRect">
              <a:avLst/>
            </a:prstGeom>
            <a:noFill/>
            <a:ln w="28575">
              <a:solidFill>
                <a:srgbClr val="00B050"/>
              </a:solidFill>
              <a:prstDash val="sysDot"/>
            </a:ln>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pic>
        <p:nvPicPr>
          <p:cNvPr id="17" name="Picture 16">
            <a:extLst>
              <a:ext uri="{FF2B5EF4-FFF2-40B4-BE49-F238E27FC236}">
                <a16:creationId xmlns:a16="http://schemas.microsoft.com/office/drawing/2014/main" id="{CFBD7C56-C438-44DB-A948-8A1FB5DAD118}"/>
              </a:ext>
            </a:extLst>
          </p:cNvPr>
          <p:cNvPicPr>
            <a:picLocks noChangeAspect="1"/>
          </p:cNvPicPr>
          <p:nvPr/>
        </p:nvPicPr>
        <p:blipFill>
          <a:blip r:embed="rId4"/>
          <a:stretch>
            <a:fillRect/>
          </a:stretch>
        </p:blipFill>
        <p:spPr>
          <a:xfrm>
            <a:off x="8836813" y="4341075"/>
            <a:ext cx="196746" cy="427004"/>
          </a:xfrm>
          <a:prstGeom prst="rect">
            <a:avLst/>
          </a:prstGeom>
        </p:spPr>
      </p:pic>
      <p:pic>
        <p:nvPicPr>
          <p:cNvPr id="18" name="Picture 17">
            <a:extLst>
              <a:ext uri="{FF2B5EF4-FFF2-40B4-BE49-F238E27FC236}">
                <a16:creationId xmlns:a16="http://schemas.microsoft.com/office/drawing/2014/main" id="{FC3138F3-6CBF-4324-BE16-9B65D809F29C}"/>
              </a:ext>
            </a:extLst>
          </p:cNvPr>
          <p:cNvPicPr>
            <a:picLocks noChangeAspect="1"/>
          </p:cNvPicPr>
          <p:nvPr/>
        </p:nvPicPr>
        <p:blipFill>
          <a:blip r:embed="rId4"/>
          <a:stretch>
            <a:fillRect/>
          </a:stretch>
        </p:blipFill>
        <p:spPr>
          <a:xfrm>
            <a:off x="9494763" y="4341075"/>
            <a:ext cx="196746" cy="427004"/>
          </a:xfrm>
          <a:prstGeom prst="rect">
            <a:avLst/>
          </a:prstGeom>
        </p:spPr>
      </p:pic>
      <p:pic>
        <p:nvPicPr>
          <p:cNvPr id="19" name="Picture 18">
            <a:extLst>
              <a:ext uri="{FF2B5EF4-FFF2-40B4-BE49-F238E27FC236}">
                <a16:creationId xmlns:a16="http://schemas.microsoft.com/office/drawing/2014/main" id="{CDE2E547-6F07-4158-AF4E-2905C743DFCB}"/>
              </a:ext>
            </a:extLst>
          </p:cNvPr>
          <p:cNvPicPr>
            <a:picLocks noChangeAspect="1"/>
          </p:cNvPicPr>
          <p:nvPr/>
        </p:nvPicPr>
        <p:blipFill>
          <a:blip r:embed="rId4"/>
          <a:stretch>
            <a:fillRect/>
          </a:stretch>
        </p:blipFill>
        <p:spPr>
          <a:xfrm>
            <a:off x="10152296" y="4341075"/>
            <a:ext cx="196746" cy="427004"/>
          </a:xfrm>
          <a:prstGeom prst="rect">
            <a:avLst/>
          </a:prstGeom>
        </p:spPr>
      </p:pic>
      <p:pic>
        <p:nvPicPr>
          <p:cNvPr id="20" name="Picture 19">
            <a:extLst>
              <a:ext uri="{FF2B5EF4-FFF2-40B4-BE49-F238E27FC236}">
                <a16:creationId xmlns:a16="http://schemas.microsoft.com/office/drawing/2014/main" id="{96371275-17AE-48F8-9BE5-952DF5AC0A0A}"/>
              </a:ext>
            </a:extLst>
          </p:cNvPr>
          <p:cNvPicPr>
            <a:picLocks noChangeAspect="1"/>
          </p:cNvPicPr>
          <p:nvPr/>
        </p:nvPicPr>
        <p:blipFill>
          <a:blip r:embed="rId4"/>
          <a:stretch>
            <a:fillRect/>
          </a:stretch>
        </p:blipFill>
        <p:spPr>
          <a:xfrm>
            <a:off x="10780404" y="4341075"/>
            <a:ext cx="196746" cy="427004"/>
          </a:xfrm>
          <a:prstGeom prst="rect">
            <a:avLst/>
          </a:prstGeom>
        </p:spPr>
      </p:pic>
      <p:pic>
        <p:nvPicPr>
          <p:cNvPr id="24" name="Picture 23">
            <a:extLst>
              <a:ext uri="{FF2B5EF4-FFF2-40B4-BE49-F238E27FC236}">
                <a16:creationId xmlns:a16="http://schemas.microsoft.com/office/drawing/2014/main" id="{A14537CC-E5DF-4352-9514-AC94D563FA2C}"/>
              </a:ext>
            </a:extLst>
          </p:cNvPr>
          <p:cNvPicPr>
            <a:picLocks noChangeAspect="1"/>
          </p:cNvPicPr>
          <p:nvPr/>
        </p:nvPicPr>
        <p:blipFill>
          <a:blip r:embed="rId5"/>
          <a:stretch>
            <a:fillRect/>
          </a:stretch>
        </p:blipFill>
        <p:spPr>
          <a:xfrm>
            <a:off x="2091199" y="2187616"/>
            <a:ext cx="3233438" cy="2229957"/>
          </a:xfrm>
          <a:prstGeom prst="rect">
            <a:avLst/>
          </a:prstGeom>
        </p:spPr>
      </p:pic>
      <p:pic>
        <p:nvPicPr>
          <p:cNvPr id="25" name="Picture 24">
            <a:extLst>
              <a:ext uri="{FF2B5EF4-FFF2-40B4-BE49-F238E27FC236}">
                <a16:creationId xmlns:a16="http://schemas.microsoft.com/office/drawing/2014/main" id="{12F99EBB-D045-4616-9477-F83BA715E725}"/>
              </a:ext>
            </a:extLst>
          </p:cNvPr>
          <p:cNvPicPr>
            <a:picLocks noChangeAspect="1"/>
          </p:cNvPicPr>
          <p:nvPr/>
        </p:nvPicPr>
        <p:blipFill>
          <a:blip r:embed="rId6"/>
          <a:stretch>
            <a:fillRect/>
          </a:stretch>
        </p:blipFill>
        <p:spPr>
          <a:xfrm>
            <a:off x="1256248" y="4206240"/>
            <a:ext cx="4503544" cy="1934531"/>
          </a:xfrm>
          <a:prstGeom prst="rect">
            <a:avLst/>
          </a:prstGeom>
        </p:spPr>
      </p:pic>
      <p:pic>
        <p:nvPicPr>
          <p:cNvPr id="21" name="Picture 20">
            <a:extLst>
              <a:ext uri="{FF2B5EF4-FFF2-40B4-BE49-F238E27FC236}">
                <a16:creationId xmlns:a16="http://schemas.microsoft.com/office/drawing/2014/main" id="{73A36171-607E-47E9-AB9F-09FA67B02020}"/>
              </a:ext>
            </a:extLst>
          </p:cNvPr>
          <p:cNvPicPr>
            <a:picLocks noChangeAspect="1"/>
          </p:cNvPicPr>
          <p:nvPr/>
        </p:nvPicPr>
        <p:blipFill>
          <a:blip r:embed="rId7"/>
          <a:stretch>
            <a:fillRect/>
          </a:stretch>
        </p:blipFill>
        <p:spPr>
          <a:xfrm>
            <a:off x="2945968" y="1798303"/>
            <a:ext cx="330251" cy="325797"/>
          </a:xfrm>
          <a:prstGeom prst="rect">
            <a:avLst/>
          </a:prstGeom>
        </p:spPr>
      </p:pic>
      <p:pic>
        <p:nvPicPr>
          <p:cNvPr id="22" name="Picture 21">
            <a:extLst>
              <a:ext uri="{FF2B5EF4-FFF2-40B4-BE49-F238E27FC236}">
                <a16:creationId xmlns:a16="http://schemas.microsoft.com/office/drawing/2014/main" id="{4C02A815-903F-4733-B259-2726B960BE0B}"/>
              </a:ext>
            </a:extLst>
          </p:cNvPr>
          <p:cNvPicPr>
            <a:picLocks noChangeAspect="1"/>
          </p:cNvPicPr>
          <p:nvPr/>
        </p:nvPicPr>
        <p:blipFill>
          <a:blip r:embed="rId8"/>
          <a:stretch>
            <a:fillRect/>
          </a:stretch>
        </p:blipFill>
        <p:spPr>
          <a:xfrm>
            <a:off x="3365669" y="1798303"/>
            <a:ext cx="330251" cy="325797"/>
          </a:xfrm>
          <a:prstGeom prst="rect">
            <a:avLst/>
          </a:prstGeom>
        </p:spPr>
      </p:pic>
      <p:pic>
        <p:nvPicPr>
          <p:cNvPr id="26" name="Picture 25">
            <a:extLst>
              <a:ext uri="{FF2B5EF4-FFF2-40B4-BE49-F238E27FC236}">
                <a16:creationId xmlns:a16="http://schemas.microsoft.com/office/drawing/2014/main" id="{BF6F2CFA-6197-4E42-B0D2-AF1E702AB9E3}"/>
              </a:ext>
            </a:extLst>
          </p:cNvPr>
          <p:cNvPicPr>
            <a:picLocks noChangeAspect="1"/>
          </p:cNvPicPr>
          <p:nvPr/>
        </p:nvPicPr>
        <p:blipFill>
          <a:blip r:embed="rId9"/>
          <a:stretch>
            <a:fillRect/>
          </a:stretch>
        </p:blipFill>
        <p:spPr>
          <a:xfrm>
            <a:off x="3780919" y="1795121"/>
            <a:ext cx="330251" cy="325797"/>
          </a:xfrm>
          <a:prstGeom prst="rect">
            <a:avLst/>
          </a:prstGeom>
        </p:spPr>
      </p:pic>
      <p:pic>
        <p:nvPicPr>
          <p:cNvPr id="27" name="Picture 26">
            <a:extLst>
              <a:ext uri="{FF2B5EF4-FFF2-40B4-BE49-F238E27FC236}">
                <a16:creationId xmlns:a16="http://schemas.microsoft.com/office/drawing/2014/main" id="{6FF7E725-66D6-45FE-BE89-79C96A165BDE}"/>
              </a:ext>
            </a:extLst>
          </p:cNvPr>
          <p:cNvPicPr>
            <a:picLocks noChangeAspect="1"/>
          </p:cNvPicPr>
          <p:nvPr/>
        </p:nvPicPr>
        <p:blipFill>
          <a:blip r:embed="rId10"/>
          <a:stretch>
            <a:fillRect/>
          </a:stretch>
        </p:blipFill>
        <p:spPr>
          <a:xfrm>
            <a:off x="4196169" y="1801485"/>
            <a:ext cx="330251" cy="325797"/>
          </a:xfrm>
          <a:prstGeom prst="rect">
            <a:avLst/>
          </a:prstGeom>
        </p:spPr>
      </p:pic>
      <p:pic>
        <p:nvPicPr>
          <p:cNvPr id="29" name="Picture 28">
            <a:extLst>
              <a:ext uri="{FF2B5EF4-FFF2-40B4-BE49-F238E27FC236}">
                <a16:creationId xmlns:a16="http://schemas.microsoft.com/office/drawing/2014/main" id="{1F81B7DD-1C0F-4852-AD0A-C1FB1B1F508D}"/>
              </a:ext>
            </a:extLst>
          </p:cNvPr>
          <p:cNvPicPr>
            <a:picLocks noChangeAspect="1"/>
          </p:cNvPicPr>
          <p:nvPr/>
        </p:nvPicPr>
        <p:blipFill>
          <a:blip r:embed="rId7"/>
          <a:stretch>
            <a:fillRect/>
          </a:stretch>
        </p:blipFill>
        <p:spPr>
          <a:xfrm>
            <a:off x="2945968" y="1798303"/>
            <a:ext cx="330251" cy="325797"/>
          </a:xfrm>
          <a:prstGeom prst="rect">
            <a:avLst/>
          </a:prstGeom>
        </p:spPr>
      </p:pic>
      <p:pic>
        <p:nvPicPr>
          <p:cNvPr id="30" name="Picture 29">
            <a:extLst>
              <a:ext uri="{FF2B5EF4-FFF2-40B4-BE49-F238E27FC236}">
                <a16:creationId xmlns:a16="http://schemas.microsoft.com/office/drawing/2014/main" id="{634AD103-AE1A-40D5-A74C-499D625AE38B}"/>
              </a:ext>
            </a:extLst>
          </p:cNvPr>
          <p:cNvPicPr>
            <a:picLocks noChangeAspect="1"/>
          </p:cNvPicPr>
          <p:nvPr/>
        </p:nvPicPr>
        <p:blipFill>
          <a:blip r:embed="rId8"/>
          <a:stretch>
            <a:fillRect/>
          </a:stretch>
        </p:blipFill>
        <p:spPr>
          <a:xfrm>
            <a:off x="3365669" y="1798303"/>
            <a:ext cx="330251" cy="325797"/>
          </a:xfrm>
          <a:prstGeom prst="rect">
            <a:avLst/>
          </a:prstGeom>
        </p:spPr>
      </p:pic>
      <p:pic>
        <p:nvPicPr>
          <p:cNvPr id="31" name="Picture 30">
            <a:extLst>
              <a:ext uri="{FF2B5EF4-FFF2-40B4-BE49-F238E27FC236}">
                <a16:creationId xmlns:a16="http://schemas.microsoft.com/office/drawing/2014/main" id="{1BEEC637-1605-4303-9DBA-57EAA846A28A}"/>
              </a:ext>
            </a:extLst>
          </p:cNvPr>
          <p:cNvPicPr>
            <a:picLocks noChangeAspect="1"/>
          </p:cNvPicPr>
          <p:nvPr/>
        </p:nvPicPr>
        <p:blipFill>
          <a:blip r:embed="rId9"/>
          <a:stretch>
            <a:fillRect/>
          </a:stretch>
        </p:blipFill>
        <p:spPr>
          <a:xfrm>
            <a:off x="3780919" y="1795121"/>
            <a:ext cx="330251" cy="325797"/>
          </a:xfrm>
          <a:prstGeom prst="rect">
            <a:avLst/>
          </a:prstGeom>
        </p:spPr>
      </p:pic>
      <p:pic>
        <p:nvPicPr>
          <p:cNvPr id="32" name="Picture 31">
            <a:extLst>
              <a:ext uri="{FF2B5EF4-FFF2-40B4-BE49-F238E27FC236}">
                <a16:creationId xmlns:a16="http://schemas.microsoft.com/office/drawing/2014/main" id="{9D31785A-6847-4E13-BD29-BA46AAA59B68}"/>
              </a:ext>
            </a:extLst>
          </p:cNvPr>
          <p:cNvPicPr>
            <a:picLocks noChangeAspect="1"/>
          </p:cNvPicPr>
          <p:nvPr/>
        </p:nvPicPr>
        <p:blipFill>
          <a:blip r:embed="rId10"/>
          <a:stretch>
            <a:fillRect/>
          </a:stretch>
        </p:blipFill>
        <p:spPr>
          <a:xfrm>
            <a:off x="4196169" y="1801485"/>
            <a:ext cx="330251" cy="325797"/>
          </a:xfrm>
          <a:prstGeom prst="rect">
            <a:avLst/>
          </a:prstGeom>
        </p:spPr>
      </p:pic>
      <p:pic>
        <p:nvPicPr>
          <p:cNvPr id="33" name="Picture 32">
            <a:extLst>
              <a:ext uri="{FF2B5EF4-FFF2-40B4-BE49-F238E27FC236}">
                <a16:creationId xmlns:a16="http://schemas.microsoft.com/office/drawing/2014/main" id="{7F680E4A-079E-4EAA-BA40-7D58201DB666}"/>
              </a:ext>
            </a:extLst>
          </p:cNvPr>
          <p:cNvPicPr>
            <a:picLocks noChangeAspect="1"/>
          </p:cNvPicPr>
          <p:nvPr/>
        </p:nvPicPr>
        <p:blipFill>
          <a:blip r:embed="rId11"/>
          <a:stretch>
            <a:fillRect/>
          </a:stretch>
        </p:blipFill>
        <p:spPr>
          <a:xfrm>
            <a:off x="1256248" y="4483486"/>
            <a:ext cx="4503545" cy="284593"/>
          </a:xfrm>
          <a:prstGeom prst="rect">
            <a:avLst/>
          </a:prstGeom>
        </p:spPr>
      </p:pic>
      <p:pic>
        <p:nvPicPr>
          <p:cNvPr id="34" name="Picture 33">
            <a:extLst>
              <a:ext uri="{FF2B5EF4-FFF2-40B4-BE49-F238E27FC236}">
                <a16:creationId xmlns:a16="http://schemas.microsoft.com/office/drawing/2014/main" id="{CB4FC8C2-7368-4110-8B2D-17D98325395C}"/>
              </a:ext>
            </a:extLst>
          </p:cNvPr>
          <p:cNvPicPr>
            <a:picLocks noChangeAspect="1"/>
          </p:cNvPicPr>
          <p:nvPr/>
        </p:nvPicPr>
        <p:blipFill>
          <a:blip r:embed="rId11"/>
          <a:stretch>
            <a:fillRect/>
          </a:stretch>
        </p:blipFill>
        <p:spPr>
          <a:xfrm>
            <a:off x="1256248" y="4797417"/>
            <a:ext cx="4503545" cy="284593"/>
          </a:xfrm>
          <a:prstGeom prst="rect">
            <a:avLst/>
          </a:prstGeom>
        </p:spPr>
      </p:pic>
      <p:pic>
        <p:nvPicPr>
          <p:cNvPr id="35" name="Picture 34">
            <a:extLst>
              <a:ext uri="{FF2B5EF4-FFF2-40B4-BE49-F238E27FC236}">
                <a16:creationId xmlns:a16="http://schemas.microsoft.com/office/drawing/2014/main" id="{3A891A5A-1440-47DA-8C1C-D4F01A70F979}"/>
              </a:ext>
            </a:extLst>
          </p:cNvPr>
          <p:cNvPicPr>
            <a:picLocks noChangeAspect="1"/>
          </p:cNvPicPr>
          <p:nvPr/>
        </p:nvPicPr>
        <p:blipFill>
          <a:blip r:embed="rId11"/>
          <a:stretch>
            <a:fillRect/>
          </a:stretch>
        </p:blipFill>
        <p:spPr>
          <a:xfrm>
            <a:off x="1256248" y="5111348"/>
            <a:ext cx="4503545" cy="284593"/>
          </a:xfrm>
          <a:prstGeom prst="rect">
            <a:avLst/>
          </a:prstGeom>
        </p:spPr>
      </p:pic>
      <p:pic>
        <p:nvPicPr>
          <p:cNvPr id="36" name="Picture 35">
            <a:extLst>
              <a:ext uri="{FF2B5EF4-FFF2-40B4-BE49-F238E27FC236}">
                <a16:creationId xmlns:a16="http://schemas.microsoft.com/office/drawing/2014/main" id="{D10EC340-FE14-4345-B22E-7EAC6EF9463B}"/>
              </a:ext>
            </a:extLst>
          </p:cNvPr>
          <p:cNvPicPr>
            <a:picLocks noChangeAspect="1"/>
          </p:cNvPicPr>
          <p:nvPr/>
        </p:nvPicPr>
        <p:blipFill>
          <a:blip r:embed="rId11"/>
          <a:stretch>
            <a:fillRect/>
          </a:stretch>
        </p:blipFill>
        <p:spPr>
          <a:xfrm>
            <a:off x="1256248" y="5404485"/>
            <a:ext cx="4503545" cy="284593"/>
          </a:xfrm>
          <a:prstGeom prst="rect">
            <a:avLst/>
          </a:prstGeom>
        </p:spPr>
      </p:pic>
      <p:pic>
        <p:nvPicPr>
          <p:cNvPr id="37" name="Picture 36">
            <a:extLst>
              <a:ext uri="{FF2B5EF4-FFF2-40B4-BE49-F238E27FC236}">
                <a16:creationId xmlns:a16="http://schemas.microsoft.com/office/drawing/2014/main" id="{5ADEB1DB-5378-4DB5-A868-052FBB57D482}"/>
              </a:ext>
            </a:extLst>
          </p:cNvPr>
          <p:cNvPicPr>
            <a:picLocks noChangeAspect="1"/>
          </p:cNvPicPr>
          <p:nvPr/>
        </p:nvPicPr>
        <p:blipFill>
          <a:blip r:embed="rId12"/>
          <a:stretch>
            <a:fillRect/>
          </a:stretch>
        </p:blipFill>
        <p:spPr>
          <a:xfrm>
            <a:off x="7922080" y="2716014"/>
            <a:ext cx="3233436" cy="2549397"/>
          </a:xfrm>
          <a:prstGeom prst="rect">
            <a:avLst/>
          </a:prstGeom>
        </p:spPr>
      </p:pic>
    </p:spTree>
    <p:extLst>
      <p:ext uri="{BB962C8B-B14F-4D97-AF65-F5344CB8AC3E}">
        <p14:creationId xmlns:p14="http://schemas.microsoft.com/office/powerpoint/2010/main" val="27852111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0" presetClass="path" presetSubtype="0" accel="50000" decel="50000" fill="hold" nodeType="clickEffect">
                                  <p:stCondLst>
                                    <p:cond delay="0"/>
                                  </p:stCondLst>
                                  <p:childTnLst>
                                    <p:animMotion origin="layout" path="M -0.00208 0.00023 L -0.00208 0.00023 C -0.00235 0.02431 -0.00248 0.04838 -0.00287 0.07245 C -0.003 0.07893 -0.00326 0.08542 -0.00365 0.0919 C -0.00378 0.09329 -0.0043 0.09444 -0.00443 0.09606 C -0.00508 0.10046 -0.0056 0.10671 -0.00599 0.11134 C -0.00625 0.11366 -0.00664 0.11574 -0.00677 0.11829 C -0.00716 0.12176 -0.00729 0.12569 -0.00755 0.1294 C -0.00781 0.13171 -0.0082 0.1338 -0.00833 0.13634 C -0.00912 0.14329 -0.00899 0.1463 -0.0099 0.15301 C -0.01016 0.1544 -0.01055 0.15556 -0.01068 0.15718 C -0.01107 0.15903 -0.01172 0.16458 -0.01224 0.1669 C -0.01276 0.16829 -0.01341 0.16944 -0.0138 0.17106 C -0.01419 0.17222 -0.01432 0.17384 -0.01458 0.17523 C -0.01511 0.17662 -0.01576 0.17778 -0.01615 0.1794 C -0.01654 0.18056 -0.01667 0.18218 -0.01693 0.18356 C -0.01745 0.18495 -0.0181 0.18611 -0.01849 0.18773 C -0.01888 0.18889 -0.01875 0.19074 -0.01927 0.1919 C -0.01992 0.19306 -0.02083 0.19375 -0.02162 0.19468 C -0.02188 0.19606 -0.02188 0.19768 -0.0224 0.19884 C -0.02383 0.20162 -0.028 0.20347 -0.02943 0.2044 L -0.04349 0.21273 C -0.04766 0.21505 -0.04518 0.21319 -0.05052 0.21968 L -0.05287 0.22245 C -0.05586 0.23032 -0.05326 0.22268 -0.05521 0.23079 C -0.05638 0.23542 -0.0569 0.23565 -0.05755 0.24051 C -0.0612 0.26806 -0.05912 0.26643 -0.05912 0.30995 " pathEditMode="relative" ptsTypes="AAAAAAAAAAAAAAAAAAAAAAAAAAA">
                                      <p:cBhvr>
                                        <p:cTn id="6" dur="1000" fill="hold"/>
                                        <p:tgtEl>
                                          <p:spTgt spid="21"/>
                                        </p:tgtEl>
                                        <p:attrNameLst>
                                          <p:attrName>ppt_x</p:attrName>
                                          <p:attrName>ppt_y</p:attrName>
                                        </p:attrNameLst>
                                      </p:cBhvr>
                                    </p:animMotion>
                                  </p:childTnLst>
                                </p:cTn>
                              </p:par>
                              <p:par>
                                <p:cTn id="7" presetID="0" presetClass="path" presetSubtype="0" accel="50000" decel="50000" fill="hold" nodeType="withEffect">
                                  <p:stCondLst>
                                    <p:cond delay="0"/>
                                  </p:stCondLst>
                                  <p:childTnLst>
                                    <p:animMotion origin="layout" path="M -0.00143 0.00069 L -0.00143 0.00069 C -0.0013 0.01204 -0.00117 0.02361 -0.00091 0.03495 C -0.00078 0.03819 -0.00013 0.04792 0.00039 0.05162 C 0.00052 0.05278 0.00078 0.05393 0.00104 0.05509 C 0.00117 0.05648 0.0013 0.0581 0.00156 0.05949 C 0.00534 0.07616 0.00195 0.05926 0.00469 0.06944 C 0.00508 0.0706 0.00495 0.07199 0.00534 0.07292 C 0.00586 0.07384 0.00677 0.07407 0.00729 0.075 C 0.0082 0.07685 0.00885 0.07893 0.00976 0.08056 C 0.01042 0.08194 0.01146 0.08264 0.01224 0.08403 C 0.01302 0.08518 0.01341 0.08704 0.01406 0.08843 C 0.01471 0.08958 0.01536 0.09051 0.01601 0.09167 C 0.01653 0.09282 0.0168 0.09398 0.01719 0.09514 C 0.0181 0.09699 0.01888 0.09884 0.01979 0.10069 C 0.02018 0.10162 0.02044 0.10301 0.02096 0.10393 C 0.02252 0.10648 0.02435 0.10833 0.02604 0.11065 C 0.02708 0.11204 0.02786 0.11412 0.02917 0.11505 C 0.03073 0.11667 0.03255 0.11759 0.03411 0.11944 C 0.03867 0.125 0.03294 0.11829 0.03854 0.12407 C 0.03919 0.12454 0.03971 0.12569 0.04036 0.12616 C 0.04114 0.12685 0.04531 0.12824 0.04596 0.12847 C 0.04687 0.1287 0.04765 0.12917 0.04844 0.12963 C 0.04948 0.12986 0.05052 0.13009 0.05156 0.13056 C 0.05221 0.13102 0.05286 0.13148 0.05351 0.13171 C 0.05573 0.13264 0.06002 0.13356 0.06224 0.13403 C 0.07956 0.13333 0.10247 0.13171 0.12031 0.13403 C 0.12109 0.13403 0.12161 0.13542 0.12213 0.13611 C 0.12265 0.13727 0.12305 0.13843 0.12344 0.13958 C 0.12422 0.14236 0.12448 0.14699 0.12474 0.14954 C 0.12448 0.16806 0.12448 0.18657 0.12409 0.20509 C 0.12396 0.20787 0.12278 0.21042 0.12161 0.21181 C 0.12018 0.21319 0.11862 0.21389 0.11719 0.21505 C 0.11315 0.21852 0.11627 0.2169 0.11159 0.21852 C 0.11015 0.21968 0.10872 0.2213 0.10716 0.22176 C 0.10573 0.22222 0.1043 0.22245 0.10286 0.22292 C 0.10195 0.22361 0.10117 0.22454 0.10026 0.22523 C 0.09948 0.22569 0.09857 0.22546 0.09778 0.22616 C 0.09713 0.22708 0.097 0.2287 0.09661 0.22963 C 0.09557 0.23148 0.0944 0.2331 0.09349 0.23518 C 0.09297 0.23611 0.09258 0.2375 0.09219 0.23843 C 0.09153 0.24005 0.09088 0.24143 0.09036 0.24306 C 0.08607 0.26597 0.08971 0.24398 0.08841 0.29954 C 0.08841 0.30116 0.08789 0.30255 0.08776 0.30417 C 0.08776 0.30625 0.08776 0.30856 0.08776 0.31088 " pathEditMode="relative" ptsTypes="AAAAAAAAAAAAAAAAAAAAAAAAAAAAAAAAAAAAAAAAAAAAA">
                                      <p:cBhvr>
                                        <p:cTn id="8" dur="1000" fill="hold"/>
                                        <p:tgtEl>
                                          <p:spTgt spid="29"/>
                                        </p:tgtEl>
                                        <p:attrNameLst>
                                          <p:attrName>ppt_x</p:attrName>
                                          <p:attrName>ppt_y</p:attrName>
                                        </p:attrNameLst>
                                      </p:cBhvr>
                                    </p:animMotion>
                                  </p:childTnLst>
                                </p:cTn>
                              </p:par>
                            </p:childTnLst>
                          </p:cTn>
                        </p:par>
                        <p:par>
                          <p:cTn id="9" fill="hold">
                            <p:stCondLst>
                              <p:cond delay="1000"/>
                            </p:stCondLst>
                            <p:childTnLst>
                              <p:par>
                                <p:cTn id="10" presetID="10" presetClass="exit" presetSubtype="0" fill="hold" nodeType="afterEffect">
                                  <p:stCondLst>
                                    <p:cond delay="0"/>
                                  </p:stCondLst>
                                  <p:childTnLst>
                                    <p:animEffect transition="out" filter="fade">
                                      <p:cBhvr>
                                        <p:cTn id="11" dur="500"/>
                                        <p:tgtEl>
                                          <p:spTgt spid="33"/>
                                        </p:tgtEl>
                                      </p:cBhvr>
                                    </p:animEffect>
                                    <p:set>
                                      <p:cBhvr>
                                        <p:cTn id="12" dur="1" fill="hold">
                                          <p:stCondLst>
                                            <p:cond delay="499"/>
                                          </p:stCondLst>
                                        </p:cTn>
                                        <p:tgtEl>
                                          <p:spTgt spid="33"/>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0" presetClass="path" presetSubtype="0" accel="50000" decel="50000" fill="hold" nodeType="clickEffect">
                                  <p:stCondLst>
                                    <p:cond delay="0"/>
                                  </p:stCondLst>
                                  <p:childTnLst>
                                    <p:animMotion origin="layout" path="M -0.0599 0.30995 L -0.0599 0.30995 C -0.05951 0.29653 -0.05938 0.28287 -0.05833 0.26968 C -0.0582 0.26713 -0.05781 0.26505 -0.05755 0.26273 C -0.05677 0.25486 -0.05677 0.25093 -0.05521 0.24329 C -0.05495 0.2419 -0.05482 0.24028 -0.05443 0.23912 C -0.05404 0.2375 -0.05339 0.23634 -0.05287 0.23495 C -0.05156 0.22986 -0.05274 0.22662 -0.04896 0.22245 L -0.04427 0.2169 L -0.04193 0.21412 L 0.00026 0.21551 C 0.01198 0.21597 0.00898 0.21458 0.0151 0.21829 C 0.01536 0.21968 0.01588 0.22083 0.01588 0.22245 C 0.01588 0.23194 0.01523 0.23634 0.01432 0.24468 C 0.01406 0.24977 0.0138 0.25486 0.01354 0.25995 C 0.01328 0.26319 0.01276 0.2662 0.01276 0.26968 C 0.0125 0.28426 0.01276 0.29931 0.01276 0.31412 " pathEditMode="relative" ptsTypes="AAAAAAAAAAAAAAAAA">
                                      <p:cBhvr>
                                        <p:cTn id="16" dur="1000" fill="hold"/>
                                        <p:tgtEl>
                                          <p:spTgt spid="21"/>
                                        </p:tgtEl>
                                        <p:attrNameLst>
                                          <p:attrName>ppt_x</p:attrName>
                                          <p:attrName>ppt_y</p:attrName>
                                        </p:attrNameLst>
                                      </p:cBhvr>
                                    </p:animMotion>
                                  </p:childTnLst>
                                </p:cTn>
                              </p:par>
                              <p:par>
                                <p:cTn id="17" presetID="0" presetClass="path" presetSubtype="0" accel="50000" decel="50000" fill="hold" nodeType="withEffect">
                                  <p:stCondLst>
                                    <p:cond delay="0"/>
                                  </p:stCondLst>
                                  <p:childTnLst>
                                    <p:animMotion origin="layout" path="M -0.0013 -0.00116 L -0.0013 -0.00116 C -0.00156 0.02292 -0.00143 0.04699 -0.00208 0.07106 C -0.00234 0.07708 -0.00403 0.07824 -0.00442 0.08356 C -0.00468 0.08634 -0.00494 0.08912 -0.0052 0.0919 C -0.00547 0.09329 -0.00586 0.09444 -0.00599 0.09606 C -0.00664 0.10139 -0.00664 0.10718 -0.00755 0.11273 C -0.00781 0.11412 -0.0082 0.11528 -0.00833 0.1169 C -0.00898 0.12037 -0.00924 0.12431 -0.00989 0.12801 C -0.01067 0.13194 -0.01119 0.13704 -0.01302 0.14051 C -0.01536 0.14444 -0.01523 0.14236 -0.0177 0.14468 C -0.01862 0.14537 -0.01927 0.14676 -0.02005 0.14745 C -0.02161 0.14861 -0.02343 0.14838 -0.02474 0.15023 C -0.02552 0.15116 -0.0263 0.15231 -0.02708 0.15301 C -0.02864 0.15417 -0.03047 0.15393 -0.03177 0.15579 C -0.04661 0.17315 -0.0306 0.15532 -0.0388 0.16273 C -0.04492 0.16806 -0.03763 0.16319 -0.04349 0.1669 C -0.04531 0.17616 -0.04284 0.16597 -0.04661 0.17384 C -0.05299 0.18681 -0.04687 0.1787 -0.05208 0.18495 C -0.0526 0.18634 -0.05299 0.18796 -0.05364 0.18912 C -0.05507 0.1912 -0.05677 0.19282 -0.05833 0.19468 L -0.06302 0.20023 C -0.0638 0.20116 -0.06471 0.20162 -0.06536 0.20301 C -0.06692 0.20579 -0.06888 0.20787 -0.07005 0.21134 C -0.07213 0.2169 -0.07083 0.21458 -0.07395 0.21829 L -0.07708 0.22662 C -0.0776 0.22801 -0.07838 0.22917 -0.07864 0.23079 C -0.08073 0.2412 -0.07799 0.22824 -0.08099 0.23912 C -0.08138 0.24028 -0.08138 0.2419 -0.08177 0.24329 C -0.08281 0.24606 -0.08437 0.24838 -0.08489 0.25162 C -0.08515 0.25301 -0.08541 0.2544 -0.08567 0.25579 C -0.08619 0.25718 -0.08698 0.25833 -0.08724 0.25995 C -0.08802 0.2625 -0.08828 0.26551 -0.0888 0.26829 C -0.08906 0.26968 -0.08945 0.27083 -0.08958 0.27245 C -0.08984 0.27431 -0.0901 0.27616 -0.09036 0.27801 L -0.0927 0.29051 C -0.09297 0.2919 -0.09349 0.29306 -0.09349 0.29468 L -0.09349 0.30856 " pathEditMode="relative" ptsTypes="AAAAAAAAAAAAAAAAAAAAAAAAAAAAAAAAAAAAAA">
                                      <p:cBhvr>
                                        <p:cTn id="18" dur="1000" fill="hold"/>
                                        <p:tgtEl>
                                          <p:spTgt spid="22"/>
                                        </p:tgtEl>
                                        <p:attrNameLst>
                                          <p:attrName>ppt_x</p:attrName>
                                          <p:attrName>ppt_y</p:attrName>
                                        </p:attrNameLst>
                                      </p:cBhvr>
                                    </p:animMotion>
                                  </p:childTnLst>
                                </p:cTn>
                              </p:par>
                              <p:par>
                                <p:cTn id="19" presetID="0" presetClass="path" presetSubtype="0" accel="50000" decel="50000" fill="hold" nodeType="withEffect">
                                  <p:stCondLst>
                                    <p:cond delay="0"/>
                                  </p:stCondLst>
                                  <p:childTnLst>
                                    <p:animMotion origin="layout" path="M 0.08724 0.31065 L 0.08724 0.31065 C 0.08737 0.28356 0.08724 0.25648 0.08776 0.2294 C 0.08789 0.22569 0.08971 0.22616 0.09088 0.225 C 0.09153 0.22431 0.09206 0.22338 0.09284 0.22268 C 0.09401 0.22176 0.09531 0.2213 0.09661 0.2206 L 0.09844 0.21944 C 0.09909 0.21898 0.09961 0.21852 0.10026 0.21829 C 0.10156 0.21806 0.10286 0.21782 0.10403 0.21713 C 0.10469 0.2169 0.10534 0.2162 0.10599 0.2162 C 0.10781 0.21551 0.10963 0.21528 0.11159 0.21505 C 0.11328 0.21412 0.11588 0.21227 0.11784 0.21157 C 0.11953 0.21111 0.12122 0.21088 0.12278 0.21065 C 0.12344 0.21018 0.12409 0.20972 0.12474 0.20949 C 0.13216 0.20694 0.13555 0.2088 0.14479 0.20949 L 0.15104 0.21157 C 0.15221 0.21204 0.15469 0.21273 0.15599 0.21389 C 0.15664 0.21458 0.15729 0.21528 0.15781 0.2162 C 0.15807 0.21713 0.1582 0.21852 0.15846 0.21944 C 0.15885 0.2206 0.1595 0.22153 0.15976 0.22268 C 0.16015 0.22616 0.16015 0.2294 0.16042 0.23287 C 0.16055 0.23565 0.16081 0.23866 0.16107 0.24167 C 0.16028 0.29606 0.16042 0.27268 0.16042 0.31181 " pathEditMode="relative" ptsTypes="AAAAAAAAAAAAAAAAAAAAAAA">
                                      <p:cBhvr>
                                        <p:cTn id="20" dur="1000" fill="hold"/>
                                        <p:tgtEl>
                                          <p:spTgt spid="29"/>
                                        </p:tgtEl>
                                        <p:attrNameLst>
                                          <p:attrName>ppt_x</p:attrName>
                                          <p:attrName>ppt_y</p:attrName>
                                        </p:attrNameLst>
                                      </p:cBhvr>
                                    </p:animMotion>
                                  </p:childTnLst>
                                </p:cTn>
                              </p:par>
                              <p:par>
                                <p:cTn id="21" presetID="0" presetClass="path" presetSubtype="0" accel="50000" decel="50000" fill="hold" nodeType="withEffect">
                                  <p:stCondLst>
                                    <p:cond delay="0"/>
                                  </p:stCondLst>
                                  <p:childTnLst>
                                    <p:animMotion origin="layout" path="M -0.00221 0.00069 L -0.00221 0.00069 C -0.00234 0.01366 -0.00273 0.02662 -0.00273 0.03958 C -0.00273 0.06134 -0.0026 0.08333 -0.00221 0.10509 C -0.00208 0.10671 -0.00169 0.1081 -0.00156 0.10949 C -0.00052 0.11806 -0.00065 0.12014 0.00091 0.12731 C 0.00131 0.12917 0.0017 0.13102 0.00222 0.13287 C 0.00274 0.13449 0.00508 0.14143 0.00651 0.14282 C 0.0073 0.14375 0.00821 0.14352 0.00912 0.14398 C 0.01029 0.14352 0.01159 0.14352 0.01276 0.14282 C 0.01355 0.14236 0.01394 0.14097 0.01472 0.14074 C 0.0168 0.13981 0.01888 0.13981 0.02097 0.13958 C 0.02162 0.13912 0.02214 0.13866 0.02279 0.13843 C 0.03451 0.13588 0.04727 0.13796 0.05847 0.13843 C 0.06224 0.13889 0.06602 0.13889 0.06966 0.13958 C 0.07058 0.13958 0.07552 0.1412 0.07657 0.14167 C 0.07722 0.14213 0.07787 0.14259 0.07839 0.14282 C 0.0793 0.14329 0.08008 0.14352 0.08099 0.14398 C 0.08347 0.14745 0.08412 0.14768 0.08594 0.15278 C 0.08633 0.15393 0.08633 0.15509 0.08659 0.15625 C 0.08881 0.1669 0.08698 0.15764 0.08841 0.16505 C 0.0892 0.1794 0.08946 0.17708 0.08841 0.19398 C 0.08828 0.19653 0.08698 0.19954 0.08659 0.20185 C 0.08581 0.20532 0.08633 0.20694 0.08464 0.20949 C 0.07943 0.21782 0.08282 0.21181 0.07904 0.21505 C 0.07839 0.21574 0.078 0.21713 0.07722 0.21736 C 0.075 0.21829 0.07266 0.21806 0.07032 0.21852 C 0.06589 0.22245 0.0698 0.21921 0.06407 0.22292 C 0.05586 0.22824 0.06459 0.22292 0.05912 0.22616 C 0.05625 0.2338 0.05925 0.225 0.05716 0.23403 C 0.05664 0.23634 0.05586 0.23843 0.05534 0.24074 C 0.05144 0.25602 0.05612 0.23796 0.05339 0.25069 C 0.05313 0.25231 0.05261 0.2537 0.05222 0.25509 C 0.0517 0.27801 0.05118 0.28171 0.05222 0.30301 C 0.05222 0.30417 0.05248 0.30532 0.05287 0.30625 C 0.05417 0.31111 0.05404 0.30787 0.05404 0.31088 " pathEditMode="relative" ptsTypes="AAAAAAAAAAAAAAAAAAAAAAAAAAAAAAAAAAAA">
                                      <p:cBhvr>
                                        <p:cTn id="22" dur="1000" fill="hold"/>
                                        <p:tgtEl>
                                          <p:spTgt spid="30"/>
                                        </p:tgtEl>
                                        <p:attrNameLst>
                                          <p:attrName>ppt_x</p:attrName>
                                          <p:attrName>ppt_y</p:attrName>
                                        </p:attrNameLst>
                                      </p:cBhvr>
                                    </p:animMotion>
                                  </p:childTnLst>
                                </p:cTn>
                              </p:par>
                            </p:childTnLst>
                          </p:cTn>
                        </p:par>
                        <p:par>
                          <p:cTn id="23" fill="hold">
                            <p:stCondLst>
                              <p:cond delay="1000"/>
                            </p:stCondLst>
                            <p:childTnLst>
                              <p:par>
                                <p:cTn id="24" presetID="10" presetClass="exit" presetSubtype="0" fill="hold" nodeType="afterEffect">
                                  <p:stCondLst>
                                    <p:cond delay="0"/>
                                  </p:stCondLst>
                                  <p:childTnLst>
                                    <p:animEffect transition="out" filter="fade">
                                      <p:cBhvr>
                                        <p:cTn id="25" dur="500"/>
                                        <p:tgtEl>
                                          <p:spTgt spid="34"/>
                                        </p:tgtEl>
                                      </p:cBhvr>
                                    </p:animEffect>
                                    <p:set>
                                      <p:cBhvr>
                                        <p:cTn id="26" dur="1" fill="hold">
                                          <p:stCondLst>
                                            <p:cond delay="499"/>
                                          </p:stCondLst>
                                        </p:cTn>
                                        <p:tgtEl>
                                          <p:spTgt spid="34"/>
                                        </p:tgtEl>
                                        <p:attrNameLst>
                                          <p:attrName>style.visibility</p:attrName>
                                        </p:attrNameLst>
                                      </p:cBhvr>
                                      <p:to>
                                        <p:strVal val="hidden"/>
                                      </p:to>
                                    </p:set>
                                  </p:childTnLst>
                                </p:cTn>
                              </p:par>
                            </p:childTnLst>
                          </p:cTn>
                        </p:par>
                      </p:childTnLst>
                    </p:cTn>
                  </p:par>
                  <p:par>
                    <p:cTn id="27" fill="hold">
                      <p:stCondLst>
                        <p:cond delay="indefinite"/>
                      </p:stCondLst>
                      <p:childTnLst>
                        <p:par>
                          <p:cTn id="28" fill="hold">
                            <p:stCondLst>
                              <p:cond delay="0"/>
                            </p:stCondLst>
                            <p:childTnLst>
                              <p:par>
                                <p:cTn id="29" presetID="10" presetClass="exit" presetSubtype="0" fill="hold" nodeType="clickEffect">
                                  <p:stCondLst>
                                    <p:cond delay="0"/>
                                  </p:stCondLst>
                                  <p:childTnLst>
                                    <p:animEffect transition="out" filter="fade">
                                      <p:cBhvr>
                                        <p:cTn id="30" dur="1000"/>
                                        <p:tgtEl>
                                          <p:spTgt spid="21"/>
                                        </p:tgtEl>
                                      </p:cBhvr>
                                    </p:animEffect>
                                    <p:set>
                                      <p:cBhvr>
                                        <p:cTn id="31" dur="1" fill="hold">
                                          <p:stCondLst>
                                            <p:cond delay="999"/>
                                          </p:stCondLst>
                                        </p:cTn>
                                        <p:tgtEl>
                                          <p:spTgt spid="21"/>
                                        </p:tgtEl>
                                        <p:attrNameLst>
                                          <p:attrName>style.visibility</p:attrName>
                                        </p:attrNameLst>
                                      </p:cBhvr>
                                      <p:to>
                                        <p:strVal val="hidden"/>
                                      </p:to>
                                    </p:set>
                                  </p:childTnLst>
                                </p:cTn>
                              </p:par>
                              <p:par>
                                <p:cTn id="32" presetID="0" presetClass="path" presetSubtype="0" accel="50000" decel="50000" fill="hold" nodeType="withEffect">
                                  <p:stCondLst>
                                    <p:cond delay="0"/>
                                  </p:stCondLst>
                                  <p:childTnLst>
                                    <p:animMotion origin="layout" path="M -0.00261 -0.0007 L -0.00261 -0.0007 C -0.00404 0.03171 -0.00261 0.00648 -0.0043 0.0243 C -0.00599 0.04282 -0.00404 0.02523 -0.00586 0.04236 C -0.00599 0.04467 -0.00625 0.04699 -0.00664 0.0493 C -0.00703 0.05208 -0.00768 0.05486 -0.00821 0.05764 L -0.00899 0.0618 C -0.00925 0.06319 -0.00925 0.06458 -0.00977 0.06597 C -0.01029 0.06736 -0.01081 0.06852 -0.01133 0.07014 C -0.01159 0.07129 -0.01159 0.07314 -0.01211 0.0743 C -0.01263 0.07546 -0.01367 0.07615 -0.01446 0.07708 C -0.01823 0.08727 -0.01328 0.07453 -0.01836 0.08541 C -0.01888 0.08657 -0.01927 0.08819 -0.01992 0.08958 C -0.02057 0.09097 -0.02149 0.09213 -0.02227 0.09375 C -0.02331 0.09629 -0.02396 0.09953 -0.02539 0.10208 C -0.02617 0.10347 -0.02696 0.10463 -0.02774 0.10625 C -0.02826 0.1074 -0.02865 0.10902 -0.0293 0.11041 C -0.02995 0.11157 -0.03086 0.11227 -0.03164 0.11319 C -0.03216 0.11458 -0.03242 0.1162 -0.03321 0.11736 C -0.03386 0.11805 -0.03477 0.11782 -0.03555 0.11875 C -0.03659 0.11967 -0.03763 0.12129 -0.03867 0.12291 C -0.03946 0.12407 -0.04011 0.12569 -0.04102 0.12708 C -0.04427 0.13148 -0.04479 0.13217 -0.04805 0.13402 C -0.04909 0.13449 -0.05013 0.13495 -0.05117 0.13541 C -0.05482 0.13981 -0.05196 0.13703 -0.05664 0.13958 C -0.0681 0.1456 -0.05508 0.14166 -0.07852 0.14375 C -0.0806 0.14467 -0.08268 0.14514 -0.08477 0.14652 C -0.08555 0.14699 -0.08633 0.14722 -0.08711 0.14791 C -0.08789 0.14861 -0.08867 0.14977 -0.08946 0.15069 C -0.08998 0.15208 -0.09037 0.15347 -0.09102 0.15486 C -0.09167 0.15625 -0.09258 0.1574 -0.09336 0.15902 C -0.09362 0.15949 -0.09688 0.16713 -0.09727 0.16875 C -0.09792 0.17129 -0.09831 0.1743 -0.09883 0.17708 L -0.10039 0.18541 L -0.10117 0.18958 C -0.10143 0.19097 -0.10143 0.19236 -0.10196 0.19375 C -0.10248 0.19514 -0.10313 0.19629 -0.10352 0.19791 C -0.10417 0.20046 -0.10456 0.20347 -0.10508 0.20625 L -0.10586 0.21041 C -0.10612 0.2118 -0.10599 0.21342 -0.10664 0.21458 L -0.10899 0.21875 C -0.11029 0.22592 -0.10886 0.22014 -0.11211 0.22708 C -0.11758 0.23865 -0.10912 0.22314 -0.11602 0.23541 C -0.11797 0.24583 -0.11537 0.23287 -0.11836 0.24375 C -0.11875 0.2449 -0.11875 0.24652 -0.11914 0.24791 C -0.11953 0.2493 -0.12031 0.25046 -0.12071 0.25208 C -0.12136 0.25463 -0.12175 0.25764 -0.12227 0.26041 L -0.12305 0.26458 C -0.12331 0.26597 -0.12357 0.26713 -0.12383 0.26875 C -0.12409 0.2706 -0.12435 0.27245 -0.12461 0.2743 C -0.12722 0.28981 -0.12539 0.27523 -0.12696 0.29097 C -0.12722 0.29328 -0.12761 0.29537 -0.12774 0.29791 C -0.12787 0.30092 -0.12774 0.30439 -0.12774 0.30764 " pathEditMode="relative" ptsTypes="AAAAAAAAAAAAAAAAAAAAAAAAAAAAAAAAAAAAAAAAAAAAAAAAAAAAA">
                                      <p:cBhvr>
                                        <p:cTn id="33" dur="1000" fill="hold"/>
                                        <p:tgtEl>
                                          <p:spTgt spid="26"/>
                                        </p:tgtEl>
                                        <p:attrNameLst>
                                          <p:attrName>ppt_x</p:attrName>
                                          <p:attrName>ppt_y</p:attrName>
                                        </p:attrNameLst>
                                      </p:cBhvr>
                                    </p:animMotion>
                                  </p:childTnLst>
                                </p:cTn>
                              </p:par>
                              <p:par>
                                <p:cTn id="34" presetID="0" presetClass="path" presetSubtype="0" accel="50000" decel="50000" fill="hold" nodeType="withEffect">
                                  <p:stCondLst>
                                    <p:cond delay="0"/>
                                  </p:stCondLst>
                                  <p:childTnLst>
                                    <p:animMotion origin="layout" path="M -0.09427 0.30995 L -0.09427 0.30995 C -0.09401 0.29977 -0.09401 0.28935 -0.09349 0.2794 C -0.09349 0.27731 -0.09297 0.27569 -0.0927 0.27384 C -0.09218 0.26852 -0.09205 0.26597 -0.09114 0.26134 C -0.09049 0.25694 -0.08958 0.25301 -0.0888 0.24884 C -0.08854 0.24745 -0.08828 0.24606 -0.08802 0.24468 C -0.08776 0.24236 -0.0875 0.24005 -0.08724 0.23773 C -0.08724 0.23727 -0.08606 0.22338 -0.08567 0.22245 C -0.08502 0.21921 -0.08437 0.21505 -0.08255 0.21412 C -0.08177 0.21366 -0.08099 0.21319 -0.0802 0.21273 C -0.072 0.20625 -0.08294 0.21343 -0.07317 0.20718 C -0.07252 0.20648 -0.07174 0.20602 -0.07083 0.20579 C -0.06914 0.20509 -0.06718 0.20486 -0.06536 0.2044 C -0.05937 0.20486 -0.05338 0.20509 -0.04739 0.20579 C -0.04531 0.20602 -0.04323 0.20648 -0.04114 0.20718 C -0.03997 0.20741 -0.03411 0.20903 -0.03255 0.20995 C -0.03099 0.21065 -0.02942 0.21181 -0.02786 0.21273 C -0.02708 0.21319 -0.02643 0.21366 -0.02552 0.21412 C -0.02161 0.21574 -0.02343 0.21481 -0.02005 0.2169 C -0.01953 0.21875 -0.01914 0.2206 -0.01849 0.22245 C -0.0181 0.22384 -0.01744 0.225 -0.01692 0.22662 C -0.01666 0.22778 -0.0164 0.2294 -0.01614 0.23079 C -0.0164 0.25069 -0.01653 0.2706 -0.01692 0.29051 C -0.0177 0.3206 -0.01731 0.28843 -0.01849 0.3044 C -0.01875 0.30602 -0.01849 0.3081 -0.01849 0.30995 " pathEditMode="relative" ptsTypes="AAAAAAAAAAAAAAAAAAAAAAAAAA">
                                      <p:cBhvr>
                                        <p:cTn id="35" dur="1000" fill="hold"/>
                                        <p:tgtEl>
                                          <p:spTgt spid="22"/>
                                        </p:tgtEl>
                                        <p:attrNameLst>
                                          <p:attrName>ppt_x</p:attrName>
                                          <p:attrName>ppt_y</p:attrName>
                                        </p:attrNameLst>
                                      </p:cBhvr>
                                    </p:animMotion>
                                  </p:childTnLst>
                                </p:cTn>
                              </p:par>
                              <p:par>
                                <p:cTn id="36" presetID="10" presetClass="exit" presetSubtype="0" fill="hold" nodeType="withEffect">
                                  <p:stCondLst>
                                    <p:cond delay="0"/>
                                  </p:stCondLst>
                                  <p:childTnLst>
                                    <p:animEffect transition="out" filter="fade">
                                      <p:cBhvr>
                                        <p:cTn id="37" dur="1000"/>
                                        <p:tgtEl>
                                          <p:spTgt spid="29"/>
                                        </p:tgtEl>
                                      </p:cBhvr>
                                    </p:animEffect>
                                    <p:set>
                                      <p:cBhvr>
                                        <p:cTn id="38" dur="1" fill="hold">
                                          <p:stCondLst>
                                            <p:cond delay="999"/>
                                          </p:stCondLst>
                                        </p:cTn>
                                        <p:tgtEl>
                                          <p:spTgt spid="29"/>
                                        </p:tgtEl>
                                        <p:attrNameLst>
                                          <p:attrName>style.visibility</p:attrName>
                                        </p:attrNameLst>
                                      </p:cBhvr>
                                      <p:to>
                                        <p:strVal val="hidden"/>
                                      </p:to>
                                    </p:set>
                                  </p:childTnLst>
                                </p:cTn>
                              </p:par>
                              <p:par>
                                <p:cTn id="39" presetID="0" presetClass="path" presetSubtype="0" accel="50000" decel="50000" fill="hold" nodeType="withEffect">
                                  <p:stCondLst>
                                    <p:cond delay="0"/>
                                  </p:stCondLst>
                                  <p:childTnLst>
                                    <p:animMotion origin="layout" path="M -0.00182 -0.00209 L -0.00182 -0.00209 C -0.00169 0.01782 -0.00156 0.03773 -0.0013 0.05787 C -0.00117 0.06527 -0.00091 0.07268 -0.00065 0.08009 C -0.00039 0.08727 -0.00026 0.09514 0.00065 0.10231 C 0.00078 0.10347 0.00104 0.10439 0.00117 0.10555 C 0.00143 0.10694 0.00156 0.10856 0.00182 0.10995 C 0.00221 0.11227 0.00286 0.11435 0.00312 0.11666 C 0.00403 0.12453 0.00338 0.12037 0.00495 0.12893 C 0.00573 0.13264 0.00521 0.1324 0.00742 0.13449 C 0.00898 0.13588 0.01028 0.13564 0.01185 0.13657 C 0.01276 0.13727 0.01341 0.13842 0.01432 0.13889 C 0.0164 0.13981 0.02057 0.1412 0.02057 0.1412 C 0.04518 0.13842 0.03476 0.13819 0.05182 0.14004 C 0.05247 0.14074 0.05312 0.1412 0.05377 0.14213 C 0.05521 0.1449 0.0556 0.14884 0.05625 0.15231 L 0.0569 0.15555 C 0.05664 0.16782 0.05664 0.18009 0.05625 0.19213 C 0.05612 0.19328 0.05586 0.19444 0.0556 0.1956 C 0.05456 0.19907 0.05286 0.20185 0.05065 0.20324 C 0.05 0.2037 0.04935 0.20393 0.0487 0.20439 C 0.04739 0.20578 0.04622 0.2074 0.04492 0.20879 C 0.0444 0.20949 0.04375 0.21064 0.0431 0.21111 C 0.04049 0.2125 0.04179 0.21157 0.03932 0.21435 C 0.03893 0.21551 0.03867 0.21689 0.03815 0.21782 C 0.0375 0.21875 0.03333 0.2199 0.03307 0.2199 C 0.03177 0.2206 0.0306 0.22152 0.02929 0.22222 L 0.02747 0.22338 C 0.02708 0.2243 0.02682 0.22569 0.02617 0.22662 C 0.02565 0.22731 0.02487 0.22685 0.02435 0.22777 C 0.02383 0.22847 0.02396 0.23009 0.0237 0.23102 C 0.02344 0.23217 0.02278 0.2331 0.02252 0.23449 C 0.022 0.23657 0.02161 0.23889 0.02122 0.24097 L 0.02057 0.24444 C 0.02005 0.25532 0.01953 0.26273 0.0194 0.2743 C 0.01927 0.28703 0.0194 0.29953 0.0194 0.31227 " pathEditMode="relative" ptsTypes="AAAAAAAAAAAAAAAAAAAAAAAAAAAAAAAAAAAA">
                                      <p:cBhvr>
                                        <p:cTn id="40" dur="1000" fill="hold"/>
                                        <p:tgtEl>
                                          <p:spTgt spid="31"/>
                                        </p:tgtEl>
                                        <p:attrNameLst>
                                          <p:attrName>ppt_x</p:attrName>
                                          <p:attrName>ppt_y</p:attrName>
                                        </p:attrNameLst>
                                      </p:cBhvr>
                                    </p:animMotion>
                                  </p:childTnLst>
                                </p:cTn>
                              </p:par>
                              <p:par>
                                <p:cTn id="41" presetID="0" presetClass="path" presetSubtype="0" accel="50000" decel="50000" fill="hold" nodeType="withEffect">
                                  <p:stCondLst>
                                    <p:cond delay="0"/>
                                  </p:stCondLst>
                                  <p:childTnLst>
                                    <p:animMotion origin="layout" path="M 0.05287 0.31088 L 0.05287 0.31088 C 0.053 0.2912 0.053 0.27153 0.05339 0.25185 C 0.05352 0.25023 0.05482 0.24005 0.05534 0.23958 L 0.05716 0.23727 C 0.05821 0.23194 0.0573 0.23542 0.05964 0.2294 C 0.06016 0.22847 0.06042 0.22708 0.06094 0.22616 C 0.06211 0.22384 0.06302 0.22037 0.06472 0.21944 L 0.06849 0.21736 C 0.06901 0.2169 0.0698 0.2169 0.07032 0.2162 C 0.07097 0.21551 0.07149 0.21435 0.07214 0.21389 C 0.07383 0.21319 0.07552 0.21319 0.07722 0.21273 C 0.07826 0.2125 0.0793 0.21204 0.08034 0.21181 L 0.11159 0.21273 C 0.11237 0.21296 0.11328 0.21343 0.11407 0.21389 C 0.11472 0.21435 0.11537 0.21551 0.11589 0.2162 C 0.11823 0.22824 0.11459 0.20995 0.11784 0.22292 C 0.11836 0.225 0.11862 0.22731 0.11901 0.2294 C 0.11927 0.23056 0.11927 0.23194 0.11966 0.23287 L 0.12097 0.23611 C 0.1211 0.23889 0.12214 0.25278 0.12214 0.25509 C 0.12253 0.26782 0.12253 0.28032 0.12279 0.29306 C 0.12292 0.2963 0.12318 0.29954 0.12344 0.30301 C 0.12357 0.3044 0.12383 0.30602 0.12409 0.30741 C 0.12422 0.30856 0.12474 0.31088 0.12474 0.31088 " pathEditMode="relative" ptsTypes="AAAAAAAAAAAAAAAAAAAAAAAAA">
                                      <p:cBhvr>
                                        <p:cTn id="42" dur="1000" fill="hold"/>
                                        <p:tgtEl>
                                          <p:spTgt spid="30"/>
                                        </p:tgtEl>
                                        <p:attrNameLst>
                                          <p:attrName>ppt_x</p:attrName>
                                          <p:attrName>ppt_y</p:attrName>
                                        </p:attrNameLst>
                                      </p:cBhvr>
                                    </p:animMotion>
                                  </p:childTnLst>
                                </p:cTn>
                              </p:par>
                            </p:childTnLst>
                          </p:cTn>
                        </p:par>
                        <p:par>
                          <p:cTn id="43" fill="hold">
                            <p:stCondLst>
                              <p:cond delay="1000"/>
                            </p:stCondLst>
                            <p:childTnLst>
                              <p:par>
                                <p:cTn id="44" presetID="10" presetClass="exit" presetSubtype="0" fill="hold" nodeType="afterEffect">
                                  <p:stCondLst>
                                    <p:cond delay="0"/>
                                  </p:stCondLst>
                                  <p:childTnLst>
                                    <p:animEffect transition="out" filter="fade">
                                      <p:cBhvr>
                                        <p:cTn id="45" dur="500"/>
                                        <p:tgtEl>
                                          <p:spTgt spid="35"/>
                                        </p:tgtEl>
                                      </p:cBhvr>
                                    </p:animEffect>
                                    <p:set>
                                      <p:cBhvr>
                                        <p:cTn id="46" dur="1" fill="hold">
                                          <p:stCondLst>
                                            <p:cond delay="499"/>
                                          </p:stCondLst>
                                        </p:cTn>
                                        <p:tgtEl>
                                          <p:spTgt spid="35"/>
                                        </p:tgtEl>
                                        <p:attrNameLst>
                                          <p:attrName>style.visibility</p:attrName>
                                        </p:attrNameLst>
                                      </p:cBhvr>
                                      <p:to>
                                        <p:strVal val="hidden"/>
                                      </p:to>
                                    </p:set>
                                  </p:childTnLst>
                                </p:cTn>
                              </p:par>
                            </p:childTnLst>
                          </p:cTn>
                        </p:par>
                      </p:childTnLst>
                    </p:cTn>
                  </p:par>
                  <p:par>
                    <p:cTn id="47" fill="hold">
                      <p:stCondLst>
                        <p:cond delay="indefinite"/>
                      </p:stCondLst>
                      <p:childTnLst>
                        <p:par>
                          <p:cTn id="48" fill="hold">
                            <p:stCondLst>
                              <p:cond delay="0"/>
                            </p:stCondLst>
                            <p:childTnLst>
                              <p:par>
                                <p:cTn id="49" presetID="10" presetClass="exit" presetSubtype="0" fill="hold" nodeType="clickEffect">
                                  <p:stCondLst>
                                    <p:cond delay="0"/>
                                  </p:stCondLst>
                                  <p:childTnLst>
                                    <p:animEffect transition="out" filter="fade">
                                      <p:cBhvr>
                                        <p:cTn id="50" dur="1000"/>
                                        <p:tgtEl>
                                          <p:spTgt spid="22"/>
                                        </p:tgtEl>
                                      </p:cBhvr>
                                    </p:animEffect>
                                    <p:set>
                                      <p:cBhvr>
                                        <p:cTn id="51" dur="1" fill="hold">
                                          <p:stCondLst>
                                            <p:cond delay="999"/>
                                          </p:stCondLst>
                                        </p:cTn>
                                        <p:tgtEl>
                                          <p:spTgt spid="22"/>
                                        </p:tgtEl>
                                        <p:attrNameLst>
                                          <p:attrName>style.visibility</p:attrName>
                                        </p:attrNameLst>
                                      </p:cBhvr>
                                      <p:to>
                                        <p:strVal val="hidden"/>
                                      </p:to>
                                    </p:set>
                                  </p:childTnLst>
                                </p:cTn>
                              </p:par>
                              <p:par>
                                <p:cTn id="52" presetID="0" presetClass="path" presetSubtype="0" accel="50000" decel="50000" fill="hold" nodeType="withEffect">
                                  <p:stCondLst>
                                    <p:cond delay="0"/>
                                  </p:stCondLst>
                                  <p:childTnLst>
                                    <p:animMotion origin="layout" path="M -0.00065 -0.00162 L -0.00065 -0.00162 C -0.00247 0.0007 -0.00455 0.00255 -0.00612 0.00533 C -0.0069 0.00625 -0.00716 0.0081 -0.00768 0.00949 C -0.00846 0.01088 -0.00924 0.01227 -0.01002 0.01366 C -0.01028 0.01505 -0.01041 0.01644 -0.0108 0.01783 L -0.01549 0.03033 L -0.01862 0.03866 C -0.01914 0.04005 -0.01953 0.04144 -0.02018 0.04283 C -0.02174 0.0456 -0.0237 0.04769 -0.02487 0.05116 C -0.02539 0.05255 -0.02578 0.05394 -0.02643 0.05533 C -0.02721 0.05648 -0.02812 0.05695 -0.02877 0.0581 C -0.02969 0.05926 -0.03034 0.06088 -0.03112 0.06227 C -0.03268 0.06412 -0.0345 0.06528 -0.0358 0.06783 C -0.03893 0.07315 -0.03724 0.07084 -0.04049 0.07477 C -0.04205 0.08287 -0.0401 0.07523 -0.04362 0.08172 C -0.0444 0.08287 -0.04453 0.08449 -0.04518 0.08588 C -0.04596 0.08704 -0.04687 0.0875 -0.04752 0.08866 C -0.04844 0.08982 -0.04909 0.09144 -0.04987 0.09283 C -0.05065 0.09375 -0.05156 0.09445 -0.05221 0.0956 C -0.05338 0.09676 -0.05429 0.09861 -0.05534 0.09977 C -0.05612 0.10047 -0.05703 0.10023 -0.05768 0.10116 C -0.05937 0.10278 -0.06067 0.10556 -0.06237 0.10672 C -0.06315 0.10718 -0.06406 0.10741 -0.06471 0.1081 C -0.07083 0.11343 -0.06354 0.10857 -0.0694 0.11227 C -0.07018 0.11366 -0.07083 0.11528 -0.07174 0.11644 C -0.07252 0.11713 -0.07344 0.11713 -0.07409 0.11783 C -0.075 0.11852 -0.07578 0.11945 -0.07643 0.1206 C -0.07799 0.12246 -0.08294 0.1294 -0.08424 0.13033 L -0.08893 0.1331 C -0.08971 0.13357 -0.09062 0.13357 -0.09127 0.13449 C -0.09205 0.13542 -0.09284 0.13635 -0.09362 0.13727 C -0.09505 0.13843 -0.09791 0.13935 -0.09909 0.14005 C -0.10078 0.14074 -0.10234 0.14167 -0.10377 0.14283 C -0.11601 0.15209 -0.10599 0.14584 -0.11237 0.14977 C -0.11341 0.15116 -0.11445 0.15278 -0.11549 0.15394 C -0.11627 0.15463 -0.11719 0.1544 -0.11784 0.15533 C -0.11992 0.15764 -0.12148 0.16088 -0.1233 0.16366 C -0.12409 0.16459 -0.125 0.16528 -0.12565 0.16644 C -0.13177 0.17523 -0.12461 0.16644 -0.13034 0.17338 C -0.13086 0.17477 -0.13125 0.17616 -0.1319 0.17755 C -0.13268 0.17871 -0.13372 0.17894 -0.13424 0.18033 C -0.13554 0.18264 -0.13607 0.18611 -0.13737 0.18866 C -0.14114 0.19514 -0.13919 0.19097 -0.14284 0.20116 C -0.14336 0.20255 -0.14375 0.20394 -0.1444 0.20533 L -0.14909 0.21366 C -0.14935 0.21505 -0.14948 0.21644 -0.14987 0.21783 C -0.15091 0.2206 -0.15299 0.22616 -0.15299 0.22616 C -0.15325 0.22801 -0.15351 0.22986 -0.15377 0.23172 C -0.15403 0.2331 -0.15442 0.23426 -0.15455 0.23588 C -0.15547 0.24375 -0.15547 0.24954 -0.15612 0.2581 C -0.15638 0.25996 -0.15677 0.26158 -0.1569 0.26366 C -0.15781 0.27014 -0.15807 0.27477 -0.15924 0.28172 C -0.16302 0.30139 -0.15924 0.28079 -0.16159 0.2956 C -0.16185 0.29699 -0.16224 0.29815 -0.16237 0.29977 C -0.16276 0.30232 -0.16315 0.3081 -0.16315 0.3081 " pathEditMode="relative" ptsTypes="AAAAAAAAAAAAAAAAAAAAAAAAAAAAAAAAAAAAAAAAAAAAAAAAAAAAAAAA">
                                      <p:cBhvr>
                                        <p:cTn id="53" dur="1000" fill="hold"/>
                                        <p:tgtEl>
                                          <p:spTgt spid="27"/>
                                        </p:tgtEl>
                                        <p:attrNameLst>
                                          <p:attrName>ppt_x</p:attrName>
                                          <p:attrName>ppt_y</p:attrName>
                                        </p:attrNameLst>
                                      </p:cBhvr>
                                    </p:animMotion>
                                  </p:childTnLst>
                                </p:cTn>
                              </p:par>
                              <p:par>
                                <p:cTn id="54" presetID="0" presetClass="path" presetSubtype="0" accel="50000" decel="50000" fill="hold" nodeType="withEffect">
                                  <p:stCondLst>
                                    <p:cond delay="0"/>
                                  </p:stCondLst>
                                  <p:childTnLst>
                                    <p:animMotion origin="layout" path="M -0.12761 0.31041 L -0.12761 0.31041 C -0.12748 0.30694 -0.12643 0.29051 -0.12604 0.2868 C -0.12591 0.28472 -0.12552 0.2831 -0.12526 0.28125 C -0.12487 0.26828 -0.125 0.26064 -0.1237 0.2493 C -0.1237 0.24861 -0.12266 0.24051 -0.12214 0.23958 C -0.12071 0.23564 -0.11706 0.23194 -0.11511 0.22986 L -0.11042 0.2243 C -0.10964 0.22338 -0.10899 0.22199 -0.10807 0.22152 L -0.10339 0.21875 C -0.10261 0.21828 -0.10196 0.21736 -0.10104 0.21736 C -0.09792 0.21643 -0.09258 0.21551 -0.08932 0.21458 C -0.08802 0.21412 -0.08672 0.21365 -0.08542 0.21319 C -0.07722 0.21389 -0.07214 0.21273 -0.06511 0.21597 C -0.06432 0.2162 -0.06354 0.21643 -0.06276 0.21736 C -0.0612 0.21898 -0.05807 0.22291 -0.05807 0.22291 C -0.0556 0.22963 -0.05703 0.22453 -0.05573 0.23541 C -0.0556 0.23727 -0.05521 0.23889 -0.05495 0.24097 C -0.05469 0.24305 -0.05443 0.2456 -0.05417 0.24791 C -0.05534 0.28379 -0.05495 0.26435 -0.05495 0.30625 " pathEditMode="relative" ptsTypes="AAAAAAAAAAAAAAAAAAAA">
                                      <p:cBhvr>
                                        <p:cTn id="55" dur="1000" fill="hold"/>
                                        <p:tgtEl>
                                          <p:spTgt spid="26"/>
                                        </p:tgtEl>
                                        <p:attrNameLst>
                                          <p:attrName>ppt_x</p:attrName>
                                          <p:attrName>ppt_y</p:attrName>
                                        </p:attrNameLst>
                                      </p:cBhvr>
                                    </p:animMotion>
                                  </p:childTnLst>
                                </p:cTn>
                              </p:par>
                              <p:par>
                                <p:cTn id="56" presetID="10" presetClass="exit" presetSubtype="0" fill="hold" nodeType="withEffect">
                                  <p:stCondLst>
                                    <p:cond delay="0"/>
                                  </p:stCondLst>
                                  <p:childTnLst>
                                    <p:animEffect transition="out" filter="fade">
                                      <p:cBhvr>
                                        <p:cTn id="57" dur="1000"/>
                                        <p:tgtEl>
                                          <p:spTgt spid="30"/>
                                        </p:tgtEl>
                                      </p:cBhvr>
                                    </p:animEffect>
                                    <p:set>
                                      <p:cBhvr>
                                        <p:cTn id="58" dur="1" fill="hold">
                                          <p:stCondLst>
                                            <p:cond delay="999"/>
                                          </p:stCondLst>
                                        </p:cTn>
                                        <p:tgtEl>
                                          <p:spTgt spid="30"/>
                                        </p:tgtEl>
                                        <p:attrNameLst>
                                          <p:attrName>style.visibility</p:attrName>
                                        </p:attrNameLst>
                                      </p:cBhvr>
                                      <p:to>
                                        <p:strVal val="hidden"/>
                                      </p:to>
                                    </p:set>
                                  </p:childTnLst>
                                </p:cTn>
                              </p:par>
                              <p:par>
                                <p:cTn id="59" presetID="0" presetClass="path" presetSubtype="0" accel="50000" decel="50000" fill="hold" nodeType="withEffect">
                                  <p:stCondLst>
                                    <p:cond delay="0"/>
                                  </p:stCondLst>
                                  <p:childTnLst>
                                    <p:animMotion origin="layout" path="M 0.0194 0.31227 L 0.0194 0.31227 C 0.02005 0.29143 0.01914 0.30023 0.02122 0.28541 L 0.02187 0.28102 L 0.02252 0.27662 C 0.02265 0.27338 0.02291 0.2699 0.02304 0.26666 C 0.02331 0.26412 0.02357 0.26134 0.0237 0.25879 C 0.02396 0.25208 0.02396 0.24537 0.02435 0.23889 C 0.02435 0.23865 0.02526 0.23171 0.02565 0.23102 C 0.02943 0.22222 0.02773 0.22592 0.03125 0.22338 C 0.03203 0.22268 0.03294 0.22176 0.03372 0.22106 C 0.03581 0.21551 0.03385 0.21921 0.03685 0.21666 C 0.0375 0.21597 0.03802 0.21481 0.03867 0.21435 C 0.03997 0.21342 0.04127 0.21296 0.04245 0.21227 C 0.04375 0.21134 0.04557 0.21018 0.04687 0.20995 C 0.04909 0.20949 0.05143 0.20926 0.05377 0.20879 C 0.05482 0.20856 0.05586 0.2081 0.0569 0.20764 C 0.05768 0.2074 0.05846 0.20671 0.05937 0.20671 C 0.0638 0.20671 0.0681 0.2074 0.07252 0.20764 C 0.07578 0.20972 0.07291 0.2081 0.07747 0.20995 C 0.0819 0.21157 0.07825 0.21018 0.0819 0.21227 C 0.08268 0.2125 0.08359 0.21296 0.08437 0.21319 C 0.0875 0.21713 0.08541 0.21342 0.08685 0.21875 C 0.08724 0.2199 0.08776 0.22083 0.08815 0.22222 C 0.08867 0.2243 0.08893 0.22662 0.08932 0.22893 L 0.08997 0.23217 C 0.09232 0.26504 0.09062 0.23796 0.09062 0.31342 " pathEditMode="relative" ptsTypes="AAAAAAAAAAAAAAAAAAAAAAAAAAA">
                                      <p:cBhvr>
                                        <p:cTn id="60" dur="1000" fill="hold"/>
                                        <p:tgtEl>
                                          <p:spTgt spid="31"/>
                                        </p:tgtEl>
                                        <p:attrNameLst>
                                          <p:attrName>ppt_x</p:attrName>
                                          <p:attrName>ppt_y</p:attrName>
                                        </p:attrNameLst>
                                      </p:cBhvr>
                                    </p:animMotion>
                                  </p:childTnLst>
                                </p:cTn>
                              </p:par>
                              <p:par>
                                <p:cTn id="61" presetID="0" presetClass="path" presetSubtype="0" accel="50000" decel="50000" fill="hold" nodeType="withEffect">
                                  <p:stCondLst>
                                    <p:cond delay="0"/>
                                  </p:stCondLst>
                                  <p:childTnLst>
                                    <p:animMotion origin="layout" path="M -0.00026 -0.00069 L -0.00026 -0.00069 C -0.00065 0.00255 -0.00104 0.00579 -0.00143 0.00926 C -0.00182 0.01135 -0.00247 0.01366 -0.00273 0.01574 C -0.00299 0.01736 -0.00351 0.02199 -0.00403 0.02361 C -0.00716 0.03472 -0.00325 0.01783 -0.00651 0.03148 C -0.00677 0.03241 -0.00677 0.03357 -0.00716 0.03472 C -0.00937 0.04283 -0.00742 0.03287 -0.00963 0.0426 C -0.01015 0.04468 -0.01015 0.04722 -0.01094 0.04908 C -0.01133 0.05023 -0.01185 0.05116 -0.01211 0.05255 C -0.01263 0.05463 -0.01302 0.05695 -0.01341 0.05926 C -0.01354 0.06019 -0.01367 0.06158 -0.01406 0.0625 C -0.01601 0.06783 -0.01497 0.06459 -0.01653 0.07246 L -0.01784 0.07917 C -0.01797 0.08033 -0.0181 0.08148 -0.01836 0.08241 C -0.01927 0.08472 -0.02044 0.08658 -0.02096 0.08912 C -0.02135 0.09144 -0.02148 0.09375 -0.02213 0.09584 C -0.02252 0.09699 -0.02304 0.09792 -0.02344 0.09908 C -0.02461 0.10394 -0.02461 0.10579 -0.02526 0.11019 C -0.0263 0.11667 -0.02552 0.11019 -0.02656 0.11806 C -0.0276 0.12616 -0.02669 0.12084 -0.02773 0.12685 C -0.0276 0.13056 -0.02812 0.13472 -0.02721 0.13797 C -0.0263 0.14097 -0.0233 0.1426 -0.02148 0.14352 C -0.01679 0.14329 -0.01198 0.14329 -0.00716 0.14236 C -0.00495 0.14213 -0.00286 0.14144 -0.00091 0.14028 C -0.00026 0.13982 0.00039 0.13935 0.00104 0.13912 C 0.00261 0.13866 0.0043 0.13843 0.00599 0.13797 C 0.00716 0.1382 0.01276 0.13866 0.01485 0.14028 C 0.02331 0.14676 0.01068 0.13889 0.01849 0.14352 C 0.02058 0.14885 0.01953 0.1456 0.0211 0.15347 L 0.02175 0.15695 C 0.02149 0.16435 0.02136 0.17176 0.0211 0.17917 C 0.02071 0.18797 0.02071 0.1831 0.01979 0.18912 C 0.01953 0.19097 0.0194 0.19283 0.01914 0.19468 C 0.01888 0.19699 0.01836 0.19908 0.01797 0.20139 C 0.01771 0.20232 0.01771 0.20371 0.01732 0.20463 C 0.01641 0.20695 0.01602 0.20972 0.01485 0.21135 C 0.01016 0.2169 0.01589 0.20972 0.01107 0.2169 C 0.00886 0.21991 0.00886 0.21829 0.00664 0.22246 C 0.00612 0.22338 0.00599 0.22477 0.00534 0.2257 C 0.0043 0.22755 0.00274 0.22824 0.0017 0.2301 C 0.00104 0.23125 0.00052 0.23264 -0.00026 0.23357 C -0.00104 0.23449 -0.00195 0.23472 -0.00273 0.23565 C -0.00416 0.23773 -0.00521 0.24005 -0.00651 0.24236 C -0.00807 0.24514 -0.01015 0.24838 -0.01094 0.25232 C -0.01237 0.26019 -0.01146 0.25718 -0.01341 0.26227 C -0.01406 0.26852 -0.01432 0.26968 -0.01458 0.27685 C -0.01497 0.28241 -0.01497 0.28797 -0.01523 0.29352 C -0.01549 0.29746 -0.01588 0.30579 -0.01588 0.30579 " pathEditMode="relative" ptsTypes="AAAAAAAAAAAAAAAAAAAAAAAAAAAAAAAAAAAAAAAAAAAAAAAAA">
                                      <p:cBhvr>
                                        <p:cTn id="62" dur="1000" fill="hold"/>
                                        <p:tgtEl>
                                          <p:spTgt spid="32"/>
                                        </p:tgtEl>
                                        <p:attrNameLst>
                                          <p:attrName>ppt_x</p:attrName>
                                          <p:attrName>ppt_y</p:attrName>
                                        </p:attrNameLst>
                                      </p:cBhvr>
                                    </p:animMotion>
                                  </p:childTnLst>
                                </p:cTn>
                              </p:par>
                            </p:childTnLst>
                          </p:cTn>
                        </p:par>
                        <p:par>
                          <p:cTn id="63" fill="hold">
                            <p:stCondLst>
                              <p:cond delay="1000"/>
                            </p:stCondLst>
                            <p:childTnLst>
                              <p:par>
                                <p:cTn id="64" presetID="10" presetClass="exit" presetSubtype="0" fill="hold" nodeType="afterEffect">
                                  <p:stCondLst>
                                    <p:cond delay="0"/>
                                  </p:stCondLst>
                                  <p:childTnLst>
                                    <p:animEffect transition="out" filter="fade">
                                      <p:cBhvr>
                                        <p:cTn id="65" dur="500"/>
                                        <p:tgtEl>
                                          <p:spTgt spid="36"/>
                                        </p:tgtEl>
                                      </p:cBhvr>
                                    </p:animEffect>
                                    <p:set>
                                      <p:cBhvr>
                                        <p:cTn id="66" dur="1" fill="hold">
                                          <p:stCondLst>
                                            <p:cond delay="499"/>
                                          </p:stCondLst>
                                        </p:cTn>
                                        <p:tgtEl>
                                          <p:spTgt spid="3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High performance graph propagation kernels</a:t>
            </a:r>
          </a:p>
        </p:txBody>
      </p:sp>
      <p:sp>
        <p:nvSpPr>
          <p:cNvPr id="3" name="Content Placeholder 2"/>
          <p:cNvSpPr>
            <a:spLocks noGrp="1"/>
          </p:cNvSpPr>
          <p:nvPr>
            <p:ph idx="1"/>
          </p:nvPr>
        </p:nvSpPr>
        <p:spPr>
          <a:xfrm>
            <a:off x="838200" y="1457325"/>
            <a:ext cx="10515600" cy="2454275"/>
          </a:xfrm>
        </p:spPr>
        <p:txBody>
          <a:bodyPr/>
          <a:lstStyle/>
          <a:p>
            <a:r>
              <a:rPr lang="en-US" dirty="0"/>
              <a:t>Traditional multithread parallelization</a:t>
            </a:r>
          </a:p>
          <a:p>
            <a:pPr lvl="1"/>
            <a:r>
              <a:rPr lang="en-US" dirty="0"/>
              <a:t>PageRank, SSSP, CC, </a:t>
            </a:r>
            <a:r>
              <a:rPr lang="en-US" dirty="0" err="1"/>
              <a:t>etc</a:t>
            </a:r>
            <a:r>
              <a:rPr lang="en-US" dirty="0"/>
              <a:t>: one-dimension scalar value on vertices</a:t>
            </a:r>
          </a:p>
          <a:p>
            <a:pPr lvl="1"/>
            <a:r>
              <a:rPr lang="en-US" dirty="0"/>
              <a:t>A thread takes a vertex/edge</a:t>
            </a:r>
          </a:p>
        </p:txBody>
      </p:sp>
      <p:pic>
        <p:nvPicPr>
          <p:cNvPr id="5" name="Picture 4"/>
          <p:cNvPicPr>
            <a:picLocks noChangeAspect="1"/>
          </p:cNvPicPr>
          <p:nvPr/>
        </p:nvPicPr>
        <p:blipFill>
          <a:blip r:embed="rId3"/>
          <a:stretch>
            <a:fillRect/>
          </a:stretch>
        </p:blipFill>
        <p:spPr>
          <a:xfrm>
            <a:off x="4759659" y="4068255"/>
            <a:ext cx="375488" cy="1302400"/>
          </a:xfrm>
          <a:prstGeom prst="rect">
            <a:avLst/>
          </a:prstGeom>
        </p:spPr>
      </p:pic>
      <p:pic>
        <p:nvPicPr>
          <p:cNvPr id="6" name="Picture 5"/>
          <p:cNvPicPr>
            <a:picLocks noChangeAspect="1"/>
          </p:cNvPicPr>
          <p:nvPr/>
        </p:nvPicPr>
        <p:blipFill>
          <a:blip r:embed="rId4"/>
          <a:stretch>
            <a:fillRect/>
          </a:stretch>
        </p:blipFill>
        <p:spPr>
          <a:xfrm>
            <a:off x="3647655" y="4068255"/>
            <a:ext cx="375488" cy="1292533"/>
          </a:xfrm>
          <a:prstGeom prst="rect">
            <a:avLst/>
          </a:prstGeom>
        </p:spPr>
      </p:pic>
      <p:pic>
        <p:nvPicPr>
          <p:cNvPr id="11" name="Picture 10"/>
          <p:cNvPicPr>
            <a:picLocks noChangeAspect="1"/>
          </p:cNvPicPr>
          <p:nvPr/>
        </p:nvPicPr>
        <p:blipFill>
          <a:blip r:embed="rId4"/>
          <a:stretch>
            <a:fillRect/>
          </a:stretch>
        </p:blipFill>
        <p:spPr>
          <a:xfrm>
            <a:off x="6100799" y="4068255"/>
            <a:ext cx="375488" cy="1292533"/>
          </a:xfrm>
          <a:prstGeom prst="rect">
            <a:avLst/>
          </a:prstGeom>
        </p:spPr>
      </p:pic>
      <p:pic>
        <p:nvPicPr>
          <p:cNvPr id="4" name="Picture 3"/>
          <p:cNvPicPr>
            <a:picLocks noChangeAspect="1"/>
          </p:cNvPicPr>
          <p:nvPr/>
        </p:nvPicPr>
        <p:blipFill>
          <a:blip r:embed="rId5"/>
          <a:stretch>
            <a:fillRect/>
          </a:stretch>
        </p:blipFill>
        <p:spPr>
          <a:xfrm>
            <a:off x="3575195" y="3178741"/>
            <a:ext cx="3191644" cy="680800"/>
          </a:xfrm>
          <a:prstGeom prst="rect">
            <a:avLst/>
          </a:prstGeom>
        </p:spPr>
      </p:pic>
      <p:sp>
        <p:nvSpPr>
          <p:cNvPr id="21" name="Rectangle 20"/>
          <p:cNvSpPr/>
          <p:nvPr/>
        </p:nvSpPr>
        <p:spPr>
          <a:xfrm>
            <a:off x="3129279" y="4396875"/>
            <a:ext cx="3569186" cy="96519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2" name="Slide Number Placeholder 21"/>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7D51FBD-D840-494A-BB04-50745FDACB2E}" type="slidenum">
              <a:rPr kumimoji="0" lang="en-US" sz="1600" b="0" i="0" u="none" strike="noStrike" kern="1200" cap="none" spc="0" normalizeH="0" baseline="0" noProof="0" smtClean="0">
                <a:ln>
                  <a:noFill/>
                </a:ln>
                <a:solidFill>
                  <a:prstClr val="white"/>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21</a:t>
            </a:fld>
            <a:endParaRPr kumimoji="0" lang="en-US" sz="16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nvGrpSpPr>
          <p:cNvPr id="23" name="Group 22"/>
          <p:cNvGrpSpPr/>
          <p:nvPr/>
        </p:nvGrpSpPr>
        <p:grpSpPr>
          <a:xfrm rot="16200000">
            <a:off x="2171825" y="4190204"/>
            <a:ext cx="3482329" cy="770498"/>
            <a:chOff x="3036922" y="3993039"/>
            <a:chExt cx="4760878" cy="432911"/>
          </a:xfrm>
        </p:grpSpPr>
        <p:sp>
          <p:nvSpPr>
            <p:cNvPr id="24" name="Rounded Rectangle 23"/>
            <p:cNvSpPr/>
            <p:nvPr/>
          </p:nvSpPr>
          <p:spPr>
            <a:xfrm rot="5400000">
              <a:off x="5204636" y="1832786"/>
              <a:ext cx="425450" cy="4760878"/>
            </a:xfrm>
            <a:prstGeom prst="roundRect">
              <a:avLst/>
            </a:prstGeom>
            <a:noFill/>
            <a:ln w="28575">
              <a:solidFill>
                <a:srgbClr val="7030A0"/>
              </a:solidFill>
              <a:prstDash val="sysDot"/>
            </a:ln>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5" name="TextBox 24"/>
            <p:cNvSpPr txBox="1"/>
            <p:nvPr/>
          </p:nvSpPr>
          <p:spPr>
            <a:xfrm>
              <a:off x="3186807" y="3993039"/>
              <a:ext cx="1013611"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Thread 0</a:t>
              </a:r>
            </a:p>
          </p:txBody>
        </p:sp>
      </p:grpSp>
      <p:grpSp>
        <p:nvGrpSpPr>
          <p:cNvPr id="26" name="Group 25"/>
          <p:cNvGrpSpPr/>
          <p:nvPr/>
        </p:nvGrpSpPr>
        <p:grpSpPr>
          <a:xfrm rot="16200000">
            <a:off x="4655316" y="4178956"/>
            <a:ext cx="3482329" cy="792995"/>
            <a:chOff x="3036922" y="4000500"/>
            <a:chExt cx="4760878" cy="425450"/>
          </a:xfrm>
        </p:grpSpPr>
        <p:sp>
          <p:nvSpPr>
            <p:cNvPr id="27" name="Rounded Rectangle 26"/>
            <p:cNvSpPr/>
            <p:nvPr/>
          </p:nvSpPr>
          <p:spPr>
            <a:xfrm rot="5400000">
              <a:off x="5204636" y="1832786"/>
              <a:ext cx="425450" cy="4760878"/>
            </a:xfrm>
            <a:prstGeom prst="roundRect">
              <a:avLst/>
            </a:prstGeom>
            <a:noFill/>
            <a:ln w="28575">
              <a:solidFill>
                <a:srgbClr val="7030A0"/>
              </a:solidFill>
              <a:prstDash val="sysDot"/>
            </a:ln>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8" name="TextBox 27"/>
            <p:cNvSpPr txBox="1"/>
            <p:nvPr/>
          </p:nvSpPr>
          <p:spPr>
            <a:xfrm>
              <a:off x="3144865" y="4000500"/>
              <a:ext cx="1474366" cy="19815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Thread 1</a:t>
              </a:r>
            </a:p>
          </p:txBody>
        </p:sp>
      </p:grpSp>
      <p:sp>
        <p:nvSpPr>
          <p:cNvPr id="29" name="Rounded Rectangular Callout 28"/>
          <p:cNvSpPr/>
          <p:nvPr/>
        </p:nvSpPr>
        <p:spPr>
          <a:xfrm>
            <a:off x="106119" y="4421142"/>
            <a:ext cx="2835919" cy="1025252"/>
          </a:xfrm>
          <a:prstGeom prst="wedgeRoundRectCallout">
            <a:avLst>
              <a:gd name="adj1" fmla="val 77180"/>
              <a:gd name="adj2" fmla="val -111341"/>
              <a:gd name="adj3" fmla="val 16667"/>
            </a:avLst>
          </a:prstGeom>
          <a:solidFill>
            <a:srgbClr val="7030A0"/>
          </a:solidFill>
          <a:ln>
            <a:solidFill>
              <a:srgbClr val="7030A0"/>
            </a:solidFill>
          </a:ln>
        </p:spPr>
        <p:style>
          <a:lnRef idx="1">
            <a:schemeClr val="accent2"/>
          </a:lnRef>
          <a:fillRef idx="3">
            <a:schemeClr val="accent2"/>
          </a:fillRef>
          <a:effectRef idx="2">
            <a:schemeClr val="accent2"/>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white"/>
                </a:solidFill>
                <a:effectLst/>
                <a:uLnTx/>
                <a:uFillTx/>
                <a:latin typeface="Calibri" panose="020F0502020204030204"/>
                <a:ea typeface="+mn-ea"/>
                <a:cs typeface="+mn-cs"/>
              </a:rPr>
              <a:t>diff ops. on diff vertices</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white"/>
                </a:solidFill>
                <a:effectLst/>
                <a:uLnTx/>
                <a:uFillTx/>
                <a:latin typeface="Calibri" panose="020F0502020204030204"/>
                <a:ea typeface="+mn-ea"/>
                <a:cs typeface="+mn-cs"/>
              </a:rPr>
              <a:t>inefficient in GPU(SIMD)</a:t>
            </a:r>
          </a:p>
        </p:txBody>
      </p:sp>
    </p:spTree>
    <p:extLst>
      <p:ext uri="{BB962C8B-B14F-4D97-AF65-F5344CB8AC3E}">
        <p14:creationId xmlns:p14="http://schemas.microsoft.com/office/powerpoint/2010/main" val="287018488"/>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wipe(left)">
                                      <p:cBhvr>
                                        <p:cTn id="7" dur="500"/>
                                        <p:tgtEl>
                                          <p:spTgt spid="23"/>
                                        </p:tgtEl>
                                      </p:cBhvr>
                                    </p:animEffect>
                                  </p:childTnLst>
                                </p:cTn>
                              </p:par>
                              <p:par>
                                <p:cTn id="8" presetID="22" presetClass="entr" presetSubtype="8" fill="hold" nodeType="withEffect">
                                  <p:stCondLst>
                                    <p:cond delay="0"/>
                                  </p:stCondLst>
                                  <p:childTnLst>
                                    <p:set>
                                      <p:cBhvr>
                                        <p:cTn id="9" dur="1" fill="hold">
                                          <p:stCondLst>
                                            <p:cond delay="0"/>
                                          </p:stCondLst>
                                        </p:cTn>
                                        <p:tgtEl>
                                          <p:spTgt spid="26"/>
                                        </p:tgtEl>
                                        <p:attrNameLst>
                                          <p:attrName>style.visibility</p:attrName>
                                        </p:attrNameLst>
                                      </p:cBhvr>
                                      <p:to>
                                        <p:strVal val="visible"/>
                                      </p:to>
                                    </p:set>
                                    <p:animEffect transition="in" filter="wipe(left)">
                                      <p:cBhvr>
                                        <p:cTn id="10" dur="500"/>
                                        <p:tgtEl>
                                          <p:spTgt spid="26"/>
                                        </p:tgtEl>
                                      </p:cBhvr>
                                    </p:animEffect>
                                  </p:childTnLst>
                                </p:cTn>
                              </p:par>
                            </p:childTnLst>
                          </p:cTn>
                        </p:par>
                        <p:par>
                          <p:cTn id="11" fill="hold">
                            <p:stCondLst>
                              <p:cond delay="500"/>
                            </p:stCondLst>
                            <p:childTnLst>
                              <p:par>
                                <p:cTn id="12" presetID="1" presetClass="entr" presetSubtype="0" fill="hold" grpId="0" nodeType="afterEffect">
                                  <p:stCondLst>
                                    <p:cond delay="0"/>
                                  </p:stCondLst>
                                  <p:childTnLst>
                                    <p:set>
                                      <p:cBhvr>
                                        <p:cTn id="13" dur="1" fill="hold">
                                          <p:stCondLst>
                                            <p:cond delay="0"/>
                                          </p:stCondLst>
                                        </p:cTn>
                                        <p:tgtEl>
                                          <p:spTgt spid="2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High performance graph propagation kernels</a:t>
            </a:r>
          </a:p>
        </p:txBody>
      </p:sp>
      <p:sp>
        <p:nvSpPr>
          <p:cNvPr id="3" name="Content Placeholder 2"/>
          <p:cNvSpPr>
            <a:spLocks noGrp="1"/>
          </p:cNvSpPr>
          <p:nvPr>
            <p:ph idx="1"/>
          </p:nvPr>
        </p:nvSpPr>
        <p:spPr>
          <a:xfrm>
            <a:off x="838200" y="1457325"/>
            <a:ext cx="10515600" cy="2454275"/>
          </a:xfrm>
        </p:spPr>
        <p:txBody>
          <a:bodyPr/>
          <a:lstStyle/>
          <a:p>
            <a:r>
              <a:rPr lang="en-US" dirty="0"/>
              <a:t>Observation</a:t>
            </a:r>
          </a:p>
          <a:p>
            <a:pPr lvl="1"/>
            <a:r>
              <a:rPr lang="en-US" dirty="0"/>
              <a:t>High-dimension feature</a:t>
            </a:r>
          </a:p>
          <a:p>
            <a:pPr lvl="1"/>
            <a:r>
              <a:rPr lang="en-US" dirty="0"/>
              <a:t>More-regular operations along feature-dimension</a:t>
            </a:r>
          </a:p>
          <a:p>
            <a:r>
              <a:rPr lang="en-US" dirty="0"/>
              <a:t>Solution: exploit feature-dimension parallelization in GNNs</a:t>
            </a:r>
          </a:p>
        </p:txBody>
      </p:sp>
      <p:pic>
        <p:nvPicPr>
          <p:cNvPr id="5" name="Picture 4"/>
          <p:cNvPicPr>
            <a:picLocks noChangeAspect="1"/>
          </p:cNvPicPr>
          <p:nvPr/>
        </p:nvPicPr>
        <p:blipFill>
          <a:blip r:embed="rId3"/>
          <a:stretch>
            <a:fillRect/>
          </a:stretch>
        </p:blipFill>
        <p:spPr>
          <a:xfrm>
            <a:off x="4759660" y="4473113"/>
            <a:ext cx="375488" cy="1302400"/>
          </a:xfrm>
          <a:prstGeom prst="rect">
            <a:avLst/>
          </a:prstGeom>
        </p:spPr>
      </p:pic>
      <p:pic>
        <p:nvPicPr>
          <p:cNvPr id="6" name="Picture 5"/>
          <p:cNvPicPr>
            <a:picLocks noChangeAspect="1"/>
          </p:cNvPicPr>
          <p:nvPr/>
        </p:nvPicPr>
        <p:blipFill>
          <a:blip r:embed="rId4"/>
          <a:stretch>
            <a:fillRect/>
          </a:stretch>
        </p:blipFill>
        <p:spPr>
          <a:xfrm>
            <a:off x="3647656" y="4473113"/>
            <a:ext cx="375488" cy="1292533"/>
          </a:xfrm>
          <a:prstGeom prst="rect">
            <a:avLst/>
          </a:prstGeom>
        </p:spPr>
      </p:pic>
      <p:pic>
        <p:nvPicPr>
          <p:cNvPr id="11" name="Picture 10"/>
          <p:cNvPicPr>
            <a:picLocks noChangeAspect="1"/>
          </p:cNvPicPr>
          <p:nvPr/>
        </p:nvPicPr>
        <p:blipFill>
          <a:blip r:embed="rId4"/>
          <a:stretch>
            <a:fillRect/>
          </a:stretch>
        </p:blipFill>
        <p:spPr>
          <a:xfrm>
            <a:off x="6100800" y="4473113"/>
            <a:ext cx="375488" cy="1292533"/>
          </a:xfrm>
          <a:prstGeom prst="rect">
            <a:avLst/>
          </a:prstGeom>
        </p:spPr>
      </p:pic>
      <p:sp>
        <p:nvSpPr>
          <p:cNvPr id="21" name="Rectangle 20"/>
          <p:cNvSpPr/>
          <p:nvPr/>
        </p:nvSpPr>
        <p:spPr>
          <a:xfrm>
            <a:off x="3129280" y="4801733"/>
            <a:ext cx="3569186" cy="96519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nvGrpSpPr>
          <p:cNvPr id="17" name="Group 16"/>
          <p:cNvGrpSpPr/>
          <p:nvPr/>
        </p:nvGrpSpPr>
        <p:grpSpPr>
          <a:xfrm>
            <a:off x="3506822" y="4422128"/>
            <a:ext cx="4760878" cy="341782"/>
            <a:chOff x="3036922" y="4000500"/>
            <a:chExt cx="4760878" cy="425450"/>
          </a:xfrm>
        </p:grpSpPr>
        <p:sp>
          <p:nvSpPr>
            <p:cNvPr id="13" name="Rounded Rectangle 12"/>
            <p:cNvSpPr/>
            <p:nvPr/>
          </p:nvSpPr>
          <p:spPr>
            <a:xfrm rot="5400000">
              <a:off x="5204636" y="1832786"/>
              <a:ext cx="425450" cy="4760878"/>
            </a:xfrm>
            <a:prstGeom prst="roundRect">
              <a:avLst/>
            </a:prstGeom>
            <a:noFill/>
            <a:ln w="28575">
              <a:solidFill>
                <a:srgbClr val="FF0000"/>
              </a:solidFill>
              <a:prstDash val="sysDot"/>
            </a:ln>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6" name="TextBox 15"/>
            <p:cNvSpPr txBox="1"/>
            <p:nvPr/>
          </p:nvSpPr>
          <p:spPr>
            <a:xfrm>
              <a:off x="6477000" y="4028559"/>
              <a:ext cx="1013611"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Thread 0</a:t>
              </a:r>
            </a:p>
          </p:txBody>
        </p:sp>
      </p:grpSp>
      <p:grpSp>
        <p:nvGrpSpPr>
          <p:cNvPr id="18" name="Group 17"/>
          <p:cNvGrpSpPr/>
          <p:nvPr/>
        </p:nvGrpSpPr>
        <p:grpSpPr>
          <a:xfrm>
            <a:off x="3506822" y="4774927"/>
            <a:ext cx="4760878" cy="318222"/>
            <a:chOff x="3036922" y="3982090"/>
            <a:chExt cx="4760878" cy="465728"/>
          </a:xfrm>
        </p:grpSpPr>
        <p:sp>
          <p:nvSpPr>
            <p:cNvPr id="19" name="Rounded Rectangle 18"/>
            <p:cNvSpPr/>
            <p:nvPr/>
          </p:nvSpPr>
          <p:spPr>
            <a:xfrm rot="5400000">
              <a:off x="5204636" y="1832786"/>
              <a:ext cx="425450" cy="4760878"/>
            </a:xfrm>
            <a:prstGeom prst="roundRect">
              <a:avLst/>
            </a:prstGeom>
            <a:noFill/>
            <a:ln w="28575">
              <a:solidFill>
                <a:srgbClr val="FF0000"/>
              </a:solidFill>
              <a:prstDash val="sysDot"/>
            </a:ln>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0" name="TextBox 19"/>
            <p:cNvSpPr txBox="1"/>
            <p:nvPr/>
          </p:nvSpPr>
          <p:spPr>
            <a:xfrm>
              <a:off x="6477000" y="3982090"/>
              <a:ext cx="1013611" cy="465728"/>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Thread 1</a:t>
              </a:r>
            </a:p>
          </p:txBody>
        </p:sp>
      </p:grpSp>
      <p:sp>
        <p:nvSpPr>
          <p:cNvPr id="22" name="Slide Number Placeholder 21"/>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7D51FBD-D840-494A-BB04-50745FDACB2E}" type="slidenum">
              <a:rPr kumimoji="0" lang="en-US" sz="1600" b="0" i="0" u="none" strike="noStrike" kern="1200" cap="none" spc="0" normalizeH="0" baseline="0" noProof="0" smtClean="0">
                <a:ln>
                  <a:noFill/>
                </a:ln>
                <a:solidFill>
                  <a:prstClr val="white"/>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22</a:t>
            </a:fld>
            <a:endParaRPr kumimoji="0" lang="en-US" sz="16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0" name="Rounded Rectangular Callout 29"/>
          <p:cNvSpPr/>
          <p:nvPr/>
        </p:nvSpPr>
        <p:spPr>
          <a:xfrm>
            <a:off x="9187711" y="3637597"/>
            <a:ext cx="2720799" cy="1025252"/>
          </a:xfrm>
          <a:prstGeom prst="wedgeRoundRectCallout">
            <a:avLst>
              <a:gd name="adj1" fmla="val -82885"/>
              <a:gd name="adj2" fmla="val 41336"/>
              <a:gd name="adj3" fmla="val 16667"/>
            </a:avLst>
          </a:prstGeom>
          <a:solidFill>
            <a:srgbClr val="C00000"/>
          </a:solidFill>
          <a:ln>
            <a:solidFill>
              <a:srgbClr val="C00000"/>
            </a:solidFill>
          </a:ln>
        </p:spPr>
        <p:style>
          <a:lnRef idx="1">
            <a:schemeClr val="accent2"/>
          </a:lnRef>
          <a:fillRef idx="3">
            <a:schemeClr val="accent2"/>
          </a:fillRef>
          <a:effectRef idx="2">
            <a:schemeClr val="accent2"/>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white"/>
                </a:solidFill>
                <a:effectLst/>
                <a:uLnTx/>
                <a:uFillTx/>
                <a:latin typeface="Calibri" panose="020F0502020204030204"/>
                <a:ea typeface="+mn-ea"/>
                <a:cs typeface="+mn-cs"/>
              </a:rPr>
              <a:t>same ops.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white"/>
                </a:solidFill>
                <a:effectLst/>
                <a:uLnTx/>
                <a:uFillTx/>
                <a:latin typeface="Calibri" panose="020F0502020204030204"/>
                <a:ea typeface="+mn-ea"/>
                <a:cs typeface="+mn-cs"/>
              </a:rPr>
              <a:t>efficient in GPU(SIMD)</a:t>
            </a:r>
          </a:p>
        </p:txBody>
      </p:sp>
      <p:pic>
        <p:nvPicPr>
          <p:cNvPr id="23" name="Picture 22"/>
          <p:cNvPicPr>
            <a:picLocks noChangeAspect="1"/>
          </p:cNvPicPr>
          <p:nvPr/>
        </p:nvPicPr>
        <p:blipFill>
          <a:blip r:embed="rId5"/>
          <a:stretch>
            <a:fillRect/>
          </a:stretch>
        </p:blipFill>
        <p:spPr>
          <a:xfrm>
            <a:off x="3575196" y="3583599"/>
            <a:ext cx="3191644" cy="680800"/>
          </a:xfrm>
          <a:prstGeom prst="rect">
            <a:avLst/>
          </a:prstGeom>
        </p:spPr>
      </p:pic>
      <p:grpSp>
        <p:nvGrpSpPr>
          <p:cNvPr id="24" name="Group 23"/>
          <p:cNvGrpSpPr/>
          <p:nvPr/>
        </p:nvGrpSpPr>
        <p:grpSpPr>
          <a:xfrm>
            <a:off x="3506822" y="5078209"/>
            <a:ext cx="4760878" cy="369332"/>
            <a:chOff x="3036922" y="3982090"/>
            <a:chExt cx="4760878" cy="540529"/>
          </a:xfrm>
        </p:grpSpPr>
        <p:sp>
          <p:nvSpPr>
            <p:cNvPr id="25" name="Rounded Rectangle 24"/>
            <p:cNvSpPr/>
            <p:nvPr/>
          </p:nvSpPr>
          <p:spPr>
            <a:xfrm rot="5400000">
              <a:off x="5204636" y="1832786"/>
              <a:ext cx="425450" cy="4760878"/>
            </a:xfrm>
            <a:prstGeom prst="roundRect">
              <a:avLst/>
            </a:prstGeom>
            <a:noFill/>
            <a:ln w="28575">
              <a:solidFill>
                <a:srgbClr val="FF0000"/>
              </a:solidFill>
              <a:prstDash val="sysDot"/>
            </a:ln>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6" name="TextBox 25"/>
            <p:cNvSpPr txBox="1"/>
            <p:nvPr/>
          </p:nvSpPr>
          <p:spPr>
            <a:xfrm>
              <a:off x="6477000" y="3982090"/>
              <a:ext cx="1013611" cy="540529"/>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Thread 2</a:t>
              </a:r>
            </a:p>
          </p:txBody>
        </p:sp>
      </p:grpSp>
      <p:grpSp>
        <p:nvGrpSpPr>
          <p:cNvPr id="27" name="Group 26"/>
          <p:cNvGrpSpPr/>
          <p:nvPr/>
        </p:nvGrpSpPr>
        <p:grpSpPr>
          <a:xfrm>
            <a:off x="3506822" y="5396431"/>
            <a:ext cx="4760878" cy="369332"/>
            <a:chOff x="3036922" y="3982090"/>
            <a:chExt cx="4760878" cy="540529"/>
          </a:xfrm>
        </p:grpSpPr>
        <p:sp>
          <p:nvSpPr>
            <p:cNvPr id="28" name="Rounded Rectangle 27"/>
            <p:cNvSpPr/>
            <p:nvPr/>
          </p:nvSpPr>
          <p:spPr>
            <a:xfrm rot="5400000">
              <a:off x="5204636" y="1832786"/>
              <a:ext cx="425450" cy="4760878"/>
            </a:xfrm>
            <a:prstGeom prst="roundRect">
              <a:avLst/>
            </a:prstGeom>
            <a:noFill/>
            <a:ln w="28575">
              <a:solidFill>
                <a:srgbClr val="FF0000"/>
              </a:solidFill>
              <a:prstDash val="sysDot"/>
            </a:ln>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9" name="TextBox 28"/>
            <p:cNvSpPr txBox="1"/>
            <p:nvPr/>
          </p:nvSpPr>
          <p:spPr>
            <a:xfrm>
              <a:off x="6477000" y="3982090"/>
              <a:ext cx="1013611" cy="540529"/>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Thread 3</a:t>
              </a:r>
            </a:p>
          </p:txBody>
        </p:sp>
      </p:grpSp>
    </p:spTree>
    <p:extLst>
      <p:ext uri="{BB962C8B-B14F-4D97-AF65-F5344CB8AC3E}">
        <p14:creationId xmlns:p14="http://schemas.microsoft.com/office/powerpoint/2010/main" val="4223673984"/>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xit" presetSubtype="1" fill="hold" grpId="0" nodeType="afterEffect">
                                  <p:stCondLst>
                                    <p:cond delay="0"/>
                                  </p:stCondLst>
                                  <p:childTnLst>
                                    <p:animEffect transition="out" filter="wipe(up)">
                                      <p:cBhvr>
                                        <p:cTn id="6" dur="250"/>
                                        <p:tgtEl>
                                          <p:spTgt spid="21"/>
                                        </p:tgtEl>
                                      </p:cBhvr>
                                    </p:animEffect>
                                    <p:set>
                                      <p:cBhvr>
                                        <p:cTn id="7" dur="1" fill="hold">
                                          <p:stCondLst>
                                            <p:cond delay="249"/>
                                          </p:stCondLst>
                                        </p:cTn>
                                        <p:tgtEl>
                                          <p:spTgt spid="21"/>
                                        </p:tgtEl>
                                        <p:attrNameLst>
                                          <p:attrName>style.visibility</p:attrName>
                                        </p:attrNameLst>
                                      </p:cBhvr>
                                      <p:to>
                                        <p:strVal val="hidden"/>
                                      </p:to>
                                    </p:set>
                                  </p:childTnLst>
                                </p:cTn>
                              </p:par>
                            </p:childTnLst>
                          </p:cTn>
                        </p:par>
                        <p:par>
                          <p:cTn id="8" fill="hold">
                            <p:stCondLst>
                              <p:cond delay="250"/>
                            </p:stCondLst>
                            <p:childTnLst>
                              <p:par>
                                <p:cTn id="9" presetID="10" presetClass="entr" presetSubtype="0" fill="hold" nodeType="after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animEffect transition="in" filter="fade">
                                      <p:cBhvr>
                                        <p:cTn id="11" dur="500"/>
                                        <p:tgtEl>
                                          <p:spTgt spid="3">
                                            <p:txEl>
                                              <p:pRg st="0" end="0"/>
                                            </p:txEl>
                                          </p:spTgt>
                                        </p:tgtEl>
                                      </p:cBhvr>
                                    </p:animEffect>
                                  </p:childTnLst>
                                </p:cTn>
                              </p:par>
                              <p:par>
                                <p:cTn id="12" presetID="10" presetClass="entr" presetSubtype="0" fill="hold" nodeType="with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500"/>
                                        <p:tgtEl>
                                          <p:spTgt spid="3">
                                            <p:txEl>
                                              <p:pRg st="1" end="1"/>
                                            </p:txEl>
                                          </p:spTgt>
                                        </p:tgtEl>
                                      </p:cBhvr>
                                    </p:animEffect>
                                  </p:childTnLst>
                                </p:cTn>
                              </p:par>
                              <p:par>
                                <p:cTn id="15" presetID="10" presetClass="entr" presetSubtype="0" fill="hold" nodeType="with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17"/>
                                        </p:tgtEl>
                                        <p:attrNameLst>
                                          <p:attrName>style.visibility</p:attrName>
                                        </p:attrNameLst>
                                      </p:cBhvr>
                                      <p:to>
                                        <p:strVal val="visible"/>
                                      </p:to>
                                    </p:set>
                                    <p:animEffect transition="in" filter="wipe(left)">
                                      <p:cBhvr>
                                        <p:cTn id="22" dur="500"/>
                                        <p:tgtEl>
                                          <p:spTgt spid="17"/>
                                        </p:tgtEl>
                                      </p:cBhvr>
                                    </p:animEffect>
                                  </p:childTnLst>
                                </p:cTn>
                              </p:par>
                              <p:par>
                                <p:cTn id="23" presetID="22" presetClass="entr" presetSubtype="8" fill="hold" nodeType="withEffect">
                                  <p:stCondLst>
                                    <p:cond delay="0"/>
                                  </p:stCondLst>
                                  <p:childTnLst>
                                    <p:set>
                                      <p:cBhvr>
                                        <p:cTn id="24" dur="1" fill="hold">
                                          <p:stCondLst>
                                            <p:cond delay="0"/>
                                          </p:stCondLst>
                                        </p:cTn>
                                        <p:tgtEl>
                                          <p:spTgt spid="18"/>
                                        </p:tgtEl>
                                        <p:attrNameLst>
                                          <p:attrName>style.visibility</p:attrName>
                                        </p:attrNameLst>
                                      </p:cBhvr>
                                      <p:to>
                                        <p:strVal val="visible"/>
                                      </p:to>
                                    </p:set>
                                    <p:animEffect transition="in" filter="wipe(left)">
                                      <p:cBhvr>
                                        <p:cTn id="25" dur="500"/>
                                        <p:tgtEl>
                                          <p:spTgt spid="18"/>
                                        </p:tgtEl>
                                      </p:cBhvr>
                                    </p:animEffect>
                                  </p:childTnLst>
                                </p:cTn>
                              </p:par>
                              <p:par>
                                <p:cTn id="26" presetID="22" presetClass="entr" presetSubtype="8" fill="hold" nodeType="withEffect">
                                  <p:stCondLst>
                                    <p:cond delay="0"/>
                                  </p:stCondLst>
                                  <p:childTnLst>
                                    <p:set>
                                      <p:cBhvr>
                                        <p:cTn id="27" dur="1" fill="hold">
                                          <p:stCondLst>
                                            <p:cond delay="0"/>
                                          </p:stCondLst>
                                        </p:cTn>
                                        <p:tgtEl>
                                          <p:spTgt spid="24"/>
                                        </p:tgtEl>
                                        <p:attrNameLst>
                                          <p:attrName>style.visibility</p:attrName>
                                        </p:attrNameLst>
                                      </p:cBhvr>
                                      <p:to>
                                        <p:strVal val="visible"/>
                                      </p:to>
                                    </p:set>
                                    <p:animEffect transition="in" filter="wipe(left)">
                                      <p:cBhvr>
                                        <p:cTn id="28" dur="500"/>
                                        <p:tgtEl>
                                          <p:spTgt spid="24"/>
                                        </p:tgtEl>
                                      </p:cBhvr>
                                    </p:animEffect>
                                  </p:childTnLst>
                                </p:cTn>
                              </p:par>
                              <p:par>
                                <p:cTn id="29" presetID="22" presetClass="entr" presetSubtype="8" fill="hold" nodeType="withEffect">
                                  <p:stCondLst>
                                    <p:cond delay="0"/>
                                  </p:stCondLst>
                                  <p:childTnLst>
                                    <p:set>
                                      <p:cBhvr>
                                        <p:cTn id="30" dur="1" fill="hold">
                                          <p:stCondLst>
                                            <p:cond delay="0"/>
                                          </p:stCondLst>
                                        </p:cTn>
                                        <p:tgtEl>
                                          <p:spTgt spid="27"/>
                                        </p:tgtEl>
                                        <p:attrNameLst>
                                          <p:attrName>style.visibility</p:attrName>
                                        </p:attrNameLst>
                                      </p:cBhvr>
                                      <p:to>
                                        <p:strVal val="visible"/>
                                      </p:to>
                                    </p:set>
                                    <p:animEffect transition="in" filter="wipe(left)">
                                      <p:cBhvr>
                                        <p:cTn id="31" dur="500"/>
                                        <p:tgtEl>
                                          <p:spTgt spid="27"/>
                                        </p:tgtEl>
                                      </p:cBhvr>
                                    </p:animEffect>
                                  </p:childTnLst>
                                </p:cTn>
                              </p:par>
                            </p:childTnLst>
                          </p:cTn>
                        </p:par>
                        <p:par>
                          <p:cTn id="32" fill="hold">
                            <p:stCondLst>
                              <p:cond delay="500"/>
                            </p:stCondLst>
                            <p:childTnLst>
                              <p:par>
                                <p:cTn id="33" presetID="1" presetClass="entr" presetSubtype="0" fill="hold" grpId="0" nodeType="afterEffect">
                                  <p:stCondLst>
                                    <p:cond delay="0"/>
                                  </p:stCondLst>
                                  <p:childTnLst>
                                    <p:set>
                                      <p:cBhvr>
                                        <p:cTn id="34" dur="1" fill="hold">
                                          <p:stCondLst>
                                            <p:cond delay="0"/>
                                          </p:stCondLst>
                                        </p:cTn>
                                        <p:tgtEl>
                                          <p:spTgt spid="30"/>
                                        </p:tgtEl>
                                        <p:attrNameLst>
                                          <p:attrName>style.visibility</p:attrName>
                                        </p:attrNameLst>
                                      </p:cBhvr>
                                      <p:to>
                                        <p:strVal val="visible"/>
                                      </p:to>
                                    </p:set>
                                  </p:childTnLst>
                                </p:cTn>
                              </p:par>
                            </p:childTnLst>
                          </p:cTn>
                        </p:par>
                        <p:par>
                          <p:cTn id="35" fill="hold">
                            <p:stCondLst>
                              <p:cond delay="500"/>
                            </p:stCondLst>
                            <p:childTnLst>
                              <p:par>
                                <p:cTn id="36" presetID="10" presetClass="entr" presetSubtype="0" fill="hold" nodeType="afterEffect">
                                  <p:stCondLst>
                                    <p:cond delay="0"/>
                                  </p:stCondLst>
                                  <p:childTnLst>
                                    <p:set>
                                      <p:cBhvr>
                                        <p:cTn id="37" dur="1" fill="hold">
                                          <p:stCondLst>
                                            <p:cond delay="0"/>
                                          </p:stCondLst>
                                        </p:cTn>
                                        <p:tgtEl>
                                          <p:spTgt spid="3">
                                            <p:txEl>
                                              <p:pRg st="3" end="3"/>
                                            </p:txEl>
                                          </p:spTgt>
                                        </p:tgtEl>
                                        <p:attrNameLst>
                                          <p:attrName>style.visibility</p:attrName>
                                        </p:attrNameLst>
                                      </p:cBhvr>
                                      <p:to>
                                        <p:strVal val="visible"/>
                                      </p:to>
                                    </p:set>
                                    <p:animEffect transition="in" filter="fade">
                                      <p:cBhvr>
                                        <p:cTn id="38"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30"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Experiment Setup</a:t>
            </a:r>
          </a:p>
        </p:txBody>
      </p:sp>
      <p:sp>
        <p:nvSpPr>
          <p:cNvPr id="3" name="Content Placeholder 2"/>
          <p:cNvSpPr>
            <a:spLocks noGrp="1"/>
          </p:cNvSpPr>
          <p:nvPr>
            <p:ph idx="1"/>
          </p:nvPr>
        </p:nvSpPr>
        <p:spPr>
          <a:xfrm>
            <a:off x="586155" y="1288025"/>
            <a:ext cx="4944035" cy="4888937"/>
          </a:xfrm>
        </p:spPr>
        <p:txBody>
          <a:bodyPr/>
          <a:lstStyle/>
          <a:p>
            <a:r>
              <a:rPr lang="en-US" sz="2000" dirty="0"/>
              <a:t>Typical GNN Applications</a:t>
            </a:r>
          </a:p>
          <a:p>
            <a:pPr lvl="1"/>
            <a:r>
              <a:rPr lang="en-US" sz="1800" dirty="0"/>
              <a:t>Communication neural network (</a:t>
            </a:r>
            <a:r>
              <a:rPr lang="en-US" sz="1800" b="1" dirty="0"/>
              <a:t>CommNet</a:t>
            </a:r>
            <a:r>
              <a:rPr lang="en-US" sz="1800" dirty="0"/>
              <a:t>)</a:t>
            </a:r>
          </a:p>
          <a:p>
            <a:pPr marL="457200" lvl="1" indent="0">
              <a:buNone/>
            </a:pPr>
            <a:r>
              <a:rPr lang="en-US" sz="1800" dirty="0"/>
              <a:t>     // no computation in </a:t>
            </a:r>
            <a:r>
              <a:rPr lang="en-US" sz="1800" dirty="0" err="1"/>
              <a:t>ApplyEdge</a:t>
            </a:r>
            <a:endParaRPr lang="en-US" sz="1800" dirty="0"/>
          </a:p>
          <a:p>
            <a:pPr lvl="1"/>
            <a:r>
              <a:rPr lang="en-US" sz="1800" dirty="0"/>
              <a:t>Graph convolutional networks (</a:t>
            </a:r>
            <a:r>
              <a:rPr lang="en-US" sz="1800" b="1" dirty="0"/>
              <a:t>GCN</a:t>
            </a:r>
            <a:r>
              <a:rPr lang="en-US" sz="1800" dirty="0"/>
              <a:t>)</a:t>
            </a:r>
          </a:p>
          <a:p>
            <a:pPr marL="457200" lvl="1" indent="0">
              <a:buNone/>
            </a:pPr>
            <a:r>
              <a:rPr lang="en-US" sz="1800" dirty="0"/>
              <a:t>     // element-wise </a:t>
            </a:r>
            <a:r>
              <a:rPr lang="en-US" sz="1800" dirty="0" err="1"/>
              <a:t>Mul</a:t>
            </a:r>
            <a:r>
              <a:rPr lang="en-US" sz="1800" dirty="0"/>
              <a:t> in </a:t>
            </a:r>
            <a:r>
              <a:rPr lang="en-US" sz="1800" dirty="0" err="1"/>
              <a:t>ApplyEdge</a:t>
            </a:r>
            <a:endParaRPr lang="en-US" sz="1800" dirty="0"/>
          </a:p>
          <a:p>
            <a:pPr lvl="1"/>
            <a:r>
              <a:rPr lang="en-US" sz="1800" dirty="0"/>
              <a:t>Gated graph neural networks (</a:t>
            </a:r>
            <a:r>
              <a:rPr lang="en-US" sz="1800" b="1" dirty="0"/>
              <a:t>GG-NN</a:t>
            </a:r>
            <a:r>
              <a:rPr lang="en-US" sz="1800" dirty="0"/>
              <a:t>)</a:t>
            </a:r>
          </a:p>
          <a:p>
            <a:pPr marL="457200" lvl="1" indent="0">
              <a:buNone/>
            </a:pPr>
            <a:r>
              <a:rPr lang="en-US" sz="1800" dirty="0"/>
              <a:t>      // GRU in </a:t>
            </a:r>
            <a:r>
              <a:rPr lang="en-US" sz="1800" dirty="0" err="1"/>
              <a:t>ApplyVertex</a:t>
            </a:r>
            <a:endParaRPr lang="en-US" sz="1800" dirty="0"/>
          </a:p>
          <a:p>
            <a:r>
              <a:rPr lang="en-US" sz="2000" dirty="0"/>
              <a:t>Testbed</a:t>
            </a:r>
          </a:p>
          <a:p>
            <a:pPr lvl="1"/>
            <a:r>
              <a:rPr lang="en-US" sz="1800" dirty="0"/>
              <a:t>2x E5-2690-v4 (14-core with HT)</a:t>
            </a:r>
          </a:p>
          <a:p>
            <a:pPr lvl="1"/>
            <a:r>
              <a:rPr lang="en-US" sz="1800" dirty="0"/>
              <a:t>512GB Quad-Channel RAM</a:t>
            </a:r>
          </a:p>
          <a:p>
            <a:pPr lvl="1"/>
            <a:r>
              <a:rPr lang="en-US" sz="1800" dirty="0"/>
              <a:t>8x NVIDIA Tesla P100 GPU</a:t>
            </a:r>
          </a:p>
          <a:p>
            <a:pPr lvl="1"/>
            <a:r>
              <a:rPr lang="en-US" sz="1800" dirty="0"/>
              <a:t>Ubuntu 16.04</a:t>
            </a:r>
          </a:p>
          <a:p>
            <a:pPr lvl="1"/>
            <a:r>
              <a:rPr lang="en-US" sz="1800" dirty="0"/>
              <a:t>CUDA 9.0 + </a:t>
            </a:r>
            <a:r>
              <a:rPr lang="en-US" sz="1800" dirty="0" err="1"/>
              <a:t>cuDNN</a:t>
            </a:r>
            <a:r>
              <a:rPr lang="en-US" sz="1800" dirty="0"/>
              <a:t> 7</a:t>
            </a:r>
            <a:endParaRPr lang="en-US" dirty="0"/>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7D51FBD-D840-494A-BB04-50745FDACB2E}" type="slidenum">
              <a:rPr kumimoji="0" lang="en-US" sz="1600" b="0" i="0" u="none" strike="noStrike" kern="1200" cap="none" spc="0" normalizeH="0" baseline="0" noProof="0" smtClean="0">
                <a:ln>
                  <a:noFill/>
                </a:ln>
                <a:solidFill>
                  <a:prstClr val="white"/>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23</a:t>
            </a:fld>
            <a:endParaRPr kumimoji="0" lang="en-US" sz="16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aphicFrame>
        <p:nvGraphicFramePr>
          <p:cNvPr id="4" name="Table 3"/>
          <p:cNvGraphicFramePr>
            <a:graphicFrameLocks noGrp="1"/>
          </p:cNvGraphicFramePr>
          <p:nvPr>
            <p:extLst>
              <p:ext uri="{D42A27DB-BD31-4B8C-83A1-F6EECF244321}">
                <p14:modId xmlns:p14="http://schemas.microsoft.com/office/powerpoint/2010/main" val="867704348"/>
              </p:ext>
            </p:extLst>
          </p:nvPr>
        </p:nvGraphicFramePr>
        <p:xfrm>
          <a:off x="5530190" y="1288025"/>
          <a:ext cx="6170735" cy="2559627"/>
        </p:xfrm>
        <a:graphic>
          <a:graphicData uri="http://schemas.openxmlformats.org/drawingml/2006/table">
            <a:tbl>
              <a:tblPr>
                <a:tableStyleId>{5C22544A-7EE6-4342-B048-85BDC9FD1C3A}</a:tableStyleId>
              </a:tblPr>
              <a:tblGrid>
                <a:gridCol w="1425412">
                  <a:extLst>
                    <a:ext uri="{9D8B030D-6E8A-4147-A177-3AD203B41FA5}">
                      <a16:colId xmlns:a16="http://schemas.microsoft.com/office/drawing/2014/main" val="1806807514"/>
                    </a:ext>
                  </a:extLst>
                </a:gridCol>
                <a:gridCol w="829410">
                  <a:extLst>
                    <a:ext uri="{9D8B030D-6E8A-4147-A177-3AD203B41FA5}">
                      <a16:colId xmlns:a16="http://schemas.microsoft.com/office/drawing/2014/main" val="3091940085"/>
                    </a:ext>
                  </a:extLst>
                </a:gridCol>
                <a:gridCol w="883800">
                  <a:extLst>
                    <a:ext uri="{9D8B030D-6E8A-4147-A177-3AD203B41FA5}">
                      <a16:colId xmlns:a16="http://schemas.microsoft.com/office/drawing/2014/main" val="2230381956"/>
                    </a:ext>
                  </a:extLst>
                </a:gridCol>
                <a:gridCol w="753303">
                  <a:extLst>
                    <a:ext uri="{9D8B030D-6E8A-4147-A177-3AD203B41FA5}">
                      <a16:colId xmlns:a16="http://schemas.microsoft.com/office/drawing/2014/main" val="1758325083"/>
                    </a:ext>
                  </a:extLst>
                </a:gridCol>
                <a:gridCol w="538400">
                  <a:extLst>
                    <a:ext uri="{9D8B030D-6E8A-4147-A177-3AD203B41FA5}">
                      <a16:colId xmlns:a16="http://schemas.microsoft.com/office/drawing/2014/main" val="4166146039"/>
                    </a:ext>
                  </a:extLst>
                </a:gridCol>
                <a:gridCol w="726215">
                  <a:extLst>
                    <a:ext uri="{9D8B030D-6E8A-4147-A177-3AD203B41FA5}">
                      <a16:colId xmlns:a16="http://schemas.microsoft.com/office/drawing/2014/main" val="1187023704"/>
                    </a:ext>
                  </a:extLst>
                </a:gridCol>
                <a:gridCol w="1014195">
                  <a:extLst>
                    <a:ext uri="{9D8B030D-6E8A-4147-A177-3AD203B41FA5}">
                      <a16:colId xmlns:a16="http://schemas.microsoft.com/office/drawing/2014/main" val="3856803038"/>
                    </a:ext>
                  </a:extLst>
                </a:gridCol>
              </a:tblGrid>
              <a:tr h="365661">
                <a:tc>
                  <a:txBody>
                    <a:bodyPr/>
                    <a:lstStyle/>
                    <a:p>
                      <a:pPr algn="ctr" fontAlgn="b"/>
                      <a:r>
                        <a:rPr lang="en-US" sz="1600" u="none" strike="noStrike" dirty="0">
                          <a:effectLst/>
                        </a:rPr>
                        <a:t>dataset</a:t>
                      </a:r>
                      <a:endParaRPr lang="en-US" sz="1600" b="0" i="0" u="none" strike="noStrike" dirty="0">
                        <a:solidFill>
                          <a:srgbClr val="000000"/>
                        </a:solidFill>
                        <a:effectLst/>
                        <a:latin typeface="Calibri" panose="020F0502020204030204" pitchFamily="34" charset="0"/>
                      </a:endParaRPr>
                    </a:p>
                  </a:txBody>
                  <a:tcPr marL="9525" marR="9525" marT="9525" marB="0" anchor="b">
                    <a:solidFill>
                      <a:schemeClr val="accent1">
                        <a:lumMod val="40000"/>
                        <a:lumOff val="60000"/>
                      </a:schemeClr>
                    </a:solidFill>
                  </a:tcPr>
                </a:tc>
                <a:tc>
                  <a:txBody>
                    <a:bodyPr/>
                    <a:lstStyle/>
                    <a:p>
                      <a:pPr algn="ctr" fontAlgn="b"/>
                      <a:r>
                        <a:rPr lang="en-US" sz="1600" u="none" strike="noStrike" dirty="0">
                          <a:effectLst/>
                        </a:rPr>
                        <a:t>vertex</a:t>
                      </a:r>
                      <a:endParaRPr lang="en-US" sz="1600" b="0" i="0" u="none" strike="noStrike" dirty="0">
                        <a:solidFill>
                          <a:srgbClr val="000000"/>
                        </a:solidFill>
                        <a:effectLst/>
                        <a:latin typeface="Calibri" panose="020F0502020204030204" pitchFamily="34" charset="0"/>
                      </a:endParaRPr>
                    </a:p>
                  </a:txBody>
                  <a:tcPr marL="9525" marR="9525" marT="9525" marB="0" anchor="b">
                    <a:solidFill>
                      <a:schemeClr val="accent1">
                        <a:lumMod val="40000"/>
                        <a:lumOff val="60000"/>
                      </a:schemeClr>
                    </a:solidFill>
                  </a:tcPr>
                </a:tc>
                <a:tc>
                  <a:txBody>
                    <a:bodyPr/>
                    <a:lstStyle/>
                    <a:p>
                      <a:pPr algn="ctr" fontAlgn="b"/>
                      <a:r>
                        <a:rPr lang="en-US" sz="1600" u="none" strike="noStrike" dirty="0">
                          <a:effectLst/>
                        </a:rPr>
                        <a:t>edge</a:t>
                      </a:r>
                      <a:endParaRPr lang="en-US" sz="1600" b="0" i="0" u="none" strike="noStrike" dirty="0">
                        <a:solidFill>
                          <a:srgbClr val="000000"/>
                        </a:solidFill>
                        <a:effectLst/>
                        <a:latin typeface="Calibri" panose="020F0502020204030204" pitchFamily="34" charset="0"/>
                      </a:endParaRPr>
                    </a:p>
                  </a:txBody>
                  <a:tcPr marL="9525" marR="9525" marT="9525" marB="0" anchor="b">
                    <a:solidFill>
                      <a:schemeClr val="accent1">
                        <a:lumMod val="40000"/>
                        <a:lumOff val="60000"/>
                      </a:schemeClr>
                    </a:solidFill>
                  </a:tcPr>
                </a:tc>
                <a:tc>
                  <a:txBody>
                    <a:bodyPr/>
                    <a:lstStyle/>
                    <a:p>
                      <a:pPr algn="ctr" fontAlgn="b"/>
                      <a:r>
                        <a:rPr lang="en-US" sz="1600" u="none" strike="noStrike" dirty="0">
                          <a:effectLst/>
                        </a:rPr>
                        <a:t>feature</a:t>
                      </a:r>
                      <a:endParaRPr lang="en-US" sz="1600" b="0" i="0" u="none" strike="noStrike" dirty="0">
                        <a:solidFill>
                          <a:srgbClr val="000000"/>
                        </a:solidFill>
                        <a:effectLst/>
                        <a:latin typeface="Calibri" panose="020F0502020204030204" pitchFamily="34" charset="0"/>
                      </a:endParaRPr>
                    </a:p>
                  </a:txBody>
                  <a:tcPr marL="9525" marR="9525" marT="9525" marB="0" anchor="b">
                    <a:solidFill>
                      <a:schemeClr val="accent1">
                        <a:lumMod val="40000"/>
                        <a:lumOff val="60000"/>
                      </a:schemeClr>
                    </a:solidFill>
                  </a:tcPr>
                </a:tc>
                <a:tc>
                  <a:txBody>
                    <a:bodyPr/>
                    <a:lstStyle/>
                    <a:p>
                      <a:pPr algn="ctr" fontAlgn="b"/>
                      <a:r>
                        <a:rPr lang="en-US" sz="1600" u="none" strike="noStrike" dirty="0">
                          <a:effectLst/>
                        </a:rPr>
                        <a:t>label</a:t>
                      </a:r>
                      <a:endParaRPr lang="en-US" sz="1600" b="0" i="0" u="none" strike="noStrike" dirty="0">
                        <a:solidFill>
                          <a:srgbClr val="000000"/>
                        </a:solidFill>
                        <a:effectLst/>
                        <a:latin typeface="Calibri" panose="020F0502020204030204" pitchFamily="34" charset="0"/>
                      </a:endParaRPr>
                    </a:p>
                  </a:txBody>
                  <a:tcPr marL="9525" marR="9525" marT="9525" marB="0" anchor="b">
                    <a:solidFill>
                      <a:schemeClr val="accent1">
                        <a:lumMod val="40000"/>
                        <a:lumOff val="60000"/>
                      </a:schemeClr>
                    </a:solidFill>
                  </a:tcPr>
                </a:tc>
                <a:tc>
                  <a:txBody>
                    <a:bodyPr/>
                    <a:lstStyle/>
                    <a:p>
                      <a:pPr algn="ctr" fontAlgn="b"/>
                      <a:r>
                        <a:rPr lang="en-US" sz="1600" u="none" strike="noStrike" dirty="0">
                          <a:effectLst/>
                        </a:rPr>
                        <a:t>degree</a:t>
                      </a:r>
                      <a:endParaRPr lang="en-US" sz="1600" b="0" i="0" u="none" strike="noStrike" dirty="0">
                        <a:solidFill>
                          <a:srgbClr val="000000"/>
                        </a:solidFill>
                        <a:effectLst/>
                        <a:latin typeface="Calibri" panose="020F0502020204030204" pitchFamily="34" charset="0"/>
                      </a:endParaRPr>
                    </a:p>
                  </a:txBody>
                  <a:tcPr marL="9525" marR="9525" marT="9525" marB="0" anchor="b">
                    <a:solidFill>
                      <a:schemeClr val="accent1">
                        <a:lumMod val="40000"/>
                        <a:lumOff val="60000"/>
                      </a:schemeClr>
                    </a:solidFill>
                  </a:tcPr>
                </a:tc>
                <a:tc>
                  <a:txBody>
                    <a:bodyPr/>
                    <a:lstStyle/>
                    <a:p>
                      <a:pPr algn="ctr" fontAlgn="b"/>
                      <a:r>
                        <a:rPr lang="en-US" sz="1600" u="none" strike="noStrike" dirty="0">
                          <a:effectLst/>
                        </a:rPr>
                        <a:t>type</a:t>
                      </a:r>
                      <a:endParaRPr lang="en-US" sz="1600" b="0" i="0" u="none" strike="noStrike" dirty="0">
                        <a:solidFill>
                          <a:srgbClr val="000000"/>
                        </a:solidFill>
                        <a:effectLst/>
                        <a:latin typeface="Calibri" panose="020F0502020204030204" pitchFamily="34" charset="0"/>
                      </a:endParaRPr>
                    </a:p>
                  </a:txBody>
                  <a:tcPr marL="9525" marR="9525" marT="9525" marB="0" anchor="b">
                    <a:solidFill>
                      <a:schemeClr val="accent1">
                        <a:lumMod val="40000"/>
                        <a:lumOff val="60000"/>
                      </a:schemeClr>
                    </a:solidFill>
                  </a:tcPr>
                </a:tc>
                <a:extLst>
                  <a:ext uri="{0D108BD9-81ED-4DB2-BD59-A6C34878D82A}">
                    <a16:rowId xmlns:a16="http://schemas.microsoft.com/office/drawing/2014/main" val="856720"/>
                  </a:ext>
                </a:extLst>
              </a:tr>
              <a:tr h="365661">
                <a:tc>
                  <a:txBody>
                    <a:bodyPr/>
                    <a:lstStyle/>
                    <a:p>
                      <a:pPr algn="ctr" fontAlgn="b"/>
                      <a:r>
                        <a:rPr lang="en-US" sz="1600" u="none" strike="noStrike" dirty="0">
                          <a:effectLst/>
                        </a:rPr>
                        <a:t>blog</a:t>
                      </a:r>
                      <a:endParaRPr lang="en-US" sz="1600" b="0" i="0" u="none" strike="noStrike" dirty="0">
                        <a:solidFill>
                          <a:srgbClr val="000000"/>
                        </a:solidFill>
                        <a:effectLst/>
                        <a:latin typeface="Calibri" panose="020F0502020204030204" pitchFamily="34" charset="0"/>
                      </a:endParaRPr>
                    </a:p>
                  </a:txBody>
                  <a:tcPr marL="9525" marR="9525" marT="9525" marB="0" anchor="b">
                    <a:solidFill>
                      <a:schemeClr val="accent2">
                        <a:lumMod val="20000"/>
                        <a:lumOff val="80000"/>
                      </a:schemeClr>
                    </a:solidFill>
                  </a:tcPr>
                </a:tc>
                <a:tc>
                  <a:txBody>
                    <a:bodyPr/>
                    <a:lstStyle/>
                    <a:p>
                      <a:pPr algn="ctr" fontAlgn="b"/>
                      <a:r>
                        <a:rPr lang="en-US" sz="1600" u="none" strike="noStrike" dirty="0">
                          <a:effectLst/>
                        </a:rPr>
                        <a:t>10.3K</a:t>
                      </a:r>
                      <a:endParaRPr lang="en-US" sz="1600" b="0" i="0" u="none" strike="noStrike" dirty="0">
                        <a:solidFill>
                          <a:srgbClr val="000000"/>
                        </a:solidFill>
                        <a:effectLst/>
                        <a:latin typeface="Calibri" panose="020F0502020204030204" pitchFamily="34" charset="0"/>
                      </a:endParaRPr>
                    </a:p>
                  </a:txBody>
                  <a:tcPr marL="9525" marR="9525" marT="9525" marB="0" anchor="b">
                    <a:solidFill>
                      <a:schemeClr val="accent2">
                        <a:lumMod val="20000"/>
                        <a:lumOff val="80000"/>
                      </a:schemeClr>
                    </a:solidFill>
                  </a:tcPr>
                </a:tc>
                <a:tc>
                  <a:txBody>
                    <a:bodyPr/>
                    <a:lstStyle/>
                    <a:p>
                      <a:pPr algn="ctr" fontAlgn="b"/>
                      <a:r>
                        <a:rPr lang="en-US" sz="1600" u="none" strike="noStrike" dirty="0">
                          <a:effectLst/>
                        </a:rPr>
                        <a:t>668.0K</a:t>
                      </a:r>
                      <a:endParaRPr lang="en-US" sz="1600" b="0" i="0" u="none" strike="noStrike" dirty="0">
                        <a:solidFill>
                          <a:srgbClr val="000000"/>
                        </a:solidFill>
                        <a:effectLst/>
                        <a:latin typeface="Calibri" panose="020F0502020204030204" pitchFamily="34" charset="0"/>
                      </a:endParaRPr>
                    </a:p>
                  </a:txBody>
                  <a:tcPr marL="9525" marR="9525" marT="9525" marB="0" anchor="b">
                    <a:solidFill>
                      <a:schemeClr val="accent2">
                        <a:lumMod val="20000"/>
                        <a:lumOff val="80000"/>
                      </a:schemeClr>
                    </a:solidFill>
                  </a:tcPr>
                </a:tc>
                <a:tc>
                  <a:txBody>
                    <a:bodyPr/>
                    <a:lstStyle/>
                    <a:p>
                      <a:pPr algn="ctr" fontAlgn="b"/>
                      <a:r>
                        <a:rPr lang="en-US" sz="1600" u="none" strike="noStrike" dirty="0">
                          <a:effectLst/>
                        </a:rPr>
                        <a:t>128</a:t>
                      </a:r>
                      <a:endParaRPr lang="en-US" sz="1600" b="0" i="0" u="none" strike="noStrike" dirty="0">
                        <a:solidFill>
                          <a:srgbClr val="000000"/>
                        </a:solidFill>
                        <a:effectLst/>
                        <a:latin typeface="Calibri" panose="020F0502020204030204" pitchFamily="34" charset="0"/>
                      </a:endParaRPr>
                    </a:p>
                  </a:txBody>
                  <a:tcPr marL="9525" marR="9525" marT="9525" marB="0" anchor="b">
                    <a:solidFill>
                      <a:schemeClr val="accent2">
                        <a:lumMod val="20000"/>
                        <a:lumOff val="80000"/>
                      </a:schemeClr>
                    </a:solidFill>
                  </a:tcPr>
                </a:tc>
                <a:tc>
                  <a:txBody>
                    <a:bodyPr/>
                    <a:lstStyle/>
                    <a:p>
                      <a:pPr algn="ctr" fontAlgn="b"/>
                      <a:r>
                        <a:rPr lang="en-US" sz="1600" u="none" strike="noStrike" dirty="0">
                          <a:effectLst/>
                        </a:rPr>
                        <a:t>39</a:t>
                      </a:r>
                      <a:endParaRPr lang="en-US" sz="1600" b="0" i="0" u="none" strike="noStrike" dirty="0">
                        <a:solidFill>
                          <a:srgbClr val="000000"/>
                        </a:solidFill>
                        <a:effectLst/>
                        <a:latin typeface="Calibri" panose="020F0502020204030204" pitchFamily="34" charset="0"/>
                      </a:endParaRPr>
                    </a:p>
                  </a:txBody>
                  <a:tcPr marL="9525" marR="9525" marT="9525" marB="0" anchor="b">
                    <a:solidFill>
                      <a:schemeClr val="accent2">
                        <a:lumMod val="20000"/>
                        <a:lumOff val="80000"/>
                      </a:schemeClr>
                    </a:solidFill>
                  </a:tcPr>
                </a:tc>
                <a:tc>
                  <a:txBody>
                    <a:bodyPr/>
                    <a:lstStyle/>
                    <a:p>
                      <a:pPr algn="ctr" fontAlgn="b"/>
                      <a:r>
                        <a:rPr lang="en-US" sz="1600" u="none" strike="noStrike" dirty="0">
                          <a:effectLst/>
                        </a:rPr>
                        <a:t>65</a:t>
                      </a:r>
                      <a:endParaRPr lang="en-US" sz="1600" b="0" i="0" u="none" strike="noStrike" dirty="0">
                        <a:solidFill>
                          <a:srgbClr val="000000"/>
                        </a:solidFill>
                        <a:effectLst/>
                        <a:latin typeface="Calibri" panose="020F0502020204030204" pitchFamily="34" charset="0"/>
                      </a:endParaRPr>
                    </a:p>
                  </a:txBody>
                  <a:tcPr marL="9525" marR="9525" marT="9525" marB="0" anchor="b">
                    <a:solidFill>
                      <a:schemeClr val="accent2">
                        <a:lumMod val="20000"/>
                        <a:lumOff val="80000"/>
                      </a:schemeClr>
                    </a:solidFill>
                  </a:tcPr>
                </a:tc>
                <a:tc>
                  <a:txBody>
                    <a:bodyPr/>
                    <a:lstStyle/>
                    <a:p>
                      <a:pPr algn="ctr" fontAlgn="b"/>
                      <a:r>
                        <a:rPr lang="en-US" sz="1600" u="none" strike="noStrike" dirty="0">
                          <a:effectLst/>
                        </a:rPr>
                        <a:t>social</a:t>
                      </a:r>
                      <a:endParaRPr lang="en-US" sz="1600" b="0" i="0" u="none" strike="noStrike" dirty="0">
                        <a:solidFill>
                          <a:srgbClr val="000000"/>
                        </a:solidFill>
                        <a:effectLst/>
                        <a:latin typeface="Calibri" panose="020F0502020204030204" pitchFamily="34" charset="0"/>
                      </a:endParaRPr>
                    </a:p>
                  </a:txBody>
                  <a:tcPr marL="9525" marR="9525" marT="9525" marB="0" anchor="b">
                    <a:solidFill>
                      <a:schemeClr val="accent2">
                        <a:lumMod val="20000"/>
                        <a:lumOff val="80000"/>
                      </a:schemeClr>
                    </a:solidFill>
                  </a:tcPr>
                </a:tc>
                <a:extLst>
                  <a:ext uri="{0D108BD9-81ED-4DB2-BD59-A6C34878D82A}">
                    <a16:rowId xmlns:a16="http://schemas.microsoft.com/office/drawing/2014/main" val="162682834"/>
                  </a:ext>
                </a:extLst>
              </a:tr>
              <a:tr h="365661">
                <a:tc>
                  <a:txBody>
                    <a:bodyPr/>
                    <a:lstStyle/>
                    <a:p>
                      <a:pPr algn="ctr" fontAlgn="b"/>
                      <a:r>
                        <a:rPr lang="en-US" sz="1600" u="none" strike="noStrike">
                          <a:effectLst/>
                        </a:rPr>
                        <a:t>pubmed</a:t>
                      </a:r>
                      <a:endParaRPr lang="en-US" sz="1600" b="0" i="0" u="none" strike="noStrike">
                        <a:solidFill>
                          <a:srgbClr val="000000"/>
                        </a:solidFill>
                        <a:effectLst/>
                        <a:latin typeface="Calibri" panose="020F0502020204030204" pitchFamily="34" charset="0"/>
                      </a:endParaRPr>
                    </a:p>
                  </a:txBody>
                  <a:tcPr marL="9525" marR="9525" marT="9525" marB="0" anchor="b">
                    <a:solidFill>
                      <a:schemeClr val="accent2">
                        <a:lumMod val="20000"/>
                        <a:lumOff val="80000"/>
                      </a:schemeClr>
                    </a:solidFill>
                  </a:tcPr>
                </a:tc>
                <a:tc>
                  <a:txBody>
                    <a:bodyPr/>
                    <a:lstStyle/>
                    <a:p>
                      <a:pPr algn="ctr" fontAlgn="b"/>
                      <a:r>
                        <a:rPr lang="en-US" sz="1600" u="none" strike="noStrike" dirty="0">
                          <a:effectLst/>
                        </a:rPr>
                        <a:t>19.7K</a:t>
                      </a:r>
                      <a:endParaRPr lang="en-US" sz="1600" b="0" i="0" u="none" strike="noStrike" dirty="0">
                        <a:solidFill>
                          <a:srgbClr val="000000"/>
                        </a:solidFill>
                        <a:effectLst/>
                        <a:latin typeface="Calibri" panose="020F0502020204030204" pitchFamily="34" charset="0"/>
                      </a:endParaRPr>
                    </a:p>
                  </a:txBody>
                  <a:tcPr marL="9525" marR="9525" marT="9525" marB="0" anchor="b">
                    <a:solidFill>
                      <a:schemeClr val="accent2">
                        <a:lumMod val="20000"/>
                        <a:lumOff val="80000"/>
                      </a:schemeClr>
                    </a:solidFill>
                  </a:tcPr>
                </a:tc>
                <a:tc>
                  <a:txBody>
                    <a:bodyPr/>
                    <a:lstStyle/>
                    <a:p>
                      <a:pPr algn="ctr" fontAlgn="b"/>
                      <a:r>
                        <a:rPr lang="en-US" sz="1600" u="none" strike="noStrike" dirty="0">
                          <a:effectLst/>
                        </a:rPr>
                        <a:t>108.4K</a:t>
                      </a:r>
                      <a:endParaRPr lang="en-US" sz="1600" b="0" i="0" u="none" strike="noStrike" dirty="0">
                        <a:solidFill>
                          <a:srgbClr val="000000"/>
                        </a:solidFill>
                        <a:effectLst/>
                        <a:latin typeface="Calibri" panose="020F0502020204030204" pitchFamily="34" charset="0"/>
                      </a:endParaRPr>
                    </a:p>
                  </a:txBody>
                  <a:tcPr marL="9525" marR="9525" marT="9525" marB="0" anchor="b">
                    <a:solidFill>
                      <a:schemeClr val="accent2">
                        <a:lumMod val="20000"/>
                        <a:lumOff val="80000"/>
                      </a:schemeClr>
                    </a:solidFill>
                  </a:tcPr>
                </a:tc>
                <a:tc>
                  <a:txBody>
                    <a:bodyPr/>
                    <a:lstStyle/>
                    <a:p>
                      <a:pPr algn="ctr" fontAlgn="b"/>
                      <a:r>
                        <a:rPr lang="en-US" sz="1600" u="none" strike="noStrike">
                          <a:effectLst/>
                        </a:rPr>
                        <a:t>500</a:t>
                      </a:r>
                      <a:endParaRPr lang="en-US" sz="1600" b="0" i="0" u="none" strike="noStrike">
                        <a:solidFill>
                          <a:srgbClr val="000000"/>
                        </a:solidFill>
                        <a:effectLst/>
                        <a:latin typeface="Calibri" panose="020F0502020204030204" pitchFamily="34" charset="0"/>
                      </a:endParaRPr>
                    </a:p>
                  </a:txBody>
                  <a:tcPr marL="9525" marR="9525" marT="9525" marB="0" anchor="b">
                    <a:solidFill>
                      <a:schemeClr val="accent2">
                        <a:lumMod val="20000"/>
                        <a:lumOff val="80000"/>
                      </a:schemeClr>
                    </a:solidFill>
                  </a:tcPr>
                </a:tc>
                <a:tc>
                  <a:txBody>
                    <a:bodyPr/>
                    <a:lstStyle/>
                    <a:p>
                      <a:pPr algn="ctr" fontAlgn="b"/>
                      <a:r>
                        <a:rPr lang="en-US" sz="1600" u="none" strike="noStrike">
                          <a:effectLst/>
                        </a:rPr>
                        <a:t>3</a:t>
                      </a:r>
                      <a:endParaRPr lang="en-US" sz="1600" b="0" i="0" u="none" strike="noStrike">
                        <a:solidFill>
                          <a:srgbClr val="000000"/>
                        </a:solidFill>
                        <a:effectLst/>
                        <a:latin typeface="Calibri" panose="020F0502020204030204" pitchFamily="34" charset="0"/>
                      </a:endParaRPr>
                    </a:p>
                  </a:txBody>
                  <a:tcPr marL="9525" marR="9525" marT="9525" marB="0" anchor="b">
                    <a:solidFill>
                      <a:schemeClr val="accent2">
                        <a:lumMod val="20000"/>
                        <a:lumOff val="80000"/>
                      </a:schemeClr>
                    </a:solidFill>
                  </a:tcPr>
                </a:tc>
                <a:tc>
                  <a:txBody>
                    <a:bodyPr/>
                    <a:lstStyle/>
                    <a:p>
                      <a:pPr algn="ctr" fontAlgn="b"/>
                      <a:r>
                        <a:rPr lang="en-US" sz="1600" u="none" strike="noStrike">
                          <a:effectLst/>
                        </a:rPr>
                        <a:t>5</a:t>
                      </a:r>
                      <a:endParaRPr lang="en-US" sz="1600" b="0" i="0" u="none" strike="noStrike">
                        <a:solidFill>
                          <a:srgbClr val="000000"/>
                        </a:solidFill>
                        <a:effectLst/>
                        <a:latin typeface="Calibri" panose="020F0502020204030204" pitchFamily="34" charset="0"/>
                      </a:endParaRPr>
                    </a:p>
                  </a:txBody>
                  <a:tcPr marL="9525" marR="9525" marT="9525" marB="0" anchor="b">
                    <a:solidFill>
                      <a:schemeClr val="accent2">
                        <a:lumMod val="20000"/>
                        <a:lumOff val="80000"/>
                      </a:schemeClr>
                    </a:solidFill>
                  </a:tcPr>
                </a:tc>
                <a:tc>
                  <a:txBody>
                    <a:bodyPr/>
                    <a:lstStyle/>
                    <a:p>
                      <a:pPr algn="ctr" fontAlgn="b"/>
                      <a:r>
                        <a:rPr lang="en-US" sz="1600" u="none" strike="noStrike">
                          <a:effectLst/>
                        </a:rPr>
                        <a:t>cite</a:t>
                      </a:r>
                      <a:endParaRPr lang="en-US" sz="1600" b="0" i="0" u="none" strike="noStrike">
                        <a:solidFill>
                          <a:srgbClr val="000000"/>
                        </a:solidFill>
                        <a:effectLst/>
                        <a:latin typeface="Calibri" panose="020F0502020204030204" pitchFamily="34" charset="0"/>
                      </a:endParaRPr>
                    </a:p>
                  </a:txBody>
                  <a:tcPr marL="9525" marR="9525" marT="9525" marB="0" anchor="b">
                    <a:solidFill>
                      <a:schemeClr val="accent2">
                        <a:lumMod val="20000"/>
                        <a:lumOff val="80000"/>
                      </a:schemeClr>
                    </a:solidFill>
                  </a:tcPr>
                </a:tc>
                <a:extLst>
                  <a:ext uri="{0D108BD9-81ED-4DB2-BD59-A6C34878D82A}">
                    <a16:rowId xmlns:a16="http://schemas.microsoft.com/office/drawing/2014/main" val="2601888890"/>
                  </a:ext>
                </a:extLst>
              </a:tr>
              <a:tr h="365661">
                <a:tc>
                  <a:txBody>
                    <a:bodyPr/>
                    <a:lstStyle/>
                    <a:p>
                      <a:pPr algn="ctr" fontAlgn="b"/>
                      <a:r>
                        <a:rPr lang="en-US" sz="1600" u="none" strike="noStrike" dirty="0" err="1">
                          <a:effectLst/>
                        </a:rPr>
                        <a:t>reddit_small</a:t>
                      </a:r>
                      <a:endParaRPr lang="en-US" sz="1600" b="0" i="0" u="none" strike="noStrike" dirty="0">
                        <a:solidFill>
                          <a:srgbClr val="000000"/>
                        </a:solidFill>
                        <a:effectLst/>
                        <a:latin typeface="Calibri" panose="020F0502020204030204" pitchFamily="34" charset="0"/>
                      </a:endParaRPr>
                    </a:p>
                  </a:txBody>
                  <a:tcPr marL="9525" marR="9525" marT="9525" marB="0" anchor="b">
                    <a:solidFill>
                      <a:schemeClr val="accent2">
                        <a:lumMod val="20000"/>
                        <a:lumOff val="80000"/>
                      </a:schemeClr>
                    </a:solidFill>
                  </a:tcPr>
                </a:tc>
                <a:tc>
                  <a:txBody>
                    <a:bodyPr/>
                    <a:lstStyle/>
                    <a:p>
                      <a:pPr algn="ctr" fontAlgn="b"/>
                      <a:r>
                        <a:rPr lang="en-US" sz="1600" u="none" strike="noStrike">
                          <a:effectLst/>
                        </a:rPr>
                        <a:t>58.2K</a:t>
                      </a:r>
                      <a:endParaRPr lang="en-US" sz="1600" b="0" i="0" u="none" strike="noStrike">
                        <a:solidFill>
                          <a:srgbClr val="000000"/>
                        </a:solidFill>
                        <a:effectLst/>
                        <a:latin typeface="Calibri" panose="020F0502020204030204" pitchFamily="34" charset="0"/>
                      </a:endParaRPr>
                    </a:p>
                  </a:txBody>
                  <a:tcPr marL="9525" marR="9525" marT="9525" marB="0" anchor="b">
                    <a:solidFill>
                      <a:schemeClr val="accent2">
                        <a:lumMod val="20000"/>
                        <a:lumOff val="80000"/>
                      </a:schemeClr>
                    </a:solidFill>
                  </a:tcPr>
                </a:tc>
                <a:tc>
                  <a:txBody>
                    <a:bodyPr/>
                    <a:lstStyle/>
                    <a:p>
                      <a:pPr algn="ctr" fontAlgn="b"/>
                      <a:r>
                        <a:rPr lang="en-US" sz="1600" u="none" strike="noStrike" dirty="0">
                          <a:effectLst/>
                        </a:rPr>
                        <a:t>1.4M</a:t>
                      </a:r>
                      <a:endParaRPr lang="en-US" sz="1600" b="0" i="0" u="none" strike="noStrike" dirty="0">
                        <a:solidFill>
                          <a:srgbClr val="000000"/>
                        </a:solidFill>
                        <a:effectLst/>
                        <a:latin typeface="Calibri" panose="020F0502020204030204" pitchFamily="34" charset="0"/>
                      </a:endParaRPr>
                    </a:p>
                  </a:txBody>
                  <a:tcPr marL="9525" marR="9525" marT="9525" marB="0" anchor="b">
                    <a:solidFill>
                      <a:schemeClr val="accent2">
                        <a:lumMod val="20000"/>
                        <a:lumOff val="80000"/>
                      </a:schemeClr>
                    </a:solidFill>
                  </a:tcPr>
                </a:tc>
                <a:tc>
                  <a:txBody>
                    <a:bodyPr/>
                    <a:lstStyle/>
                    <a:p>
                      <a:pPr algn="ctr" fontAlgn="b"/>
                      <a:r>
                        <a:rPr lang="en-US" sz="1600" b="0" i="0" u="none" strike="noStrike" dirty="0">
                          <a:solidFill>
                            <a:schemeClr val="dk1"/>
                          </a:solidFill>
                          <a:effectLst/>
                          <a:latin typeface="+mn-lt"/>
                        </a:rPr>
                        <a:t>300</a:t>
                      </a:r>
                      <a:endParaRPr lang="en-US" sz="1600" b="0" i="0" u="none" strike="noStrike" dirty="0">
                        <a:solidFill>
                          <a:srgbClr val="000000"/>
                        </a:solidFill>
                        <a:effectLst/>
                        <a:latin typeface="Calibri" panose="020F0502020204030204" pitchFamily="34" charset="0"/>
                      </a:endParaRPr>
                    </a:p>
                  </a:txBody>
                  <a:tcPr marL="9525" marR="9525" marT="9525" marB="0" anchor="b">
                    <a:solidFill>
                      <a:schemeClr val="accent2">
                        <a:lumMod val="20000"/>
                        <a:lumOff val="80000"/>
                      </a:schemeClr>
                    </a:solidFill>
                  </a:tcPr>
                </a:tc>
                <a:tc>
                  <a:txBody>
                    <a:bodyPr/>
                    <a:lstStyle/>
                    <a:p>
                      <a:pPr algn="ctr" fontAlgn="b"/>
                      <a:r>
                        <a:rPr lang="en-US" sz="1600" u="none" strike="noStrike" dirty="0">
                          <a:effectLst/>
                        </a:rPr>
                        <a:t>41</a:t>
                      </a:r>
                      <a:endParaRPr lang="en-US" sz="1600" b="0" i="0" u="none" strike="noStrike" dirty="0">
                        <a:solidFill>
                          <a:srgbClr val="000000"/>
                        </a:solidFill>
                        <a:effectLst/>
                        <a:latin typeface="Calibri" panose="020F0502020204030204" pitchFamily="34" charset="0"/>
                      </a:endParaRPr>
                    </a:p>
                  </a:txBody>
                  <a:tcPr marL="9525" marR="9525" marT="9525" marB="0" anchor="b">
                    <a:solidFill>
                      <a:schemeClr val="accent2">
                        <a:lumMod val="20000"/>
                        <a:lumOff val="80000"/>
                      </a:schemeClr>
                    </a:solidFill>
                  </a:tcPr>
                </a:tc>
                <a:tc>
                  <a:txBody>
                    <a:bodyPr/>
                    <a:lstStyle/>
                    <a:p>
                      <a:pPr algn="ctr" fontAlgn="b"/>
                      <a:r>
                        <a:rPr lang="en-US" sz="1600" u="none" strike="noStrike" dirty="0">
                          <a:effectLst/>
                        </a:rPr>
                        <a:t>25</a:t>
                      </a:r>
                      <a:endParaRPr lang="en-US" sz="1600" b="0" i="0" u="none" strike="noStrike" dirty="0">
                        <a:solidFill>
                          <a:srgbClr val="000000"/>
                        </a:solidFill>
                        <a:effectLst/>
                        <a:latin typeface="Calibri" panose="020F0502020204030204" pitchFamily="34" charset="0"/>
                      </a:endParaRPr>
                    </a:p>
                  </a:txBody>
                  <a:tcPr marL="9525" marR="9525" marT="9525" marB="0" anchor="b">
                    <a:solidFill>
                      <a:schemeClr val="accent2">
                        <a:lumMod val="20000"/>
                        <a:lumOff val="80000"/>
                      </a:schemeClr>
                    </a:solidFill>
                  </a:tcPr>
                </a:tc>
                <a:tc>
                  <a:txBody>
                    <a:bodyPr/>
                    <a:lstStyle/>
                    <a:p>
                      <a:pPr algn="ctr" fontAlgn="b"/>
                      <a:r>
                        <a:rPr lang="en-US" sz="1600" u="none" strike="noStrike" dirty="0">
                          <a:effectLst/>
                        </a:rPr>
                        <a:t>social</a:t>
                      </a:r>
                      <a:endParaRPr lang="en-US" sz="1600" b="0" i="0" u="none" strike="noStrike" dirty="0">
                        <a:solidFill>
                          <a:srgbClr val="000000"/>
                        </a:solidFill>
                        <a:effectLst/>
                        <a:latin typeface="Calibri" panose="020F0502020204030204" pitchFamily="34" charset="0"/>
                      </a:endParaRPr>
                    </a:p>
                  </a:txBody>
                  <a:tcPr marL="9525" marR="9525" marT="9525" marB="0" anchor="b">
                    <a:solidFill>
                      <a:schemeClr val="accent2">
                        <a:lumMod val="20000"/>
                        <a:lumOff val="80000"/>
                      </a:schemeClr>
                    </a:solidFill>
                  </a:tcPr>
                </a:tc>
                <a:extLst>
                  <a:ext uri="{0D108BD9-81ED-4DB2-BD59-A6C34878D82A}">
                    <a16:rowId xmlns:a16="http://schemas.microsoft.com/office/drawing/2014/main" val="1093999875"/>
                  </a:ext>
                </a:extLst>
              </a:tr>
              <a:tr h="365661">
                <a:tc>
                  <a:txBody>
                    <a:bodyPr/>
                    <a:lstStyle/>
                    <a:p>
                      <a:pPr algn="ctr" fontAlgn="b"/>
                      <a:r>
                        <a:rPr lang="en-US" sz="1600" u="none" strike="noStrike">
                          <a:effectLst/>
                        </a:rPr>
                        <a:t>reddit_full</a:t>
                      </a:r>
                      <a:endParaRPr lang="en-US" sz="16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US" sz="1600" u="none" strike="noStrike">
                          <a:effectLst/>
                        </a:rPr>
                        <a:t>2.4M</a:t>
                      </a:r>
                      <a:endParaRPr lang="en-US" sz="16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US" sz="1600" u="none" strike="noStrike">
                          <a:effectLst/>
                        </a:rPr>
                        <a:t>705.9M</a:t>
                      </a:r>
                      <a:endParaRPr lang="en-US" sz="16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US" sz="1600" u="none" strike="noStrike" dirty="0">
                          <a:effectLst/>
                        </a:rPr>
                        <a:t>300</a:t>
                      </a:r>
                      <a:endParaRPr lang="en-US" sz="1600" b="0"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en-US" sz="1600" u="none" strike="noStrike">
                          <a:effectLst/>
                        </a:rPr>
                        <a:t>50</a:t>
                      </a:r>
                      <a:endParaRPr lang="en-US" sz="16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US" sz="1600" u="none" strike="noStrike">
                          <a:effectLst/>
                        </a:rPr>
                        <a:t>292</a:t>
                      </a:r>
                      <a:endParaRPr lang="en-US" sz="16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US" sz="1600" u="none" strike="noStrike">
                          <a:effectLst/>
                        </a:rPr>
                        <a:t>social</a:t>
                      </a:r>
                      <a:endParaRPr lang="en-US" sz="1600" b="0"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3770044272"/>
                  </a:ext>
                </a:extLst>
              </a:tr>
              <a:tr h="365661">
                <a:tc>
                  <a:txBody>
                    <a:bodyPr/>
                    <a:lstStyle/>
                    <a:p>
                      <a:pPr algn="ctr" fontAlgn="b"/>
                      <a:r>
                        <a:rPr lang="en-US" sz="1600" u="none" strike="noStrike">
                          <a:effectLst/>
                        </a:rPr>
                        <a:t>enwiki</a:t>
                      </a:r>
                      <a:endParaRPr lang="en-US" sz="16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US" sz="1600" u="none" strike="noStrike">
                          <a:effectLst/>
                        </a:rPr>
                        <a:t>3.6M</a:t>
                      </a:r>
                      <a:endParaRPr lang="en-US" sz="16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US" sz="1600" u="none" strike="noStrike">
                          <a:effectLst/>
                        </a:rPr>
                        <a:t>276.1M</a:t>
                      </a:r>
                      <a:endParaRPr lang="en-US" sz="16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US" sz="1600" u="none" strike="noStrike">
                          <a:effectLst/>
                        </a:rPr>
                        <a:t>300</a:t>
                      </a:r>
                      <a:endParaRPr lang="en-US" sz="16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US" sz="1600" u="none" strike="noStrike">
                          <a:effectLst/>
                        </a:rPr>
                        <a:t>12</a:t>
                      </a:r>
                      <a:endParaRPr lang="en-US" sz="16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US" sz="1600" u="none" strike="noStrike" dirty="0">
                          <a:effectLst/>
                        </a:rPr>
                        <a:t>77</a:t>
                      </a:r>
                      <a:endParaRPr lang="en-US" sz="1600" b="0"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en-US" sz="1600" u="none" strike="noStrike" dirty="0">
                          <a:effectLst/>
                        </a:rPr>
                        <a:t>knowledge</a:t>
                      </a:r>
                      <a:endParaRPr lang="en-US" sz="1600" b="0" i="0" u="none"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60528009"/>
                  </a:ext>
                </a:extLst>
              </a:tr>
              <a:tr h="365661">
                <a:tc>
                  <a:txBody>
                    <a:bodyPr/>
                    <a:lstStyle/>
                    <a:p>
                      <a:pPr algn="ctr" fontAlgn="b"/>
                      <a:r>
                        <a:rPr lang="en-US" sz="1600" u="none" strike="noStrike">
                          <a:effectLst/>
                        </a:rPr>
                        <a:t>amazon</a:t>
                      </a:r>
                      <a:endParaRPr lang="en-US" sz="16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US" sz="1600" u="none" strike="noStrike">
                          <a:effectLst/>
                        </a:rPr>
                        <a:t>8.6M</a:t>
                      </a:r>
                      <a:endParaRPr lang="en-US" sz="16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US" sz="1600" u="none" strike="noStrike">
                          <a:effectLst/>
                        </a:rPr>
                        <a:t>231.6M</a:t>
                      </a:r>
                      <a:endParaRPr lang="en-US" sz="16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US" sz="1600" u="none" strike="noStrike">
                          <a:effectLst/>
                        </a:rPr>
                        <a:t>96</a:t>
                      </a:r>
                      <a:endParaRPr lang="en-US" sz="16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US" sz="1600" u="none" strike="noStrike">
                          <a:effectLst/>
                        </a:rPr>
                        <a:t>22</a:t>
                      </a:r>
                      <a:endParaRPr lang="en-US" sz="16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US" sz="1600" u="none" strike="noStrike">
                          <a:effectLst/>
                        </a:rPr>
                        <a:t>27</a:t>
                      </a:r>
                      <a:endParaRPr lang="en-US" sz="16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US" sz="1600" u="none" strike="noStrike" dirty="0">
                          <a:effectLst/>
                        </a:rPr>
                        <a:t>review</a:t>
                      </a:r>
                      <a:endParaRPr lang="en-US" sz="1600" b="0" i="0" u="none"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1651219852"/>
                  </a:ext>
                </a:extLst>
              </a:tr>
            </a:tbl>
          </a:graphicData>
        </a:graphic>
      </p:graphicFrame>
      <p:sp>
        <p:nvSpPr>
          <p:cNvPr id="7" name="Content Placeholder 2"/>
          <p:cNvSpPr txBox="1">
            <a:spLocks/>
          </p:cNvSpPr>
          <p:nvPr/>
        </p:nvSpPr>
        <p:spPr>
          <a:xfrm>
            <a:off x="5435109" y="4013803"/>
            <a:ext cx="6376590" cy="2163159"/>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Calibri Light" panose="020F0302020204030204" pitchFamily="34" charset="0"/>
              <a:buChar char="-"/>
              <a:defRPr sz="2800" kern="1200">
                <a:solidFill>
                  <a:schemeClr val="accent1">
                    <a:lumMod val="75000"/>
                  </a:schemeClr>
                </a:solidFill>
                <a:latin typeface="+mj-lt"/>
                <a:ea typeface="Arial" charset="0"/>
                <a:cs typeface="Arial" charset="0"/>
              </a:defRPr>
            </a:lvl1pPr>
            <a:lvl2pPr marL="685800" indent="-228600" algn="l" defTabSz="914400" rtl="0" eaLnBrk="1" latinLnBrk="0" hangingPunct="1">
              <a:lnSpc>
                <a:spcPct val="90000"/>
              </a:lnSpc>
              <a:spcBef>
                <a:spcPts val="500"/>
              </a:spcBef>
              <a:buFont typeface="Calibri Light" panose="020F0302020204030204" pitchFamily="34" charset="0"/>
              <a:buChar char="-"/>
              <a:defRPr sz="2400" kern="1200">
                <a:solidFill>
                  <a:schemeClr val="accent4">
                    <a:lumMod val="50000"/>
                  </a:schemeClr>
                </a:solidFill>
                <a:latin typeface="+mj-lt"/>
                <a:ea typeface="Arial" charset="0"/>
                <a:cs typeface="Arial" charset="0"/>
              </a:defRPr>
            </a:lvl2pPr>
            <a:lvl3pPr marL="1143000" indent="-228600" algn="l" defTabSz="914400" rtl="0" eaLnBrk="1" latinLnBrk="0" hangingPunct="1">
              <a:lnSpc>
                <a:spcPct val="90000"/>
              </a:lnSpc>
              <a:spcBef>
                <a:spcPts val="500"/>
              </a:spcBef>
              <a:buFont typeface="Calibri Light" panose="020F0302020204030204" pitchFamily="34" charset="0"/>
              <a:buChar char="-"/>
              <a:defRPr sz="2000" kern="1200">
                <a:solidFill>
                  <a:schemeClr val="accent4">
                    <a:lumMod val="50000"/>
                  </a:schemeClr>
                </a:solidFill>
                <a:latin typeface="+mj-lt"/>
                <a:ea typeface="Arial" charset="0"/>
                <a:cs typeface="Arial" charset="0"/>
              </a:defRPr>
            </a:lvl3pPr>
            <a:lvl4pPr marL="1600200" indent="-228600" algn="l" defTabSz="914400" rtl="0" eaLnBrk="1" latinLnBrk="0" hangingPunct="1">
              <a:lnSpc>
                <a:spcPct val="90000"/>
              </a:lnSpc>
              <a:spcBef>
                <a:spcPts val="500"/>
              </a:spcBef>
              <a:buFont typeface="Calibri Light" panose="020F0302020204030204" pitchFamily="34" charset="0"/>
              <a:buChar char="-"/>
              <a:defRPr sz="1800" kern="1200">
                <a:solidFill>
                  <a:schemeClr val="accent4">
                    <a:lumMod val="50000"/>
                  </a:schemeClr>
                </a:solidFill>
                <a:latin typeface="+mj-lt"/>
                <a:ea typeface="Arial" charset="0"/>
                <a:cs typeface="Arial" charset="0"/>
              </a:defRPr>
            </a:lvl4pPr>
            <a:lvl5pPr marL="2057400" indent="-228600" algn="l" defTabSz="914400" rtl="0" eaLnBrk="1" latinLnBrk="0" hangingPunct="1">
              <a:lnSpc>
                <a:spcPct val="90000"/>
              </a:lnSpc>
              <a:spcBef>
                <a:spcPts val="500"/>
              </a:spcBef>
              <a:buFont typeface="Calibri Light" panose="020F0302020204030204" pitchFamily="34" charset="0"/>
              <a:buChar char="-"/>
              <a:defRPr sz="1800" kern="1200">
                <a:solidFill>
                  <a:schemeClr val="accent4">
                    <a:lumMod val="50000"/>
                  </a:schemeClr>
                </a:solidFill>
                <a:latin typeface="+mj-lt"/>
                <a:ea typeface="Arial" charset="0"/>
                <a:cs typeface="Arial" charset="0"/>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228600" marR="0" lvl="0" indent="-228600" algn="l" defTabSz="914400" rtl="0" eaLnBrk="1" fontAlgn="auto" latinLnBrk="0" hangingPunct="1">
              <a:lnSpc>
                <a:spcPct val="90000"/>
              </a:lnSpc>
              <a:spcBef>
                <a:spcPts val="1000"/>
              </a:spcBef>
              <a:spcAft>
                <a:spcPts val="0"/>
              </a:spcAft>
              <a:buClrTx/>
              <a:buSzTx/>
              <a:buFont typeface="Calibri Light" panose="020F0302020204030204" pitchFamily="34" charset="0"/>
              <a:buChar char="-"/>
              <a:tabLst/>
              <a:defRPr/>
            </a:pPr>
            <a:r>
              <a:rPr kumimoji="0" lang="en-US" sz="2000" b="0" i="0" u="none" strike="noStrike" kern="1200" cap="none" spc="0" normalizeH="0" baseline="0" noProof="0" dirty="0">
                <a:ln>
                  <a:noFill/>
                </a:ln>
                <a:solidFill>
                  <a:srgbClr val="5B9BD5">
                    <a:lumMod val="75000"/>
                  </a:srgbClr>
                </a:solidFill>
                <a:effectLst/>
                <a:uLnTx/>
                <a:uFillTx/>
                <a:latin typeface="Calibri Light" panose="020F0302020204030204"/>
                <a:cs typeface="Arial" charset="0"/>
              </a:rPr>
              <a:t>Comparison</a:t>
            </a:r>
          </a:p>
          <a:p>
            <a:pPr marL="685800" marR="0" lvl="1" indent="-228600" algn="l" defTabSz="914400" rtl="0" eaLnBrk="1" fontAlgn="auto" latinLnBrk="0" hangingPunct="1">
              <a:lnSpc>
                <a:spcPct val="90000"/>
              </a:lnSpc>
              <a:spcBef>
                <a:spcPts val="500"/>
              </a:spcBef>
              <a:spcAft>
                <a:spcPts val="0"/>
              </a:spcAft>
              <a:buClrTx/>
              <a:buSzTx/>
              <a:buFont typeface="Calibri Light" panose="020F0302020204030204" pitchFamily="34" charset="0"/>
              <a:buChar char="-"/>
              <a:tabLst/>
              <a:defRPr/>
            </a:pPr>
            <a:r>
              <a:rPr kumimoji="0" lang="en-US" sz="1800" b="0" i="0" u="none" strike="noStrike" kern="1200" cap="none" spc="0" normalizeH="0" baseline="0" noProof="0" dirty="0">
                <a:ln>
                  <a:noFill/>
                </a:ln>
                <a:solidFill>
                  <a:srgbClr val="FFC000">
                    <a:lumMod val="50000"/>
                  </a:srgbClr>
                </a:solidFill>
                <a:effectLst/>
                <a:uLnTx/>
                <a:uFillTx/>
                <a:latin typeface="Calibri Light" panose="020F0302020204030204"/>
                <a:cs typeface="Arial" charset="0"/>
              </a:rPr>
              <a:t>TF: TensorFlow v1.7 (CPU/GPU)</a:t>
            </a:r>
          </a:p>
          <a:p>
            <a:pPr marL="685800" marR="0" lvl="1" indent="-228600" algn="l" defTabSz="914400" rtl="0" eaLnBrk="1" fontAlgn="auto" latinLnBrk="0" hangingPunct="1">
              <a:lnSpc>
                <a:spcPct val="90000"/>
              </a:lnSpc>
              <a:spcBef>
                <a:spcPts val="500"/>
              </a:spcBef>
              <a:spcAft>
                <a:spcPts val="0"/>
              </a:spcAft>
              <a:buClrTx/>
              <a:buSzTx/>
              <a:buFont typeface="Calibri Light" panose="020F0302020204030204" pitchFamily="34" charset="0"/>
              <a:buChar char="-"/>
              <a:tabLst/>
              <a:defRPr/>
            </a:pPr>
            <a:r>
              <a:rPr lang="en-US" sz="1800" dirty="0">
                <a:solidFill>
                  <a:srgbClr val="FFC000">
                    <a:lumMod val="50000"/>
                  </a:srgbClr>
                </a:solidFill>
                <a:latin typeface="Calibri Light" panose="020F0302020204030204"/>
              </a:rPr>
              <a:t>DGL: Deep Graph Library v0.1.3 with </a:t>
            </a:r>
            <a:r>
              <a:rPr lang="en-US" sz="1800" dirty="0" err="1">
                <a:solidFill>
                  <a:srgbClr val="FFC000">
                    <a:lumMod val="50000"/>
                  </a:srgbClr>
                </a:solidFill>
                <a:latin typeface="Calibri Light" panose="020F0302020204030204"/>
              </a:rPr>
              <a:t>PyTorch</a:t>
            </a:r>
            <a:r>
              <a:rPr lang="en-US" sz="1800" dirty="0">
                <a:solidFill>
                  <a:srgbClr val="FFC000">
                    <a:lumMod val="50000"/>
                  </a:srgbClr>
                </a:solidFill>
                <a:latin typeface="Calibri Light" panose="020F0302020204030204"/>
              </a:rPr>
              <a:t> v1.0 backend</a:t>
            </a:r>
            <a:endParaRPr kumimoji="0" lang="en-US" sz="1800" b="0" i="0" u="none" strike="noStrike" kern="1200" cap="none" spc="0" normalizeH="0" baseline="0" noProof="0" dirty="0">
              <a:ln>
                <a:noFill/>
              </a:ln>
              <a:solidFill>
                <a:srgbClr val="FFC000">
                  <a:lumMod val="50000"/>
                </a:srgbClr>
              </a:solidFill>
              <a:effectLst/>
              <a:uLnTx/>
              <a:uFillTx/>
              <a:latin typeface="Calibri Light" panose="020F0302020204030204"/>
              <a:cs typeface="Arial" charset="0"/>
            </a:endParaRPr>
          </a:p>
          <a:p>
            <a:pPr marL="685800" marR="0" lvl="1" indent="-228600" algn="l" defTabSz="914400" rtl="0" eaLnBrk="1" fontAlgn="auto" latinLnBrk="0" hangingPunct="1">
              <a:lnSpc>
                <a:spcPct val="90000"/>
              </a:lnSpc>
              <a:spcBef>
                <a:spcPts val="500"/>
              </a:spcBef>
              <a:spcAft>
                <a:spcPts val="0"/>
              </a:spcAft>
              <a:buClrTx/>
              <a:buSzTx/>
              <a:buFont typeface="Calibri Light" panose="020F0302020204030204" pitchFamily="34" charset="0"/>
              <a:buChar char="-"/>
              <a:tabLst/>
              <a:defRPr/>
            </a:pPr>
            <a:r>
              <a:rPr kumimoji="0" lang="en-US" sz="1800" b="0" i="0" u="none" strike="noStrike" kern="1200" cap="none" spc="0" normalizeH="0" baseline="0" noProof="0" dirty="0">
                <a:ln>
                  <a:noFill/>
                </a:ln>
                <a:solidFill>
                  <a:srgbClr val="FFC000">
                    <a:lumMod val="50000"/>
                  </a:srgbClr>
                </a:solidFill>
                <a:effectLst/>
                <a:uLnTx/>
                <a:uFillTx/>
                <a:latin typeface="Calibri Light" panose="020F0302020204030204"/>
                <a:cs typeface="Arial" charset="0"/>
              </a:rPr>
              <a:t>TF-SAGA: SAGA-NN </a:t>
            </a:r>
            <a:r>
              <a:rPr lang="en-US" sz="1800" dirty="0">
                <a:solidFill>
                  <a:srgbClr val="FFC000">
                    <a:lumMod val="50000"/>
                  </a:srgbClr>
                </a:solidFill>
                <a:latin typeface="Calibri Light" panose="020F0302020204030204"/>
              </a:rPr>
              <a:t>with</a:t>
            </a:r>
            <a:r>
              <a:rPr kumimoji="0" lang="en-US" sz="1800" b="0" i="0" u="none" strike="noStrike" kern="1200" cap="none" spc="0" normalizeH="0" baseline="0" noProof="0" dirty="0">
                <a:ln>
                  <a:noFill/>
                </a:ln>
                <a:solidFill>
                  <a:srgbClr val="FFC000">
                    <a:lumMod val="50000"/>
                  </a:srgbClr>
                </a:solidFill>
                <a:effectLst/>
                <a:uLnTx/>
                <a:uFillTx/>
                <a:latin typeface="Calibri Light" panose="020F0302020204030204"/>
                <a:cs typeface="Arial" charset="0"/>
              </a:rPr>
              <a:t> TensorFlow v1.7 backend</a:t>
            </a:r>
          </a:p>
          <a:p>
            <a:pPr marL="685800" marR="0" lvl="1" indent="-228600" algn="l" defTabSz="914400" rtl="0" eaLnBrk="1" fontAlgn="auto" latinLnBrk="0" hangingPunct="1">
              <a:lnSpc>
                <a:spcPct val="90000"/>
              </a:lnSpc>
              <a:spcBef>
                <a:spcPts val="500"/>
              </a:spcBef>
              <a:spcAft>
                <a:spcPts val="0"/>
              </a:spcAft>
              <a:buClrTx/>
              <a:buSzTx/>
              <a:buFont typeface="Calibri Light" panose="020F0302020204030204" pitchFamily="34" charset="0"/>
              <a:buChar char="-"/>
              <a:tabLst/>
              <a:defRPr/>
            </a:pPr>
            <a:r>
              <a:rPr kumimoji="0" lang="en-US" sz="1800" b="0" i="0" u="none" strike="noStrike" kern="1200" cap="none" spc="0" normalizeH="0" baseline="0" noProof="0" dirty="0">
                <a:ln>
                  <a:noFill/>
                </a:ln>
                <a:solidFill>
                  <a:srgbClr val="FFC000">
                    <a:lumMod val="50000"/>
                  </a:srgbClr>
                </a:solidFill>
                <a:effectLst/>
                <a:uLnTx/>
                <a:uFillTx/>
                <a:latin typeface="Calibri Light" panose="020F0302020204030204"/>
                <a:cs typeface="Arial" charset="0"/>
              </a:rPr>
              <a:t>NG: </a:t>
            </a:r>
            <a:r>
              <a:rPr kumimoji="0" lang="en-US" sz="1800" b="0" i="0" u="none" strike="noStrike" kern="1200" cap="none" spc="0" normalizeH="0" baseline="0" noProof="0" dirty="0" err="1">
                <a:ln>
                  <a:noFill/>
                </a:ln>
                <a:solidFill>
                  <a:srgbClr val="FFC000">
                    <a:lumMod val="50000"/>
                  </a:srgbClr>
                </a:solidFill>
                <a:effectLst/>
                <a:uLnTx/>
                <a:uFillTx/>
                <a:latin typeface="Calibri Light" panose="020F0302020204030204"/>
                <a:cs typeface="Arial" charset="0"/>
              </a:rPr>
              <a:t>NeuGraph</a:t>
            </a:r>
            <a:r>
              <a:rPr kumimoji="0" lang="en-US" sz="1800" b="0" i="0" u="none" strike="noStrike" kern="1200" cap="none" spc="0" normalizeH="0" baseline="0" noProof="0" dirty="0">
                <a:ln>
                  <a:noFill/>
                </a:ln>
                <a:solidFill>
                  <a:srgbClr val="FFC000">
                    <a:lumMod val="50000"/>
                  </a:srgbClr>
                </a:solidFill>
                <a:effectLst/>
                <a:uLnTx/>
                <a:uFillTx/>
                <a:latin typeface="Calibri Light" panose="020F0302020204030204"/>
                <a:cs typeface="Arial" charset="0"/>
              </a:rPr>
              <a:t> on top of TensorFlow v1.7</a:t>
            </a:r>
            <a:endParaRPr kumimoji="0" lang="en-US" sz="2400" b="0" i="0" u="none" strike="noStrike" kern="1200" cap="none" spc="0" normalizeH="0" baseline="0" noProof="0" dirty="0">
              <a:ln>
                <a:noFill/>
              </a:ln>
              <a:solidFill>
                <a:srgbClr val="FFC000">
                  <a:lumMod val="50000"/>
                </a:srgbClr>
              </a:solidFill>
              <a:effectLst/>
              <a:uLnTx/>
              <a:uFillTx/>
              <a:latin typeface="Calibri Light" panose="020F0302020204030204"/>
              <a:cs typeface="Arial" charset="0"/>
            </a:endParaRPr>
          </a:p>
        </p:txBody>
      </p:sp>
    </p:spTree>
    <p:extLst>
      <p:ext uri="{BB962C8B-B14F-4D97-AF65-F5344CB8AC3E}">
        <p14:creationId xmlns:p14="http://schemas.microsoft.com/office/powerpoint/2010/main" val="1219706147"/>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Performance on a Single GPU</a:t>
            </a:r>
          </a:p>
        </p:txBody>
      </p:sp>
      <p:sp>
        <p:nvSpPr>
          <p:cNvPr id="6" name="Content Placeholder 5"/>
          <p:cNvSpPr>
            <a:spLocks noGrp="1"/>
          </p:cNvSpPr>
          <p:nvPr>
            <p:ph idx="1"/>
          </p:nvPr>
        </p:nvSpPr>
        <p:spPr>
          <a:xfrm>
            <a:off x="838200" y="1457325"/>
            <a:ext cx="10515600" cy="1162050"/>
          </a:xfrm>
        </p:spPr>
        <p:txBody>
          <a:bodyPr/>
          <a:lstStyle/>
          <a:p>
            <a:pPr marL="0" indent="0">
              <a:buNone/>
            </a:pPr>
            <a:r>
              <a:rPr lang="en-US" dirty="0"/>
              <a:t>Compare with TF, DGL on small graphs</a:t>
            </a:r>
          </a:p>
        </p:txBody>
      </p:sp>
      <p:sp>
        <p:nvSpPr>
          <p:cNvPr id="13" name="Rounded Rectangle 12"/>
          <p:cNvSpPr/>
          <p:nvPr/>
        </p:nvSpPr>
        <p:spPr>
          <a:xfrm>
            <a:off x="8145076" y="2024744"/>
            <a:ext cx="4062292" cy="661306"/>
          </a:xfrm>
          <a:prstGeom prst="round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marL="0" marR="0" lvl="0" indent="0"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white"/>
                </a:solidFill>
                <a:effectLst/>
                <a:uLnTx/>
                <a:uFillTx/>
                <a:latin typeface="Calibri" panose="020F0502020204030204"/>
                <a:ea typeface="+mn-ea"/>
                <a:cs typeface="+mn-cs"/>
              </a:rPr>
              <a:t>up to 5x speedup vs TF</a:t>
            </a:r>
          </a:p>
        </p:txBody>
      </p:sp>
      <p:sp>
        <p:nvSpPr>
          <p:cNvPr id="14" name="Slide Number Placeholder 1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7D51FBD-D840-494A-BB04-50745FDACB2E}" type="slidenum">
              <a:rPr kumimoji="0" lang="en-US" sz="1600" b="0" i="0" u="none" strike="noStrike" kern="1200" cap="none" spc="0" normalizeH="0" baseline="0" noProof="0" smtClean="0">
                <a:ln>
                  <a:noFill/>
                </a:ln>
                <a:solidFill>
                  <a:prstClr val="white"/>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24</a:t>
            </a:fld>
            <a:endParaRPr kumimoji="0" lang="en-US" sz="16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4" name="Picture 3">
            <a:extLst>
              <a:ext uri="{FF2B5EF4-FFF2-40B4-BE49-F238E27FC236}">
                <a16:creationId xmlns:a16="http://schemas.microsoft.com/office/drawing/2014/main" id="{118AABAC-5F63-405C-BB84-814EA133B302}"/>
              </a:ext>
            </a:extLst>
          </p:cNvPr>
          <p:cNvPicPr>
            <a:picLocks noChangeAspect="1"/>
          </p:cNvPicPr>
          <p:nvPr/>
        </p:nvPicPr>
        <p:blipFill rotWithShape="1">
          <a:blip r:embed="rId3"/>
          <a:srcRect r="66476"/>
          <a:stretch/>
        </p:blipFill>
        <p:spPr>
          <a:xfrm>
            <a:off x="838200" y="2261771"/>
            <a:ext cx="2263219" cy="3138904"/>
          </a:xfrm>
          <a:prstGeom prst="rect">
            <a:avLst/>
          </a:prstGeom>
        </p:spPr>
      </p:pic>
      <p:pic>
        <p:nvPicPr>
          <p:cNvPr id="9" name="Picture 8">
            <a:extLst>
              <a:ext uri="{FF2B5EF4-FFF2-40B4-BE49-F238E27FC236}">
                <a16:creationId xmlns:a16="http://schemas.microsoft.com/office/drawing/2014/main" id="{26187180-F71F-455D-B674-878EA85AC3B8}"/>
              </a:ext>
            </a:extLst>
          </p:cNvPr>
          <p:cNvPicPr>
            <a:picLocks noChangeAspect="1"/>
          </p:cNvPicPr>
          <p:nvPr/>
        </p:nvPicPr>
        <p:blipFill rotWithShape="1">
          <a:blip r:embed="rId3"/>
          <a:srcRect l="33026" r="33450"/>
          <a:stretch/>
        </p:blipFill>
        <p:spPr>
          <a:xfrm>
            <a:off x="5364638" y="2261771"/>
            <a:ext cx="2263219" cy="3138904"/>
          </a:xfrm>
          <a:prstGeom prst="rect">
            <a:avLst/>
          </a:prstGeom>
        </p:spPr>
      </p:pic>
      <p:pic>
        <p:nvPicPr>
          <p:cNvPr id="10" name="Picture 9">
            <a:extLst>
              <a:ext uri="{FF2B5EF4-FFF2-40B4-BE49-F238E27FC236}">
                <a16:creationId xmlns:a16="http://schemas.microsoft.com/office/drawing/2014/main" id="{3215C6D3-83B5-4A73-AD22-5987B6555BDB}"/>
              </a:ext>
            </a:extLst>
          </p:cNvPr>
          <p:cNvPicPr>
            <a:picLocks noChangeAspect="1"/>
          </p:cNvPicPr>
          <p:nvPr/>
        </p:nvPicPr>
        <p:blipFill rotWithShape="1">
          <a:blip r:embed="rId3"/>
          <a:srcRect l="66476"/>
          <a:stretch/>
        </p:blipFill>
        <p:spPr>
          <a:xfrm>
            <a:off x="3101419" y="2261771"/>
            <a:ext cx="2263219" cy="3138904"/>
          </a:xfrm>
          <a:prstGeom prst="rect">
            <a:avLst/>
          </a:prstGeom>
        </p:spPr>
      </p:pic>
      <p:sp>
        <p:nvSpPr>
          <p:cNvPr id="11" name="Arrow: Right 10">
            <a:extLst>
              <a:ext uri="{FF2B5EF4-FFF2-40B4-BE49-F238E27FC236}">
                <a16:creationId xmlns:a16="http://schemas.microsoft.com/office/drawing/2014/main" id="{383A9736-DFDC-46C4-8C77-A478542F6B40}"/>
              </a:ext>
            </a:extLst>
          </p:cNvPr>
          <p:cNvSpPr/>
          <p:nvPr/>
        </p:nvSpPr>
        <p:spPr>
          <a:xfrm>
            <a:off x="947737" y="5400675"/>
            <a:ext cx="6680120" cy="371475"/>
          </a:xfrm>
          <a:prstGeom prst="rightArrow">
            <a:avLst/>
          </a:prstGeom>
          <a:gradFill>
            <a:gsLst>
              <a:gs pos="50000">
                <a:schemeClr val="accent5">
                  <a:lumMod val="60000"/>
                  <a:lumOff val="40000"/>
                </a:schemeClr>
              </a:gs>
              <a:gs pos="0">
                <a:schemeClr val="accent5">
                  <a:lumMod val="20000"/>
                  <a:lumOff val="80000"/>
                </a:schemeClr>
              </a:gs>
              <a:gs pos="100000">
                <a:schemeClr val="accent5">
                  <a:lumMod val="50000"/>
                </a:schemeClr>
              </a:gs>
            </a:gsLst>
            <a:lin ang="0" scaled="1"/>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a:extLst>
              <a:ext uri="{FF2B5EF4-FFF2-40B4-BE49-F238E27FC236}">
                <a16:creationId xmlns:a16="http://schemas.microsoft.com/office/drawing/2014/main" id="{96339A2E-8F88-44C7-8188-16D7FDDFC466}"/>
              </a:ext>
            </a:extLst>
          </p:cNvPr>
          <p:cNvSpPr txBox="1"/>
          <p:nvPr/>
        </p:nvSpPr>
        <p:spPr>
          <a:xfrm>
            <a:off x="3416981" y="5784523"/>
            <a:ext cx="1669047" cy="400110"/>
          </a:xfrm>
          <a:prstGeom prst="rect">
            <a:avLst/>
          </a:prstGeom>
          <a:noFill/>
        </p:spPr>
        <p:txBody>
          <a:bodyPr wrap="none" rtlCol="0">
            <a:spAutoFit/>
          </a:bodyPr>
          <a:lstStyle/>
          <a:p>
            <a:r>
              <a:rPr lang="en-US" sz="2000" dirty="0"/>
              <a:t>higher density</a:t>
            </a:r>
          </a:p>
        </p:txBody>
      </p:sp>
      <p:sp>
        <p:nvSpPr>
          <p:cNvPr id="3" name="TextBox 2">
            <a:extLst>
              <a:ext uri="{FF2B5EF4-FFF2-40B4-BE49-F238E27FC236}">
                <a16:creationId xmlns:a16="http://schemas.microsoft.com/office/drawing/2014/main" id="{727343B9-B676-4B66-8C70-94E7C82EB8DE}"/>
              </a:ext>
            </a:extLst>
          </p:cNvPr>
          <p:cNvSpPr txBox="1"/>
          <p:nvPr/>
        </p:nvSpPr>
        <p:spPr>
          <a:xfrm>
            <a:off x="836981" y="6216050"/>
            <a:ext cx="3450816" cy="307777"/>
          </a:xfrm>
          <a:prstGeom prst="rect">
            <a:avLst/>
          </a:prstGeom>
          <a:noFill/>
        </p:spPr>
        <p:txBody>
          <a:bodyPr wrap="none" rtlCol="0">
            <a:spAutoFit/>
          </a:bodyPr>
          <a:lstStyle/>
          <a:p>
            <a:r>
              <a:rPr lang="en-US" sz="1400" i="1" dirty="0">
                <a:solidFill>
                  <a:schemeClr val="bg1">
                    <a:lumMod val="65000"/>
                  </a:schemeClr>
                </a:solidFill>
              </a:rPr>
              <a:t>Avg. epoch time; #layer=2, </a:t>
            </a:r>
            <a:r>
              <a:rPr lang="en-US" sz="1400" i="1" dirty="0" err="1">
                <a:solidFill>
                  <a:schemeClr val="bg1">
                    <a:lumMod val="65000"/>
                  </a:schemeClr>
                </a:solidFill>
              </a:rPr>
              <a:t>hidden_size</a:t>
            </a:r>
            <a:r>
              <a:rPr lang="en-US" sz="1400" i="1" dirty="0">
                <a:solidFill>
                  <a:schemeClr val="bg1">
                    <a:lumMod val="65000"/>
                  </a:schemeClr>
                </a:solidFill>
              </a:rPr>
              <a:t>=512</a:t>
            </a:r>
          </a:p>
        </p:txBody>
      </p:sp>
      <p:sp>
        <p:nvSpPr>
          <p:cNvPr id="12" name="Rounded Rectangle 12">
            <a:extLst>
              <a:ext uri="{FF2B5EF4-FFF2-40B4-BE49-F238E27FC236}">
                <a16:creationId xmlns:a16="http://schemas.microsoft.com/office/drawing/2014/main" id="{0FFB3682-719A-42CC-93C3-35AFEF57DA08}"/>
              </a:ext>
            </a:extLst>
          </p:cNvPr>
          <p:cNvSpPr/>
          <p:nvPr/>
        </p:nvSpPr>
        <p:spPr>
          <a:xfrm>
            <a:off x="8145076" y="3099200"/>
            <a:ext cx="4062292" cy="659599"/>
          </a:xfrm>
          <a:prstGeom prst="round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marL="0" marR="0" lvl="0" indent="0" defTabSz="914400" rtl="0" eaLnBrk="1" fontAlgn="auto" latinLnBrk="0" hangingPunct="1">
              <a:lnSpc>
                <a:spcPct val="100000"/>
              </a:lnSpc>
              <a:spcBef>
                <a:spcPts val="0"/>
              </a:spcBef>
              <a:spcAft>
                <a:spcPts val="0"/>
              </a:spcAft>
              <a:buClrTx/>
              <a:buSzTx/>
              <a:buFontTx/>
              <a:buNone/>
              <a:tabLst/>
              <a:defRPr/>
            </a:pPr>
            <a:r>
              <a:rPr lang="en-US" sz="2400" dirty="0">
                <a:solidFill>
                  <a:prstClr val="white"/>
                </a:solidFill>
                <a:latin typeface="Calibri" panose="020F0502020204030204"/>
              </a:rPr>
              <a:t>up to 19x speedup vs DGL</a:t>
            </a:r>
            <a:endParaRPr kumimoji="0" lang="en-US" sz="24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grpSp>
        <p:nvGrpSpPr>
          <p:cNvPr id="35" name="Group 34">
            <a:extLst>
              <a:ext uri="{FF2B5EF4-FFF2-40B4-BE49-F238E27FC236}">
                <a16:creationId xmlns:a16="http://schemas.microsoft.com/office/drawing/2014/main" id="{103A61AC-8502-4734-B37A-B75468D122F7}"/>
              </a:ext>
            </a:extLst>
          </p:cNvPr>
          <p:cNvGrpSpPr/>
          <p:nvPr/>
        </p:nvGrpSpPr>
        <p:grpSpPr>
          <a:xfrm>
            <a:off x="7149312" y="4176199"/>
            <a:ext cx="127787" cy="164469"/>
            <a:chOff x="5261587" y="2890520"/>
            <a:chExt cx="184165" cy="1092200"/>
          </a:xfrm>
        </p:grpSpPr>
        <p:cxnSp>
          <p:nvCxnSpPr>
            <p:cNvPr id="36" name="Straight Connector 35">
              <a:extLst>
                <a:ext uri="{FF2B5EF4-FFF2-40B4-BE49-F238E27FC236}">
                  <a16:creationId xmlns:a16="http://schemas.microsoft.com/office/drawing/2014/main" id="{62C4C8F2-216B-4A9D-9638-9DD7BF6F41EE}"/>
                </a:ext>
              </a:extLst>
            </p:cNvPr>
            <p:cNvCxnSpPr>
              <a:cxnSpLocks/>
            </p:cNvCxnSpPr>
            <p:nvPr/>
          </p:nvCxnSpPr>
          <p:spPr>
            <a:xfrm>
              <a:off x="5261587" y="2890520"/>
              <a:ext cx="184165" cy="0"/>
            </a:xfrm>
            <a:prstGeom prst="line">
              <a:avLst/>
            </a:prstGeom>
            <a:ln w="19050">
              <a:solidFill>
                <a:schemeClr val="accent2"/>
              </a:solidFill>
            </a:ln>
          </p:spPr>
          <p:style>
            <a:lnRef idx="3">
              <a:schemeClr val="dk1"/>
            </a:lnRef>
            <a:fillRef idx="0">
              <a:schemeClr val="dk1"/>
            </a:fillRef>
            <a:effectRef idx="2">
              <a:schemeClr val="dk1"/>
            </a:effectRef>
            <a:fontRef idx="minor">
              <a:schemeClr val="tx1"/>
            </a:fontRef>
          </p:style>
        </p:cxnSp>
        <p:cxnSp>
          <p:nvCxnSpPr>
            <p:cNvPr id="37" name="Straight Connector 36">
              <a:extLst>
                <a:ext uri="{FF2B5EF4-FFF2-40B4-BE49-F238E27FC236}">
                  <a16:creationId xmlns:a16="http://schemas.microsoft.com/office/drawing/2014/main" id="{A54EF494-9F76-4A68-9C60-E929774CD090}"/>
                </a:ext>
              </a:extLst>
            </p:cNvPr>
            <p:cNvCxnSpPr>
              <a:cxnSpLocks/>
            </p:cNvCxnSpPr>
            <p:nvPr/>
          </p:nvCxnSpPr>
          <p:spPr>
            <a:xfrm flipV="1">
              <a:off x="5353670" y="2890520"/>
              <a:ext cx="0" cy="1092200"/>
            </a:xfrm>
            <a:prstGeom prst="line">
              <a:avLst/>
            </a:prstGeom>
            <a:ln w="19050">
              <a:solidFill>
                <a:schemeClr val="accent2"/>
              </a:solidFill>
            </a:ln>
          </p:spPr>
          <p:style>
            <a:lnRef idx="2">
              <a:schemeClr val="dk1"/>
            </a:lnRef>
            <a:fillRef idx="0">
              <a:schemeClr val="dk1"/>
            </a:fillRef>
            <a:effectRef idx="1">
              <a:schemeClr val="dk1"/>
            </a:effectRef>
            <a:fontRef idx="minor">
              <a:schemeClr val="tx1"/>
            </a:fontRef>
          </p:style>
        </p:cxnSp>
        <p:cxnSp>
          <p:nvCxnSpPr>
            <p:cNvPr id="39" name="Straight Connector 38">
              <a:extLst>
                <a:ext uri="{FF2B5EF4-FFF2-40B4-BE49-F238E27FC236}">
                  <a16:creationId xmlns:a16="http://schemas.microsoft.com/office/drawing/2014/main" id="{33D8F15C-FC6A-4A88-AA57-5A6DA74AC4CE}"/>
                </a:ext>
              </a:extLst>
            </p:cNvPr>
            <p:cNvCxnSpPr>
              <a:cxnSpLocks/>
            </p:cNvCxnSpPr>
            <p:nvPr/>
          </p:nvCxnSpPr>
          <p:spPr>
            <a:xfrm>
              <a:off x="5261587" y="3982720"/>
              <a:ext cx="184165" cy="0"/>
            </a:xfrm>
            <a:prstGeom prst="line">
              <a:avLst/>
            </a:prstGeom>
            <a:ln w="19050">
              <a:solidFill>
                <a:schemeClr val="accent2"/>
              </a:solidFill>
            </a:ln>
          </p:spPr>
          <p:style>
            <a:lnRef idx="3">
              <a:schemeClr val="dk1"/>
            </a:lnRef>
            <a:fillRef idx="0">
              <a:schemeClr val="dk1"/>
            </a:fillRef>
            <a:effectRef idx="2">
              <a:schemeClr val="dk1"/>
            </a:effectRef>
            <a:fontRef idx="minor">
              <a:schemeClr val="tx1"/>
            </a:fontRef>
          </p:style>
        </p:cxnSp>
      </p:grpSp>
      <p:grpSp>
        <p:nvGrpSpPr>
          <p:cNvPr id="40" name="Group 39">
            <a:extLst>
              <a:ext uri="{FF2B5EF4-FFF2-40B4-BE49-F238E27FC236}">
                <a16:creationId xmlns:a16="http://schemas.microsoft.com/office/drawing/2014/main" id="{CB19063D-549F-4958-A5AD-406EB538AA37}"/>
              </a:ext>
            </a:extLst>
          </p:cNvPr>
          <p:cNvGrpSpPr/>
          <p:nvPr/>
        </p:nvGrpSpPr>
        <p:grpSpPr>
          <a:xfrm>
            <a:off x="6783763" y="4278585"/>
            <a:ext cx="127787" cy="164469"/>
            <a:chOff x="5261587" y="2890520"/>
            <a:chExt cx="184165" cy="1092200"/>
          </a:xfrm>
        </p:grpSpPr>
        <p:cxnSp>
          <p:nvCxnSpPr>
            <p:cNvPr id="41" name="Straight Connector 40">
              <a:extLst>
                <a:ext uri="{FF2B5EF4-FFF2-40B4-BE49-F238E27FC236}">
                  <a16:creationId xmlns:a16="http://schemas.microsoft.com/office/drawing/2014/main" id="{2202439E-1EAF-49A8-A252-0FD12B1F72AC}"/>
                </a:ext>
              </a:extLst>
            </p:cNvPr>
            <p:cNvCxnSpPr>
              <a:cxnSpLocks/>
            </p:cNvCxnSpPr>
            <p:nvPr/>
          </p:nvCxnSpPr>
          <p:spPr>
            <a:xfrm>
              <a:off x="5261587" y="2890520"/>
              <a:ext cx="184165" cy="0"/>
            </a:xfrm>
            <a:prstGeom prst="line">
              <a:avLst/>
            </a:prstGeom>
            <a:ln w="19050">
              <a:solidFill>
                <a:schemeClr val="accent2"/>
              </a:solidFill>
            </a:ln>
          </p:spPr>
          <p:style>
            <a:lnRef idx="3">
              <a:schemeClr val="dk1"/>
            </a:lnRef>
            <a:fillRef idx="0">
              <a:schemeClr val="dk1"/>
            </a:fillRef>
            <a:effectRef idx="2">
              <a:schemeClr val="dk1"/>
            </a:effectRef>
            <a:fontRef idx="minor">
              <a:schemeClr val="tx1"/>
            </a:fontRef>
          </p:style>
        </p:cxnSp>
        <p:cxnSp>
          <p:nvCxnSpPr>
            <p:cNvPr id="42" name="Straight Connector 41">
              <a:extLst>
                <a:ext uri="{FF2B5EF4-FFF2-40B4-BE49-F238E27FC236}">
                  <a16:creationId xmlns:a16="http://schemas.microsoft.com/office/drawing/2014/main" id="{AEB38915-CAA4-4B25-834F-046FD0041573}"/>
                </a:ext>
              </a:extLst>
            </p:cNvPr>
            <p:cNvCxnSpPr>
              <a:cxnSpLocks/>
            </p:cNvCxnSpPr>
            <p:nvPr/>
          </p:nvCxnSpPr>
          <p:spPr>
            <a:xfrm flipV="1">
              <a:off x="5353670" y="2890520"/>
              <a:ext cx="0" cy="1092200"/>
            </a:xfrm>
            <a:prstGeom prst="line">
              <a:avLst/>
            </a:prstGeom>
            <a:ln w="19050">
              <a:solidFill>
                <a:schemeClr val="accent2"/>
              </a:solidFill>
            </a:ln>
          </p:spPr>
          <p:style>
            <a:lnRef idx="2">
              <a:schemeClr val="dk1"/>
            </a:lnRef>
            <a:fillRef idx="0">
              <a:schemeClr val="dk1"/>
            </a:fillRef>
            <a:effectRef idx="1">
              <a:schemeClr val="dk1"/>
            </a:effectRef>
            <a:fontRef idx="minor">
              <a:schemeClr val="tx1"/>
            </a:fontRef>
          </p:style>
        </p:cxnSp>
        <p:cxnSp>
          <p:nvCxnSpPr>
            <p:cNvPr id="43" name="Straight Connector 42">
              <a:extLst>
                <a:ext uri="{FF2B5EF4-FFF2-40B4-BE49-F238E27FC236}">
                  <a16:creationId xmlns:a16="http://schemas.microsoft.com/office/drawing/2014/main" id="{A1C9C7EC-1C96-418A-B033-21878478F02B}"/>
                </a:ext>
              </a:extLst>
            </p:cNvPr>
            <p:cNvCxnSpPr>
              <a:cxnSpLocks/>
            </p:cNvCxnSpPr>
            <p:nvPr/>
          </p:nvCxnSpPr>
          <p:spPr>
            <a:xfrm>
              <a:off x="5261587" y="3982720"/>
              <a:ext cx="184165" cy="0"/>
            </a:xfrm>
            <a:prstGeom prst="line">
              <a:avLst/>
            </a:prstGeom>
            <a:ln w="19050">
              <a:solidFill>
                <a:schemeClr val="accent2"/>
              </a:solidFill>
            </a:ln>
          </p:spPr>
          <p:style>
            <a:lnRef idx="3">
              <a:schemeClr val="dk1"/>
            </a:lnRef>
            <a:fillRef idx="0">
              <a:schemeClr val="dk1"/>
            </a:fillRef>
            <a:effectRef idx="2">
              <a:schemeClr val="dk1"/>
            </a:effectRef>
            <a:fontRef idx="minor">
              <a:schemeClr val="tx1"/>
            </a:fontRef>
          </p:style>
        </p:cxnSp>
      </p:grpSp>
      <p:grpSp>
        <p:nvGrpSpPr>
          <p:cNvPr id="44" name="Group 43">
            <a:extLst>
              <a:ext uri="{FF2B5EF4-FFF2-40B4-BE49-F238E27FC236}">
                <a16:creationId xmlns:a16="http://schemas.microsoft.com/office/drawing/2014/main" id="{D3AA079B-5DB5-421C-BE91-E486A585D454}"/>
              </a:ext>
            </a:extLst>
          </p:cNvPr>
          <p:cNvGrpSpPr/>
          <p:nvPr/>
        </p:nvGrpSpPr>
        <p:grpSpPr>
          <a:xfrm>
            <a:off x="6425652" y="4285421"/>
            <a:ext cx="126891" cy="164469"/>
            <a:chOff x="5261587" y="2890520"/>
            <a:chExt cx="184165" cy="1092200"/>
          </a:xfrm>
        </p:grpSpPr>
        <p:cxnSp>
          <p:nvCxnSpPr>
            <p:cNvPr id="45" name="Straight Connector 44">
              <a:extLst>
                <a:ext uri="{FF2B5EF4-FFF2-40B4-BE49-F238E27FC236}">
                  <a16:creationId xmlns:a16="http://schemas.microsoft.com/office/drawing/2014/main" id="{9E1762AC-C50E-48C6-971B-14418863CE34}"/>
                </a:ext>
              </a:extLst>
            </p:cNvPr>
            <p:cNvCxnSpPr>
              <a:cxnSpLocks/>
            </p:cNvCxnSpPr>
            <p:nvPr/>
          </p:nvCxnSpPr>
          <p:spPr>
            <a:xfrm>
              <a:off x="5261587" y="2890520"/>
              <a:ext cx="184165" cy="0"/>
            </a:xfrm>
            <a:prstGeom prst="line">
              <a:avLst/>
            </a:prstGeom>
            <a:ln w="19050">
              <a:solidFill>
                <a:schemeClr val="accent2"/>
              </a:solidFill>
            </a:ln>
          </p:spPr>
          <p:style>
            <a:lnRef idx="3">
              <a:schemeClr val="dk1"/>
            </a:lnRef>
            <a:fillRef idx="0">
              <a:schemeClr val="dk1"/>
            </a:fillRef>
            <a:effectRef idx="2">
              <a:schemeClr val="dk1"/>
            </a:effectRef>
            <a:fontRef idx="minor">
              <a:schemeClr val="tx1"/>
            </a:fontRef>
          </p:style>
        </p:cxnSp>
        <p:cxnSp>
          <p:nvCxnSpPr>
            <p:cNvPr id="46" name="Straight Connector 45">
              <a:extLst>
                <a:ext uri="{FF2B5EF4-FFF2-40B4-BE49-F238E27FC236}">
                  <a16:creationId xmlns:a16="http://schemas.microsoft.com/office/drawing/2014/main" id="{85F68983-91A6-4840-9F5B-B133373B0434}"/>
                </a:ext>
              </a:extLst>
            </p:cNvPr>
            <p:cNvCxnSpPr>
              <a:cxnSpLocks/>
            </p:cNvCxnSpPr>
            <p:nvPr/>
          </p:nvCxnSpPr>
          <p:spPr>
            <a:xfrm flipV="1">
              <a:off x="5353670" y="2890520"/>
              <a:ext cx="0" cy="1092200"/>
            </a:xfrm>
            <a:prstGeom prst="line">
              <a:avLst/>
            </a:prstGeom>
            <a:ln w="19050">
              <a:solidFill>
                <a:schemeClr val="accent2"/>
              </a:solidFill>
            </a:ln>
          </p:spPr>
          <p:style>
            <a:lnRef idx="2">
              <a:schemeClr val="dk1"/>
            </a:lnRef>
            <a:fillRef idx="0">
              <a:schemeClr val="dk1"/>
            </a:fillRef>
            <a:effectRef idx="1">
              <a:schemeClr val="dk1"/>
            </a:effectRef>
            <a:fontRef idx="minor">
              <a:schemeClr val="tx1"/>
            </a:fontRef>
          </p:style>
        </p:cxnSp>
        <p:cxnSp>
          <p:nvCxnSpPr>
            <p:cNvPr id="47" name="Straight Connector 46">
              <a:extLst>
                <a:ext uri="{FF2B5EF4-FFF2-40B4-BE49-F238E27FC236}">
                  <a16:creationId xmlns:a16="http://schemas.microsoft.com/office/drawing/2014/main" id="{0A6C1A77-E07C-48FE-A68A-9E1E52C27145}"/>
                </a:ext>
              </a:extLst>
            </p:cNvPr>
            <p:cNvCxnSpPr>
              <a:cxnSpLocks/>
            </p:cNvCxnSpPr>
            <p:nvPr/>
          </p:nvCxnSpPr>
          <p:spPr>
            <a:xfrm>
              <a:off x="5261587" y="3982720"/>
              <a:ext cx="184165" cy="0"/>
            </a:xfrm>
            <a:prstGeom prst="line">
              <a:avLst/>
            </a:prstGeom>
            <a:ln w="19050">
              <a:solidFill>
                <a:schemeClr val="accent2"/>
              </a:solidFill>
            </a:ln>
          </p:spPr>
          <p:style>
            <a:lnRef idx="3">
              <a:schemeClr val="dk1"/>
            </a:lnRef>
            <a:fillRef idx="0">
              <a:schemeClr val="dk1"/>
            </a:fillRef>
            <a:effectRef idx="2">
              <a:schemeClr val="dk1"/>
            </a:effectRef>
            <a:fontRef idx="minor">
              <a:schemeClr val="tx1"/>
            </a:fontRef>
          </p:style>
        </p:cxnSp>
      </p:grpSp>
      <p:grpSp>
        <p:nvGrpSpPr>
          <p:cNvPr id="48" name="Group 47">
            <a:extLst>
              <a:ext uri="{FF2B5EF4-FFF2-40B4-BE49-F238E27FC236}">
                <a16:creationId xmlns:a16="http://schemas.microsoft.com/office/drawing/2014/main" id="{1B3D56E7-3E69-4FEF-B395-40165B768871}"/>
              </a:ext>
            </a:extLst>
          </p:cNvPr>
          <p:cNvGrpSpPr/>
          <p:nvPr/>
        </p:nvGrpSpPr>
        <p:grpSpPr>
          <a:xfrm>
            <a:off x="4835444" y="4062413"/>
            <a:ext cx="126891" cy="113786"/>
            <a:chOff x="5261587" y="2890520"/>
            <a:chExt cx="184165" cy="1092200"/>
          </a:xfrm>
        </p:grpSpPr>
        <p:cxnSp>
          <p:nvCxnSpPr>
            <p:cNvPr id="49" name="Straight Connector 48">
              <a:extLst>
                <a:ext uri="{FF2B5EF4-FFF2-40B4-BE49-F238E27FC236}">
                  <a16:creationId xmlns:a16="http://schemas.microsoft.com/office/drawing/2014/main" id="{7CCD6F5A-AE1F-46CF-ABDF-121F38E620E8}"/>
                </a:ext>
              </a:extLst>
            </p:cNvPr>
            <p:cNvCxnSpPr>
              <a:cxnSpLocks/>
            </p:cNvCxnSpPr>
            <p:nvPr/>
          </p:nvCxnSpPr>
          <p:spPr>
            <a:xfrm>
              <a:off x="5261587" y="2890520"/>
              <a:ext cx="184165" cy="0"/>
            </a:xfrm>
            <a:prstGeom prst="line">
              <a:avLst/>
            </a:prstGeom>
            <a:ln w="19050">
              <a:solidFill>
                <a:schemeClr val="accent2"/>
              </a:solidFill>
            </a:ln>
          </p:spPr>
          <p:style>
            <a:lnRef idx="3">
              <a:schemeClr val="dk1"/>
            </a:lnRef>
            <a:fillRef idx="0">
              <a:schemeClr val="dk1"/>
            </a:fillRef>
            <a:effectRef idx="2">
              <a:schemeClr val="dk1"/>
            </a:effectRef>
            <a:fontRef idx="minor">
              <a:schemeClr val="tx1"/>
            </a:fontRef>
          </p:style>
        </p:cxnSp>
        <p:cxnSp>
          <p:nvCxnSpPr>
            <p:cNvPr id="50" name="Straight Connector 49">
              <a:extLst>
                <a:ext uri="{FF2B5EF4-FFF2-40B4-BE49-F238E27FC236}">
                  <a16:creationId xmlns:a16="http://schemas.microsoft.com/office/drawing/2014/main" id="{AE406EEF-10AF-4315-81EB-9A9723FB9A62}"/>
                </a:ext>
              </a:extLst>
            </p:cNvPr>
            <p:cNvCxnSpPr>
              <a:cxnSpLocks/>
            </p:cNvCxnSpPr>
            <p:nvPr/>
          </p:nvCxnSpPr>
          <p:spPr>
            <a:xfrm flipV="1">
              <a:off x="5353670" y="2890520"/>
              <a:ext cx="0" cy="1092200"/>
            </a:xfrm>
            <a:prstGeom prst="line">
              <a:avLst/>
            </a:prstGeom>
            <a:ln w="19050">
              <a:solidFill>
                <a:schemeClr val="accent2"/>
              </a:solidFill>
            </a:ln>
          </p:spPr>
          <p:style>
            <a:lnRef idx="2">
              <a:schemeClr val="dk1"/>
            </a:lnRef>
            <a:fillRef idx="0">
              <a:schemeClr val="dk1"/>
            </a:fillRef>
            <a:effectRef idx="1">
              <a:schemeClr val="dk1"/>
            </a:effectRef>
            <a:fontRef idx="minor">
              <a:schemeClr val="tx1"/>
            </a:fontRef>
          </p:style>
        </p:cxnSp>
        <p:cxnSp>
          <p:nvCxnSpPr>
            <p:cNvPr id="51" name="Straight Connector 50">
              <a:extLst>
                <a:ext uri="{FF2B5EF4-FFF2-40B4-BE49-F238E27FC236}">
                  <a16:creationId xmlns:a16="http://schemas.microsoft.com/office/drawing/2014/main" id="{87F4D76E-7A14-4B9D-8092-74CD2F76462C}"/>
                </a:ext>
              </a:extLst>
            </p:cNvPr>
            <p:cNvCxnSpPr>
              <a:cxnSpLocks/>
            </p:cNvCxnSpPr>
            <p:nvPr/>
          </p:nvCxnSpPr>
          <p:spPr>
            <a:xfrm>
              <a:off x="5261587" y="3982720"/>
              <a:ext cx="184165" cy="0"/>
            </a:xfrm>
            <a:prstGeom prst="line">
              <a:avLst/>
            </a:prstGeom>
            <a:ln w="19050">
              <a:solidFill>
                <a:schemeClr val="accent2"/>
              </a:solidFill>
            </a:ln>
          </p:spPr>
          <p:style>
            <a:lnRef idx="3">
              <a:schemeClr val="dk1"/>
            </a:lnRef>
            <a:fillRef idx="0">
              <a:schemeClr val="dk1"/>
            </a:fillRef>
            <a:effectRef idx="2">
              <a:schemeClr val="dk1"/>
            </a:effectRef>
            <a:fontRef idx="minor">
              <a:schemeClr val="tx1"/>
            </a:fontRef>
          </p:style>
        </p:cxnSp>
      </p:grpSp>
      <p:grpSp>
        <p:nvGrpSpPr>
          <p:cNvPr id="52" name="Group 51">
            <a:extLst>
              <a:ext uri="{FF2B5EF4-FFF2-40B4-BE49-F238E27FC236}">
                <a16:creationId xmlns:a16="http://schemas.microsoft.com/office/drawing/2014/main" id="{6DC21105-E11D-4B9C-B9E2-C7F428DB8E87}"/>
              </a:ext>
            </a:extLst>
          </p:cNvPr>
          <p:cNvGrpSpPr/>
          <p:nvPr/>
        </p:nvGrpSpPr>
        <p:grpSpPr>
          <a:xfrm>
            <a:off x="4472802" y="4285421"/>
            <a:ext cx="126891" cy="113786"/>
            <a:chOff x="5261587" y="2890520"/>
            <a:chExt cx="184165" cy="1092200"/>
          </a:xfrm>
        </p:grpSpPr>
        <p:cxnSp>
          <p:nvCxnSpPr>
            <p:cNvPr id="53" name="Straight Connector 52">
              <a:extLst>
                <a:ext uri="{FF2B5EF4-FFF2-40B4-BE49-F238E27FC236}">
                  <a16:creationId xmlns:a16="http://schemas.microsoft.com/office/drawing/2014/main" id="{05D9E669-4A88-4F77-B497-21F4603AA035}"/>
                </a:ext>
              </a:extLst>
            </p:cNvPr>
            <p:cNvCxnSpPr>
              <a:cxnSpLocks/>
            </p:cNvCxnSpPr>
            <p:nvPr/>
          </p:nvCxnSpPr>
          <p:spPr>
            <a:xfrm>
              <a:off x="5261587" y="2890520"/>
              <a:ext cx="184165" cy="0"/>
            </a:xfrm>
            <a:prstGeom prst="line">
              <a:avLst/>
            </a:prstGeom>
            <a:ln w="19050">
              <a:solidFill>
                <a:schemeClr val="accent2"/>
              </a:solidFill>
            </a:ln>
          </p:spPr>
          <p:style>
            <a:lnRef idx="3">
              <a:schemeClr val="dk1"/>
            </a:lnRef>
            <a:fillRef idx="0">
              <a:schemeClr val="dk1"/>
            </a:fillRef>
            <a:effectRef idx="2">
              <a:schemeClr val="dk1"/>
            </a:effectRef>
            <a:fontRef idx="minor">
              <a:schemeClr val="tx1"/>
            </a:fontRef>
          </p:style>
        </p:cxnSp>
        <p:cxnSp>
          <p:nvCxnSpPr>
            <p:cNvPr id="54" name="Straight Connector 53">
              <a:extLst>
                <a:ext uri="{FF2B5EF4-FFF2-40B4-BE49-F238E27FC236}">
                  <a16:creationId xmlns:a16="http://schemas.microsoft.com/office/drawing/2014/main" id="{49B29C6D-D399-421F-BA45-E89DAED359FE}"/>
                </a:ext>
              </a:extLst>
            </p:cNvPr>
            <p:cNvCxnSpPr>
              <a:cxnSpLocks/>
            </p:cNvCxnSpPr>
            <p:nvPr/>
          </p:nvCxnSpPr>
          <p:spPr>
            <a:xfrm flipV="1">
              <a:off x="5353670" y="2890520"/>
              <a:ext cx="0" cy="1092200"/>
            </a:xfrm>
            <a:prstGeom prst="line">
              <a:avLst/>
            </a:prstGeom>
            <a:ln w="19050">
              <a:solidFill>
                <a:schemeClr val="accent2"/>
              </a:solidFill>
            </a:ln>
          </p:spPr>
          <p:style>
            <a:lnRef idx="2">
              <a:schemeClr val="dk1"/>
            </a:lnRef>
            <a:fillRef idx="0">
              <a:schemeClr val="dk1"/>
            </a:fillRef>
            <a:effectRef idx="1">
              <a:schemeClr val="dk1"/>
            </a:effectRef>
            <a:fontRef idx="minor">
              <a:schemeClr val="tx1"/>
            </a:fontRef>
          </p:style>
        </p:cxnSp>
        <p:cxnSp>
          <p:nvCxnSpPr>
            <p:cNvPr id="55" name="Straight Connector 54">
              <a:extLst>
                <a:ext uri="{FF2B5EF4-FFF2-40B4-BE49-F238E27FC236}">
                  <a16:creationId xmlns:a16="http://schemas.microsoft.com/office/drawing/2014/main" id="{A8599BFE-4B1D-4F99-8F55-AC84D0230A56}"/>
                </a:ext>
              </a:extLst>
            </p:cNvPr>
            <p:cNvCxnSpPr>
              <a:cxnSpLocks/>
            </p:cNvCxnSpPr>
            <p:nvPr/>
          </p:nvCxnSpPr>
          <p:spPr>
            <a:xfrm>
              <a:off x="5261587" y="3982720"/>
              <a:ext cx="184165" cy="0"/>
            </a:xfrm>
            <a:prstGeom prst="line">
              <a:avLst/>
            </a:prstGeom>
            <a:ln w="19050">
              <a:solidFill>
                <a:schemeClr val="accent2"/>
              </a:solidFill>
            </a:ln>
          </p:spPr>
          <p:style>
            <a:lnRef idx="3">
              <a:schemeClr val="dk1"/>
            </a:lnRef>
            <a:fillRef idx="0">
              <a:schemeClr val="dk1"/>
            </a:fillRef>
            <a:effectRef idx="2">
              <a:schemeClr val="dk1"/>
            </a:effectRef>
            <a:fontRef idx="minor">
              <a:schemeClr val="tx1"/>
            </a:fontRef>
          </p:style>
        </p:cxnSp>
      </p:grpSp>
      <p:grpSp>
        <p:nvGrpSpPr>
          <p:cNvPr id="56" name="Group 55">
            <a:extLst>
              <a:ext uri="{FF2B5EF4-FFF2-40B4-BE49-F238E27FC236}">
                <a16:creationId xmlns:a16="http://schemas.microsoft.com/office/drawing/2014/main" id="{AC46E94C-DFB3-41E8-80B6-3AE3F4B346F0}"/>
              </a:ext>
            </a:extLst>
          </p:cNvPr>
          <p:cNvGrpSpPr/>
          <p:nvPr/>
        </p:nvGrpSpPr>
        <p:grpSpPr>
          <a:xfrm>
            <a:off x="4104915" y="4303927"/>
            <a:ext cx="126891" cy="113786"/>
            <a:chOff x="5261587" y="2890520"/>
            <a:chExt cx="184165" cy="1092200"/>
          </a:xfrm>
        </p:grpSpPr>
        <p:cxnSp>
          <p:nvCxnSpPr>
            <p:cNvPr id="57" name="Straight Connector 56">
              <a:extLst>
                <a:ext uri="{FF2B5EF4-FFF2-40B4-BE49-F238E27FC236}">
                  <a16:creationId xmlns:a16="http://schemas.microsoft.com/office/drawing/2014/main" id="{84CD353F-3C67-4D28-B47D-C24191A954CA}"/>
                </a:ext>
              </a:extLst>
            </p:cNvPr>
            <p:cNvCxnSpPr>
              <a:cxnSpLocks/>
            </p:cNvCxnSpPr>
            <p:nvPr/>
          </p:nvCxnSpPr>
          <p:spPr>
            <a:xfrm>
              <a:off x="5261587" y="2890520"/>
              <a:ext cx="184165" cy="0"/>
            </a:xfrm>
            <a:prstGeom prst="line">
              <a:avLst/>
            </a:prstGeom>
            <a:ln w="19050">
              <a:solidFill>
                <a:schemeClr val="accent2"/>
              </a:solidFill>
            </a:ln>
          </p:spPr>
          <p:style>
            <a:lnRef idx="3">
              <a:schemeClr val="dk1"/>
            </a:lnRef>
            <a:fillRef idx="0">
              <a:schemeClr val="dk1"/>
            </a:fillRef>
            <a:effectRef idx="2">
              <a:schemeClr val="dk1"/>
            </a:effectRef>
            <a:fontRef idx="minor">
              <a:schemeClr val="tx1"/>
            </a:fontRef>
          </p:style>
        </p:cxnSp>
        <p:cxnSp>
          <p:nvCxnSpPr>
            <p:cNvPr id="58" name="Straight Connector 57">
              <a:extLst>
                <a:ext uri="{FF2B5EF4-FFF2-40B4-BE49-F238E27FC236}">
                  <a16:creationId xmlns:a16="http://schemas.microsoft.com/office/drawing/2014/main" id="{81B9E827-478D-4049-BBD4-1D5830CD98F0}"/>
                </a:ext>
              </a:extLst>
            </p:cNvPr>
            <p:cNvCxnSpPr>
              <a:cxnSpLocks/>
            </p:cNvCxnSpPr>
            <p:nvPr/>
          </p:nvCxnSpPr>
          <p:spPr>
            <a:xfrm flipV="1">
              <a:off x="5353670" y="2890520"/>
              <a:ext cx="0" cy="1092200"/>
            </a:xfrm>
            <a:prstGeom prst="line">
              <a:avLst/>
            </a:prstGeom>
            <a:ln w="19050">
              <a:solidFill>
                <a:schemeClr val="accent2"/>
              </a:solidFill>
            </a:ln>
          </p:spPr>
          <p:style>
            <a:lnRef idx="2">
              <a:schemeClr val="dk1"/>
            </a:lnRef>
            <a:fillRef idx="0">
              <a:schemeClr val="dk1"/>
            </a:fillRef>
            <a:effectRef idx="1">
              <a:schemeClr val="dk1"/>
            </a:effectRef>
            <a:fontRef idx="minor">
              <a:schemeClr val="tx1"/>
            </a:fontRef>
          </p:style>
        </p:cxnSp>
        <p:cxnSp>
          <p:nvCxnSpPr>
            <p:cNvPr id="59" name="Straight Connector 58">
              <a:extLst>
                <a:ext uri="{FF2B5EF4-FFF2-40B4-BE49-F238E27FC236}">
                  <a16:creationId xmlns:a16="http://schemas.microsoft.com/office/drawing/2014/main" id="{AAD9E3CF-9A7F-45E2-8FC6-21A3BBECDFDD}"/>
                </a:ext>
              </a:extLst>
            </p:cNvPr>
            <p:cNvCxnSpPr>
              <a:cxnSpLocks/>
            </p:cNvCxnSpPr>
            <p:nvPr/>
          </p:nvCxnSpPr>
          <p:spPr>
            <a:xfrm>
              <a:off x="5261587" y="3982720"/>
              <a:ext cx="184165" cy="0"/>
            </a:xfrm>
            <a:prstGeom prst="line">
              <a:avLst/>
            </a:prstGeom>
            <a:ln w="19050">
              <a:solidFill>
                <a:schemeClr val="accent2"/>
              </a:solidFill>
            </a:ln>
          </p:spPr>
          <p:style>
            <a:lnRef idx="3">
              <a:schemeClr val="dk1"/>
            </a:lnRef>
            <a:fillRef idx="0">
              <a:schemeClr val="dk1"/>
            </a:fillRef>
            <a:effectRef idx="2">
              <a:schemeClr val="dk1"/>
            </a:effectRef>
            <a:fontRef idx="minor">
              <a:schemeClr val="tx1"/>
            </a:fontRef>
          </p:style>
        </p:cxnSp>
      </p:grpSp>
      <p:grpSp>
        <p:nvGrpSpPr>
          <p:cNvPr id="60" name="Group 59">
            <a:extLst>
              <a:ext uri="{FF2B5EF4-FFF2-40B4-BE49-F238E27FC236}">
                <a16:creationId xmlns:a16="http://schemas.microsoft.com/office/drawing/2014/main" id="{A7A33F94-DC70-4F69-B6F0-78E91F7FB842}"/>
              </a:ext>
            </a:extLst>
          </p:cNvPr>
          <p:cNvGrpSpPr/>
          <p:nvPr/>
        </p:nvGrpSpPr>
        <p:grpSpPr>
          <a:xfrm>
            <a:off x="2636114" y="3680395"/>
            <a:ext cx="126891" cy="64199"/>
            <a:chOff x="5261587" y="2890520"/>
            <a:chExt cx="184165" cy="1092200"/>
          </a:xfrm>
        </p:grpSpPr>
        <p:cxnSp>
          <p:nvCxnSpPr>
            <p:cNvPr id="61" name="Straight Connector 60">
              <a:extLst>
                <a:ext uri="{FF2B5EF4-FFF2-40B4-BE49-F238E27FC236}">
                  <a16:creationId xmlns:a16="http://schemas.microsoft.com/office/drawing/2014/main" id="{D7322F33-20AC-41B5-A5F5-950845B9740E}"/>
                </a:ext>
              </a:extLst>
            </p:cNvPr>
            <p:cNvCxnSpPr>
              <a:cxnSpLocks/>
            </p:cNvCxnSpPr>
            <p:nvPr/>
          </p:nvCxnSpPr>
          <p:spPr>
            <a:xfrm>
              <a:off x="5261587" y="2890520"/>
              <a:ext cx="184165" cy="0"/>
            </a:xfrm>
            <a:prstGeom prst="line">
              <a:avLst/>
            </a:prstGeom>
            <a:ln w="19050">
              <a:solidFill>
                <a:schemeClr val="accent2"/>
              </a:solidFill>
            </a:ln>
          </p:spPr>
          <p:style>
            <a:lnRef idx="3">
              <a:schemeClr val="dk1"/>
            </a:lnRef>
            <a:fillRef idx="0">
              <a:schemeClr val="dk1"/>
            </a:fillRef>
            <a:effectRef idx="2">
              <a:schemeClr val="dk1"/>
            </a:effectRef>
            <a:fontRef idx="minor">
              <a:schemeClr val="tx1"/>
            </a:fontRef>
          </p:style>
        </p:cxnSp>
        <p:cxnSp>
          <p:nvCxnSpPr>
            <p:cNvPr id="62" name="Straight Connector 61">
              <a:extLst>
                <a:ext uri="{FF2B5EF4-FFF2-40B4-BE49-F238E27FC236}">
                  <a16:creationId xmlns:a16="http://schemas.microsoft.com/office/drawing/2014/main" id="{71C100A6-10BF-4A24-BA09-DBA5B179D2B2}"/>
                </a:ext>
              </a:extLst>
            </p:cNvPr>
            <p:cNvCxnSpPr>
              <a:cxnSpLocks/>
            </p:cNvCxnSpPr>
            <p:nvPr/>
          </p:nvCxnSpPr>
          <p:spPr>
            <a:xfrm flipV="1">
              <a:off x="5353670" y="2890520"/>
              <a:ext cx="0" cy="1092200"/>
            </a:xfrm>
            <a:prstGeom prst="line">
              <a:avLst/>
            </a:prstGeom>
            <a:ln w="19050">
              <a:solidFill>
                <a:schemeClr val="accent2"/>
              </a:solidFill>
            </a:ln>
          </p:spPr>
          <p:style>
            <a:lnRef idx="2">
              <a:schemeClr val="dk1"/>
            </a:lnRef>
            <a:fillRef idx="0">
              <a:schemeClr val="dk1"/>
            </a:fillRef>
            <a:effectRef idx="1">
              <a:schemeClr val="dk1"/>
            </a:effectRef>
            <a:fontRef idx="minor">
              <a:schemeClr val="tx1"/>
            </a:fontRef>
          </p:style>
        </p:cxnSp>
        <p:cxnSp>
          <p:nvCxnSpPr>
            <p:cNvPr id="63" name="Straight Connector 62">
              <a:extLst>
                <a:ext uri="{FF2B5EF4-FFF2-40B4-BE49-F238E27FC236}">
                  <a16:creationId xmlns:a16="http://schemas.microsoft.com/office/drawing/2014/main" id="{B7AC322A-C6BD-492B-8730-1074E2973330}"/>
                </a:ext>
              </a:extLst>
            </p:cNvPr>
            <p:cNvCxnSpPr>
              <a:cxnSpLocks/>
            </p:cNvCxnSpPr>
            <p:nvPr/>
          </p:nvCxnSpPr>
          <p:spPr>
            <a:xfrm>
              <a:off x="5261587" y="3982720"/>
              <a:ext cx="184165" cy="0"/>
            </a:xfrm>
            <a:prstGeom prst="line">
              <a:avLst/>
            </a:prstGeom>
            <a:ln w="19050">
              <a:solidFill>
                <a:schemeClr val="accent2"/>
              </a:solidFill>
            </a:ln>
          </p:spPr>
          <p:style>
            <a:lnRef idx="3">
              <a:schemeClr val="dk1"/>
            </a:lnRef>
            <a:fillRef idx="0">
              <a:schemeClr val="dk1"/>
            </a:fillRef>
            <a:effectRef idx="2">
              <a:schemeClr val="dk1"/>
            </a:effectRef>
            <a:fontRef idx="minor">
              <a:schemeClr val="tx1"/>
            </a:fontRef>
          </p:style>
        </p:cxnSp>
      </p:grpSp>
      <p:grpSp>
        <p:nvGrpSpPr>
          <p:cNvPr id="64" name="Group 63">
            <a:extLst>
              <a:ext uri="{FF2B5EF4-FFF2-40B4-BE49-F238E27FC236}">
                <a16:creationId xmlns:a16="http://schemas.microsoft.com/office/drawing/2014/main" id="{C4F1D0D1-38AC-4026-B19E-8DBE88A47917}"/>
              </a:ext>
            </a:extLst>
          </p:cNvPr>
          <p:cNvGrpSpPr/>
          <p:nvPr/>
        </p:nvGrpSpPr>
        <p:grpSpPr>
          <a:xfrm>
            <a:off x="2288877" y="4238626"/>
            <a:ext cx="126891" cy="64199"/>
            <a:chOff x="5261587" y="2890520"/>
            <a:chExt cx="184165" cy="1092200"/>
          </a:xfrm>
        </p:grpSpPr>
        <p:cxnSp>
          <p:nvCxnSpPr>
            <p:cNvPr id="65" name="Straight Connector 64">
              <a:extLst>
                <a:ext uri="{FF2B5EF4-FFF2-40B4-BE49-F238E27FC236}">
                  <a16:creationId xmlns:a16="http://schemas.microsoft.com/office/drawing/2014/main" id="{5DD87536-DDFD-4AFE-A494-1EAFB1E5BA50}"/>
                </a:ext>
              </a:extLst>
            </p:cNvPr>
            <p:cNvCxnSpPr>
              <a:cxnSpLocks/>
            </p:cNvCxnSpPr>
            <p:nvPr/>
          </p:nvCxnSpPr>
          <p:spPr>
            <a:xfrm>
              <a:off x="5261587" y="2890520"/>
              <a:ext cx="184165" cy="0"/>
            </a:xfrm>
            <a:prstGeom prst="line">
              <a:avLst/>
            </a:prstGeom>
            <a:ln w="19050">
              <a:solidFill>
                <a:schemeClr val="accent2"/>
              </a:solidFill>
            </a:ln>
          </p:spPr>
          <p:style>
            <a:lnRef idx="3">
              <a:schemeClr val="dk1"/>
            </a:lnRef>
            <a:fillRef idx="0">
              <a:schemeClr val="dk1"/>
            </a:fillRef>
            <a:effectRef idx="2">
              <a:schemeClr val="dk1"/>
            </a:effectRef>
            <a:fontRef idx="minor">
              <a:schemeClr val="tx1"/>
            </a:fontRef>
          </p:style>
        </p:cxnSp>
        <p:cxnSp>
          <p:nvCxnSpPr>
            <p:cNvPr id="66" name="Straight Connector 65">
              <a:extLst>
                <a:ext uri="{FF2B5EF4-FFF2-40B4-BE49-F238E27FC236}">
                  <a16:creationId xmlns:a16="http://schemas.microsoft.com/office/drawing/2014/main" id="{D4F9942E-9224-47C2-83AC-531EE25B4974}"/>
                </a:ext>
              </a:extLst>
            </p:cNvPr>
            <p:cNvCxnSpPr>
              <a:cxnSpLocks/>
            </p:cNvCxnSpPr>
            <p:nvPr/>
          </p:nvCxnSpPr>
          <p:spPr>
            <a:xfrm flipV="1">
              <a:off x="5353670" y="2890520"/>
              <a:ext cx="0" cy="1092200"/>
            </a:xfrm>
            <a:prstGeom prst="line">
              <a:avLst/>
            </a:prstGeom>
            <a:ln w="19050">
              <a:solidFill>
                <a:schemeClr val="accent2"/>
              </a:solidFill>
            </a:ln>
          </p:spPr>
          <p:style>
            <a:lnRef idx="2">
              <a:schemeClr val="dk1"/>
            </a:lnRef>
            <a:fillRef idx="0">
              <a:schemeClr val="dk1"/>
            </a:fillRef>
            <a:effectRef idx="1">
              <a:schemeClr val="dk1"/>
            </a:effectRef>
            <a:fontRef idx="minor">
              <a:schemeClr val="tx1"/>
            </a:fontRef>
          </p:style>
        </p:cxnSp>
        <p:cxnSp>
          <p:nvCxnSpPr>
            <p:cNvPr id="67" name="Straight Connector 66">
              <a:extLst>
                <a:ext uri="{FF2B5EF4-FFF2-40B4-BE49-F238E27FC236}">
                  <a16:creationId xmlns:a16="http://schemas.microsoft.com/office/drawing/2014/main" id="{E1919300-137C-46D7-AC7D-CA19EDDDB28F}"/>
                </a:ext>
              </a:extLst>
            </p:cNvPr>
            <p:cNvCxnSpPr>
              <a:cxnSpLocks/>
            </p:cNvCxnSpPr>
            <p:nvPr/>
          </p:nvCxnSpPr>
          <p:spPr>
            <a:xfrm>
              <a:off x="5261587" y="3982720"/>
              <a:ext cx="184165" cy="0"/>
            </a:xfrm>
            <a:prstGeom prst="line">
              <a:avLst/>
            </a:prstGeom>
            <a:ln w="19050">
              <a:solidFill>
                <a:schemeClr val="accent2"/>
              </a:solidFill>
            </a:ln>
          </p:spPr>
          <p:style>
            <a:lnRef idx="3">
              <a:schemeClr val="dk1"/>
            </a:lnRef>
            <a:fillRef idx="0">
              <a:schemeClr val="dk1"/>
            </a:fillRef>
            <a:effectRef idx="2">
              <a:schemeClr val="dk1"/>
            </a:effectRef>
            <a:fontRef idx="minor">
              <a:schemeClr val="tx1"/>
            </a:fontRef>
          </p:style>
        </p:cxnSp>
      </p:grpSp>
      <p:grpSp>
        <p:nvGrpSpPr>
          <p:cNvPr id="68" name="Group 67">
            <a:extLst>
              <a:ext uri="{FF2B5EF4-FFF2-40B4-BE49-F238E27FC236}">
                <a16:creationId xmlns:a16="http://schemas.microsoft.com/office/drawing/2014/main" id="{84E414D5-F7D0-477E-B221-9AF29AEEE23E}"/>
              </a:ext>
            </a:extLst>
          </p:cNvPr>
          <p:cNvGrpSpPr/>
          <p:nvPr/>
        </p:nvGrpSpPr>
        <p:grpSpPr>
          <a:xfrm>
            <a:off x="1920989" y="4275455"/>
            <a:ext cx="126891" cy="92671"/>
            <a:chOff x="5261587" y="2890520"/>
            <a:chExt cx="184165" cy="1092200"/>
          </a:xfrm>
        </p:grpSpPr>
        <p:cxnSp>
          <p:nvCxnSpPr>
            <p:cNvPr id="69" name="Straight Connector 68">
              <a:extLst>
                <a:ext uri="{FF2B5EF4-FFF2-40B4-BE49-F238E27FC236}">
                  <a16:creationId xmlns:a16="http://schemas.microsoft.com/office/drawing/2014/main" id="{7FCA4B1D-F2BC-4DD6-9DEB-2784AAEAB8FB}"/>
                </a:ext>
              </a:extLst>
            </p:cNvPr>
            <p:cNvCxnSpPr>
              <a:cxnSpLocks/>
            </p:cNvCxnSpPr>
            <p:nvPr/>
          </p:nvCxnSpPr>
          <p:spPr>
            <a:xfrm>
              <a:off x="5261587" y="2890520"/>
              <a:ext cx="184165" cy="0"/>
            </a:xfrm>
            <a:prstGeom prst="line">
              <a:avLst/>
            </a:prstGeom>
            <a:ln w="19050">
              <a:solidFill>
                <a:schemeClr val="accent2"/>
              </a:solidFill>
            </a:ln>
          </p:spPr>
          <p:style>
            <a:lnRef idx="3">
              <a:schemeClr val="dk1"/>
            </a:lnRef>
            <a:fillRef idx="0">
              <a:schemeClr val="dk1"/>
            </a:fillRef>
            <a:effectRef idx="2">
              <a:schemeClr val="dk1"/>
            </a:effectRef>
            <a:fontRef idx="minor">
              <a:schemeClr val="tx1"/>
            </a:fontRef>
          </p:style>
        </p:cxnSp>
        <p:cxnSp>
          <p:nvCxnSpPr>
            <p:cNvPr id="70" name="Straight Connector 69">
              <a:extLst>
                <a:ext uri="{FF2B5EF4-FFF2-40B4-BE49-F238E27FC236}">
                  <a16:creationId xmlns:a16="http://schemas.microsoft.com/office/drawing/2014/main" id="{69605D73-EAA5-4CB9-8A35-2CE1C6EEEE5D}"/>
                </a:ext>
              </a:extLst>
            </p:cNvPr>
            <p:cNvCxnSpPr>
              <a:cxnSpLocks/>
            </p:cNvCxnSpPr>
            <p:nvPr/>
          </p:nvCxnSpPr>
          <p:spPr>
            <a:xfrm flipV="1">
              <a:off x="5353670" y="2890520"/>
              <a:ext cx="0" cy="1092200"/>
            </a:xfrm>
            <a:prstGeom prst="line">
              <a:avLst/>
            </a:prstGeom>
            <a:ln w="19050">
              <a:solidFill>
                <a:schemeClr val="accent2"/>
              </a:solidFill>
            </a:ln>
          </p:spPr>
          <p:style>
            <a:lnRef idx="2">
              <a:schemeClr val="dk1"/>
            </a:lnRef>
            <a:fillRef idx="0">
              <a:schemeClr val="dk1"/>
            </a:fillRef>
            <a:effectRef idx="1">
              <a:schemeClr val="dk1"/>
            </a:effectRef>
            <a:fontRef idx="minor">
              <a:schemeClr val="tx1"/>
            </a:fontRef>
          </p:style>
        </p:cxnSp>
        <p:cxnSp>
          <p:nvCxnSpPr>
            <p:cNvPr id="71" name="Straight Connector 70">
              <a:extLst>
                <a:ext uri="{FF2B5EF4-FFF2-40B4-BE49-F238E27FC236}">
                  <a16:creationId xmlns:a16="http://schemas.microsoft.com/office/drawing/2014/main" id="{4492BD7F-C574-4330-A3B4-85F4BCE6D3E3}"/>
                </a:ext>
              </a:extLst>
            </p:cNvPr>
            <p:cNvCxnSpPr>
              <a:cxnSpLocks/>
            </p:cNvCxnSpPr>
            <p:nvPr/>
          </p:nvCxnSpPr>
          <p:spPr>
            <a:xfrm>
              <a:off x="5261587" y="3982720"/>
              <a:ext cx="184165" cy="0"/>
            </a:xfrm>
            <a:prstGeom prst="line">
              <a:avLst/>
            </a:prstGeom>
            <a:ln w="19050">
              <a:solidFill>
                <a:schemeClr val="accent2"/>
              </a:solidFill>
            </a:ln>
          </p:spPr>
          <p:style>
            <a:lnRef idx="3">
              <a:schemeClr val="dk1"/>
            </a:lnRef>
            <a:fillRef idx="0">
              <a:schemeClr val="dk1"/>
            </a:fillRef>
            <a:effectRef idx="2">
              <a:schemeClr val="dk1"/>
            </a:effectRef>
            <a:fontRef idx="minor">
              <a:schemeClr val="tx1"/>
            </a:fontRef>
          </p:style>
        </p:cxnSp>
      </p:grpSp>
      <p:grpSp>
        <p:nvGrpSpPr>
          <p:cNvPr id="72" name="Group 71">
            <a:extLst>
              <a:ext uri="{FF2B5EF4-FFF2-40B4-BE49-F238E27FC236}">
                <a16:creationId xmlns:a16="http://schemas.microsoft.com/office/drawing/2014/main" id="{56622766-2BD6-4071-BB28-A10006DFFA05}"/>
              </a:ext>
            </a:extLst>
          </p:cNvPr>
          <p:cNvGrpSpPr/>
          <p:nvPr/>
        </p:nvGrpSpPr>
        <p:grpSpPr>
          <a:xfrm>
            <a:off x="7149312" y="3536967"/>
            <a:ext cx="127787" cy="809832"/>
            <a:chOff x="5261587" y="2890520"/>
            <a:chExt cx="184165" cy="1092200"/>
          </a:xfrm>
        </p:grpSpPr>
        <p:cxnSp>
          <p:nvCxnSpPr>
            <p:cNvPr id="73" name="Straight Connector 72">
              <a:extLst>
                <a:ext uri="{FF2B5EF4-FFF2-40B4-BE49-F238E27FC236}">
                  <a16:creationId xmlns:a16="http://schemas.microsoft.com/office/drawing/2014/main" id="{E79949CB-B8FA-41AD-B5F7-2BD5AF324318}"/>
                </a:ext>
              </a:extLst>
            </p:cNvPr>
            <p:cNvCxnSpPr>
              <a:cxnSpLocks/>
            </p:cNvCxnSpPr>
            <p:nvPr/>
          </p:nvCxnSpPr>
          <p:spPr>
            <a:xfrm>
              <a:off x="5261587" y="2890520"/>
              <a:ext cx="184165" cy="0"/>
            </a:xfrm>
            <a:prstGeom prst="line">
              <a:avLst/>
            </a:prstGeom>
            <a:ln w="19050">
              <a:solidFill>
                <a:schemeClr val="accent2"/>
              </a:solidFill>
            </a:ln>
          </p:spPr>
          <p:style>
            <a:lnRef idx="3">
              <a:schemeClr val="dk1"/>
            </a:lnRef>
            <a:fillRef idx="0">
              <a:schemeClr val="dk1"/>
            </a:fillRef>
            <a:effectRef idx="2">
              <a:schemeClr val="dk1"/>
            </a:effectRef>
            <a:fontRef idx="minor">
              <a:schemeClr val="tx1"/>
            </a:fontRef>
          </p:style>
        </p:cxnSp>
        <p:cxnSp>
          <p:nvCxnSpPr>
            <p:cNvPr id="74" name="Straight Connector 73">
              <a:extLst>
                <a:ext uri="{FF2B5EF4-FFF2-40B4-BE49-F238E27FC236}">
                  <a16:creationId xmlns:a16="http://schemas.microsoft.com/office/drawing/2014/main" id="{B162FC55-D4C7-4A85-BC56-06E0EBC54411}"/>
                </a:ext>
              </a:extLst>
            </p:cNvPr>
            <p:cNvCxnSpPr>
              <a:cxnSpLocks/>
            </p:cNvCxnSpPr>
            <p:nvPr/>
          </p:nvCxnSpPr>
          <p:spPr>
            <a:xfrm flipV="1">
              <a:off x="5353670" y="2890520"/>
              <a:ext cx="0" cy="1092200"/>
            </a:xfrm>
            <a:prstGeom prst="line">
              <a:avLst/>
            </a:prstGeom>
            <a:ln w="19050">
              <a:solidFill>
                <a:schemeClr val="accent2"/>
              </a:solidFill>
            </a:ln>
          </p:spPr>
          <p:style>
            <a:lnRef idx="2">
              <a:schemeClr val="dk1"/>
            </a:lnRef>
            <a:fillRef idx="0">
              <a:schemeClr val="dk1"/>
            </a:fillRef>
            <a:effectRef idx="1">
              <a:schemeClr val="dk1"/>
            </a:effectRef>
            <a:fontRef idx="minor">
              <a:schemeClr val="tx1"/>
            </a:fontRef>
          </p:style>
        </p:cxnSp>
        <p:cxnSp>
          <p:nvCxnSpPr>
            <p:cNvPr id="75" name="Straight Connector 74">
              <a:extLst>
                <a:ext uri="{FF2B5EF4-FFF2-40B4-BE49-F238E27FC236}">
                  <a16:creationId xmlns:a16="http://schemas.microsoft.com/office/drawing/2014/main" id="{0E51EF56-4C56-4E80-AA7F-8A23DC4DD6A0}"/>
                </a:ext>
              </a:extLst>
            </p:cNvPr>
            <p:cNvCxnSpPr>
              <a:cxnSpLocks/>
            </p:cNvCxnSpPr>
            <p:nvPr/>
          </p:nvCxnSpPr>
          <p:spPr>
            <a:xfrm>
              <a:off x="5261587" y="3982720"/>
              <a:ext cx="184165" cy="0"/>
            </a:xfrm>
            <a:prstGeom prst="line">
              <a:avLst/>
            </a:prstGeom>
            <a:ln w="19050">
              <a:solidFill>
                <a:schemeClr val="accent2"/>
              </a:solidFill>
            </a:ln>
          </p:spPr>
          <p:style>
            <a:lnRef idx="3">
              <a:schemeClr val="dk1"/>
            </a:lnRef>
            <a:fillRef idx="0">
              <a:schemeClr val="dk1"/>
            </a:fillRef>
            <a:effectRef idx="2">
              <a:schemeClr val="dk1"/>
            </a:effectRef>
            <a:fontRef idx="minor">
              <a:schemeClr val="tx1"/>
            </a:fontRef>
          </p:style>
        </p:cxnSp>
      </p:grpSp>
      <p:grpSp>
        <p:nvGrpSpPr>
          <p:cNvPr id="76" name="Group 75">
            <a:extLst>
              <a:ext uri="{FF2B5EF4-FFF2-40B4-BE49-F238E27FC236}">
                <a16:creationId xmlns:a16="http://schemas.microsoft.com/office/drawing/2014/main" id="{FC4E55F7-4605-41BA-A205-68AE33389D8C}"/>
              </a:ext>
            </a:extLst>
          </p:cNvPr>
          <p:cNvGrpSpPr/>
          <p:nvPr/>
        </p:nvGrpSpPr>
        <p:grpSpPr>
          <a:xfrm>
            <a:off x="4832793" y="3536967"/>
            <a:ext cx="126891" cy="656348"/>
            <a:chOff x="5261587" y="2890520"/>
            <a:chExt cx="184165" cy="1092200"/>
          </a:xfrm>
        </p:grpSpPr>
        <p:cxnSp>
          <p:nvCxnSpPr>
            <p:cNvPr id="77" name="Straight Connector 76">
              <a:extLst>
                <a:ext uri="{FF2B5EF4-FFF2-40B4-BE49-F238E27FC236}">
                  <a16:creationId xmlns:a16="http://schemas.microsoft.com/office/drawing/2014/main" id="{7E5FE15B-9768-4B36-AFDA-38BA20C3C1A1}"/>
                </a:ext>
              </a:extLst>
            </p:cNvPr>
            <p:cNvCxnSpPr>
              <a:cxnSpLocks/>
            </p:cNvCxnSpPr>
            <p:nvPr/>
          </p:nvCxnSpPr>
          <p:spPr>
            <a:xfrm>
              <a:off x="5261587" y="2890520"/>
              <a:ext cx="184165" cy="0"/>
            </a:xfrm>
            <a:prstGeom prst="line">
              <a:avLst/>
            </a:prstGeom>
            <a:ln w="19050">
              <a:solidFill>
                <a:schemeClr val="accent2"/>
              </a:solidFill>
            </a:ln>
          </p:spPr>
          <p:style>
            <a:lnRef idx="3">
              <a:schemeClr val="dk1"/>
            </a:lnRef>
            <a:fillRef idx="0">
              <a:schemeClr val="dk1"/>
            </a:fillRef>
            <a:effectRef idx="2">
              <a:schemeClr val="dk1"/>
            </a:effectRef>
            <a:fontRef idx="minor">
              <a:schemeClr val="tx1"/>
            </a:fontRef>
          </p:style>
        </p:cxnSp>
        <p:cxnSp>
          <p:nvCxnSpPr>
            <p:cNvPr id="78" name="Straight Connector 77">
              <a:extLst>
                <a:ext uri="{FF2B5EF4-FFF2-40B4-BE49-F238E27FC236}">
                  <a16:creationId xmlns:a16="http://schemas.microsoft.com/office/drawing/2014/main" id="{955C3651-3C4A-41CC-AA93-264D48374E1A}"/>
                </a:ext>
              </a:extLst>
            </p:cNvPr>
            <p:cNvCxnSpPr>
              <a:cxnSpLocks/>
            </p:cNvCxnSpPr>
            <p:nvPr/>
          </p:nvCxnSpPr>
          <p:spPr>
            <a:xfrm flipV="1">
              <a:off x="5353670" y="2890520"/>
              <a:ext cx="0" cy="1092200"/>
            </a:xfrm>
            <a:prstGeom prst="line">
              <a:avLst/>
            </a:prstGeom>
            <a:ln w="19050">
              <a:solidFill>
                <a:schemeClr val="accent2"/>
              </a:solidFill>
            </a:ln>
          </p:spPr>
          <p:style>
            <a:lnRef idx="2">
              <a:schemeClr val="dk1"/>
            </a:lnRef>
            <a:fillRef idx="0">
              <a:schemeClr val="dk1"/>
            </a:fillRef>
            <a:effectRef idx="1">
              <a:schemeClr val="dk1"/>
            </a:effectRef>
            <a:fontRef idx="minor">
              <a:schemeClr val="tx1"/>
            </a:fontRef>
          </p:style>
        </p:cxnSp>
        <p:cxnSp>
          <p:nvCxnSpPr>
            <p:cNvPr id="79" name="Straight Connector 78">
              <a:extLst>
                <a:ext uri="{FF2B5EF4-FFF2-40B4-BE49-F238E27FC236}">
                  <a16:creationId xmlns:a16="http://schemas.microsoft.com/office/drawing/2014/main" id="{F31A075D-F29C-4BC6-B16A-5E8B74F81206}"/>
                </a:ext>
              </a:extLst>
            </p:cNvPr>
            <p:cNvCxnSpPr>
              <a:cxnSpLocks/>
            </p:cNvCxnSpPr>
            <p:nvPr/>
          </p:nvCxnSpPr>
          <p:spPr>
            <a:xfrm>
              <a:off x="5261587" y="3982720"/>
              <a:ext cx="184165" cy="0"/>
            </a:xfrm>
            <a:prstGeom prst="line">
              <a:avLst/>
            </a:prstGeom>
            <a:ln w="19050">
              <a:solidFill>
                <a:schemeClr val="accent2"/>
              </a:solidFill>
            </a:ln>
          </p:spPr>
          <p:style>
            <a:lnRef idx="3">
              <a:schemeClr val="dk1"/>
            </a:lnRef>
            <a:fillRef idx="0">
              <a:schemeClr val="dk1"/>
            </a:fillRef>
            <a:effectRef idx="2">
              <a:schemeClr val="dk1"/>
            </a:effectRef>
            <a:fontRef idx="minor">
              <a:schemeClr val="tx1"/>
            </a:fontRef>
          </p:style>
        </p:cxnSp>
      </p:grpSp>
      <p:grpSp>
        <p:nvGrpSpPr>
          <p:cNvPr id="80" name="Group 79">
            <a:extLst>
              <a:ext uri="{FF2B5EF4-FFF2-40B4-BE49-F238E27FC236}">
                <a16:creationId xmlns:a16="http://schemas.microsoft.com/office/drawing/2014/main" id="{547CEA04-0B38-48F0-92AD-CD23BBFBF2EB}"/>
              </a:ext>
            </a:extLst>
          </p:cNvPr>
          <p:cNvGrpSpPr/>
          <p:nvPr/>
        </p:nvGrpSpPr>
        <p:grpSpPr>
          <a:xfrm>
            <a:off x="6791040" y="3576995"/>
            <a:ext cx="126891" cy="861138"/>
            <a:chOff x="5261587" y="2890520"/>
            <a:chExt cx="184165" cy="1092200"/>
          </a:xfrm>
        </p:grpSpPr>
        <p:cxnSp>
          <p:nvCxnSpPr>
            <p:cNvPr id="81" name="Straight Connector 80">
              <a:extLst>
                <a:ext uri="{FF2B5EF4-FFF2-40B4-BE49-F238E27FC236}">
                  <a16:creationId xmlns:a16="http://schemas.microsoft.com/office/drawing/2014/main" id="{E6D62A26-7FE7-465A-9B35-3DD9E7B218B3}"/>
                </a:ext>
              </a:extLst>
            </p:cNvPr>
            <p:cNvCxnSpPr>
              <a:cxnSpLocks/>
            </p:cNvCxnSpPr>
            <p:nvPr/>
          </p:nvCxnSpPr>
          <p:spPr>
            <a:xfrm>
              <a:off x="5261587" y="2890520"/>
              <a:ext cx="184165" cy="0"/>
            </a:xfrm>
            <a:prstGeom prst="line">
              <a:avLst/>
            </a:prstGeom>
            <a:ln w="19050">
              <a:solidFill>
                <a:schemeClr val="accent2"/>
              </a:solidFill>
            </a:ln>
          </p:spPr>
          <p:style>
            <a:lnRef idx="3">
              <a:schemeClr val="dk1"/>
            </a:lnRef>
            <a:fillRef idx="0">
              <a:schemeClr val="dk1"/>
            </a:fillRef>
            <a:effectRef idx="2">
              <a:schemeClr val="dk1"/>
            </a:effectRef>
            <a:fontRef idx="minor">
              <a:schemeClr val="tx1"/>
            </a:fontRef>
          </p:style>
        </p:cxnSp>
        <p:cxnSp>
          <p:nvCxnSpPr>
            <p:cNvPr id="82" name="Straight Connector 81">
              <a:extLst>
                <a:ext uri="{FF2B5EF4-FFF2-40B4-BE49-F238E27FC236}">
                  <a16:creationId xmlns:a16="http://schemas.microsoft.com/office/drawing/2014/main" id="{8C22398F-DFC4-499C-AA17-920F59F4F593}"/>
                </a:ext>
              </a:extLst>
            </p:cNvPr>
            <p:cNvCxnSpPr>
              <a:cxnSpLocks/>
            </p:cNvCxnSpPr>
            <p:nvPr/>
          </p:nvCxnSpPr>
          <p:spPr>
            <a:xfrm flipV="1">
              <a:off x="5353670" y="2890520"/>
              <a:ext cx="0" cy="1092200"/>
            </a:xfrm>
            <a:prstGeom prst="line">
              <a:avLst/>
            </a:prstGeom>
            <a:ln w="19050">
              <a:solidFill>
                <a:schemeClr val="accent2"/>
              </a:solidFill>
            </a:ln>
          </p:spPr>
          <p:style>
            <a:lnRef idx="2">
              <a:schemeClr val="dk1"/>
            </a:lnRef>
            <a:fillRef idx="0">
              <a:schemeClr val="dk1"/>
            </a:fillRef>
            <a:effectRef idx="1">
              <a:schemeClr val="dk1"/>
            </a:effectRef>
            <a:fontRef idx="minor">
              <a:schemeClr val="tx1"/>
            </a:fontRef>
          </p:style>
        </p:cxnSp>
        <p:cxnSp>
          <p:nvCxnSpPr>
            <p:cNvPr id="83" name="Straight Connector 82">
              <a:extLst>
                <a:ext uri="{FF2B5EF4-FFF2-40B4-BE49-F238E27FC236}">
                  <a16:creationId xmlns:a16="http://schemas.microsoft.com/office/drawing/2014/main" id="{1565070C-A14A-46AB-AA32-EB13A3C4464F}"/>
                </a:ext>
              </a:extLst>
            </p:cNvPr>
            <p:cNvCxnSpPr>
              <a:cxnSpLocks/>
            </p:cNvCxnSpPr>
            <p:nvPr/>
          </p:nvCxnSpPr>
          <p:spPr>
            <a:xfrm>
              <a:off x="5261587" y="3982720"/>
              <a:ext cx="184165" cy="0"/>
            </a:xfrm>
            <a:prstGeom prst="line">
              <a:avLst/>
            </a:prstGeom>
            <a:ln w="19050">
              <a:solidFill>
                <a:schemeClr val="accent2"/>
              </a:solidFill>
            </a:ln>
          </p:spPr>
          <p:style>
            <a:lnRef idx="3">
              <a:schemeClr val="dk1"/>
            </a:lnRef>
            <a:fillRef idx="0">
              <a:schemeClr val="dk1"/>
            </a:fillRef>
            <a:effectRef idx="2">
              <a:schemeClr val="dk1"/>
            </a:effectRef>
            <a:fontRef idx="minor">
              <a:schemeClr val="tx1"/>
            </a:fontRef>
          </p:style>
        </p:cxnSp>
      </p:grpSp>
      <p:grpSp>
        <p:nvGrpSpPr>
          <p:cNvPr id="84" name="Group 83">
            <a:extLst>
              <a:ext uri="{FF2B5EF4-FFF2-40B4-BE49-F238E27FC236}">
                <a16:creationId xmlns:a16="http://schemas.microsoft.com/office/drawing/2014/main" id="{5C8063E0-AE0E-4395-A558-7F0F0A2A437D}"/>
              </a:ext>
            </a:extLst>
          </p:cNvPr>
          <p:cNvGrpSpPr/>
          <p:nvPr/>
        </p:nvGrpSpPr>
        <p:grpSpPr>
          <a:xfrm>
            <a:off x="6426345" y="3620842"/>
            <a:ext cx="126891" cy="829048"/>
            <a:chOff x="5261587" y="2890520"/>
            <a:chExt cx="184165" cy="1092200"/>
          </a:xfrm>
        </p:grpSpPr>
        <p:cxnSp>
          <p:nvCxnSpPr>
            <p:cNvPr id="85" name="Straight Connector 84">
              <a:extLst>
                <a:ext uri="{FF2B5EF4-FFF2-40B4-BE49-F238E27FC236}">
                  <a16:creationId xmlns:a16="http://schemas.microsoft.com/office/drawing/2014/main" id="{07BB93EB-AF94-4078-9FEB-E2223EC921D9}"/>
                </a:ext>
              </a:extLst>
            </p:cNvPr>
            <p:cNvCxnSpPr>
              <a:cxnSpLocks/>
            </p:cNvCxnSpPr>
            <p:nvPr/>
          </p:nvCxnSpPr>
          <p:spPr>
            <a:xfrm>
              <a:off x="5261587" y="2890520"/>
              <a:ext cx="184165" cy="0"/>
            </a:xfrm>
            <a:prstGeom prst="line">
              <a:avLst/>
            </a:prstGeom>
            <a:ln w="19050">
              <a:solidFill>
                <a:schemeClr val="accent2"/>
              </a:solidFill>
            </a:ln>
          </p:spPr>
          <p:style>
            <a:lnRef idx="3">
              <a:schemeClr val="dk1"/>
            </a:lnRef>
            <a:fillRef idx="0">
              <a:schemeClr val="dk1"/>
            </a:fillRef>
            <a:effectRef idx="2">
              <a:schemeClr val="dk1"/>
            </a:effectRef>
            <a:fontRef idx="minor">
              <a:schemeClr val="tx1"/>
            </a:fontRef>
          </p:style>
        </p:cxnSp>
        <p:cxnSp>
          <p:nvCxnSpPr>
            <p:cNvPr id="86" name="Straight Connector 85">
              <a:extLst>
                <a:ext uri="{FF2B5EF4-FFF2-40B4-BE49-F238E27FC236}">
                  <a16:creationId xmlns:a16="http://schemas.microsoft.com/office/drawing/2014/main" id="{D76ED2FE-7D40-42C4-8725-30DA990A065F}"/>
                </a:ext>
              </a:extLst>
            </p:cNvPr>
            <p:cNvCxnSpPr>
              <a:cxnSpLocks/>
            </p:cNvCxnSpPr>
            <p:nvPr/>
          </p:nvCxnSpPr>
          <p:spPr>
            <a:xfrm flipV="1">
              <a:off x="5353670" y="2890520"/>
              <a:ext cx="0" cy="1092200"/>
            </a:xfrm>
            <a:prstGeom prst="line">
              <a:avLst/>
            </a:prstGeom>
            <a:ln w="19050">
              <a:solidFill>
                <a:schemeClr val="accent2"/>
              </a:solidFill>
            </a:ln>
          </p:spPr>
          <p:style>
            <a:lnRef idx="2">
              <a:schemeClr val="dk1"/>
            </a:lnRef>
            <a:fillRef idx="0">
              <a:schemeClr val="dk1"/>
            </a:fillRef>
            <a:effectRef idx="1">
              <a:schemeClr val="dk1"/>
            </a:effectRef>
            <a:fontRef idx="minor">
              <a:schemeClr val="tx1"/>
            </a:fontRef>
          </p:style>
        </p:cxnSp>
        <p:cxnSp>
          <p:nvCxnSpPr>
            <p:cNvPr id="87" name="Straight Connector 86">
              <a:extLst>
                <a:ext uri="{FF2B5EF4-FFF2-40B4-BE49-F238E27FC236}">
                  <a16:creationId xmlns:a16="http://schemas.microsoft.com/office/drawing/2014/main" id="{472A1D59-9C3F-4C8C-9A58-3B6C18CA3304}"/>
                </a:ext>
              </a:extLst>
            </p:cNvPr>
            <p:cNvCxnSpPr>
              <a:cxnSpLocks/>
            </p:cNvCxnSpPr>
            <p:nvPr/>
          </p:nvCxnSpPr>
          <p:spPr>
            <a:xfrm>
              <a:off x="5261587" y="3982720"/>
              <a:ext cx="184165" cy="0"/>
            </a:xfrm>
            <a:prstGeom prst="line">
              <a:avLst/>
            </a:prstGeom>
            <a:ln w="19050">
              <a:solidFill>
                <a:schemeClr val="accent2"/>
              </a:solidFill>
            </a:ln>
          </p:spPr>
          <p:style>
            <a:lnRef idx="3">
              <a:schemeClr val="dk1"/>
            </a:lnRef>
            <a:fillRef idx="0">
              <a:schemeClr val="dk1"/>
            </a:fillRef>
            <a:effectRef idx="2">
              <a:schemeClr val="dk1"/>
            </a:effectRef>
            <a:fontRef idx="minor">
              <a:schemeClr val="tx1"/>
            </a:fontRef>
          </p:style>
        </p:cxnSp>
      </p:grpSp>
      <p:grpSp>
        <p:nvGrpSpPr>
          <p:cNvPr id="88" name="Group 87">
            <a:extLst>
              <a:ext uri="{FF2B5EF4-FFF2-40B4-BE49-F238E27FC236}">
                <a16:creationId xmlns:a16="http://schemas.microsoft.com/office/drawing/2014/main" id="{6A347640-219A-4974-8D0F-63ACD06E7946}"/>
              </a:ext>
            </a:extLst>
          </p:cNvPr>
          <p:cNvGrpSpPr/>
          <p:nvPr/>
        </p:nvGrpSpPr>
        <p:grpSpPr>
          <a:xfrm>
            <a:off x="4468040" y="3716122"/>
            <a:ext cx="126891" cy="683086"/>
            <a:chOff x="5261587" y="2890520"/>
            <a:chExt cx="184165" cy="1092200"/>
          </a:xfrm>
        </p:grpSpPr>
        <p:cxnSp>
          <p:nvCxnSpPr>
            <p:cNvPr id="89" name="Straight Connector 88">
              <a:extLst>
                <a:ext uri="{FF2B5EF4-FFF2-40B4-BE49-F238E27FC236}">
                  <a16:creationId xmlns:a16="http://schemas.microsoft.com/office/drawing/2014/main" id="{4F797F50-393F-4C2B-A4D2-27DE36404079}"/>
                </a:ext>
              </a:extLst>
            </p:cNvPr>
            <p:cNvCxnSpPr>
              <a:cxnSpLocks/>
            </p:cNvCxnSpPr>
            <p:nvPr/>
          </p:nvCxnSpPr>
          <p:spPr>
            <a:xfrm>
              <a:off x="5261587" y="2890520"/>
              <a:ext cx="184165" cy="0"/>
            </a:xfrm>
            <a:prstGeom prst="line">
              <a:avLst/>
            </a:prstGeom>
            <a:ln w="19050">
              <a:solidFill>
                <a:schemeClr val="accent2"/>
              </a:solidFill>
            </a:ln>
          </p:spPr>
          <p:style>
            <a:lnRef idx="3">
              <a:schemeClr val="dk1"/>
            </a:lnRef>
            <a:fillRef idx="0">
              <a:schemeClr val="dk1"/>
            </a:fillRef>
            <a:effectRef idx="2">
              <a:schemeClr val="dk1"/>
            </a:effectRef>
            <a:fontRef idx="minor">
              <a:schemeClr val="tx1"/>
            </a:fontRef>
          </p:style>
        </p:cxnSp>
        <p:cxnSp>
          <p:nvCxnSpPr>
            <p:cNvPr id="90" name="Straight Connector 89">
              <a:extLst>
                <a:ext uri="{FF2B5EF4-FFF2-40B4-BE49-F238E27FC236}">
                  <a16:creationId xmlns:a16="http://schemas.microsoft.com/office/drawing/2014/main" id="{C58F6B9F-5263-47D8-AADF-FCBDC2C1C908}"/>
                </a:ext>
              </a:extLst>
            </p:cNvPr>
            <p:cNvCxnSpPr>
              <a:cxnSpLocks/>
            </p:cNvCxnSpPr>
            <p:nvPr/>
          </p:nvCxnSpPr>
          <p:spPr>
            <a:xfrm flipV="1">
              <a:off x="5353670" y="2890520"/>
              <a:ext cx="0" cy="1092200"/>
            </a:xfrm>
            <a:prstGeom prst="line">
              <a:avLst/>
            </a:prstGeom>
            <a:ln w="19050">
              <a:solidFill>
                <a:schemeClr val="accent2"/>
              </a:solidFill>
            </a:ln>
          </p:spPr>
          <p:style>
            <a:lnRef idx="2">
              <a:schemeClr val="dk1"/>
            </a:lnRef>
            <a:fillRef idx="0">
              <a:schemeClr val="dk1"/>
            </a:fillRef>
            <a:effectRef idx="1">
              <a:schemeClr val="dk1"/>
            </a:effectRef>
            <a:fontRef idx="minor">
              <a:schemeClr val="tx1"/>
            </a:fontRef>
          </p:style>
        </p:cxnSp>
        <p:cxnSp>
          <p:nvCxnSpPr>
            <p:cNvPr id="91" name="Straight Connector 90">
              <a:extLst>
                <a:ext uri="{FF2B5EF4-FFF2-40B4-BE49-F238E27FC236}">
                  <a16:creationId xmlns:a16="http://schemas.microsoft.com/office/drawing/2014/main" id="{59778026-821C-40C1-8527-7456FF0832D7}"/>
                </a:ext>
              </a:extLst>
            </p:cNvPr>
            <p:cNvCxnSpPr>
              <a:cxnSpLocks/>
            </p:cNvCxnSpPr>
            <p:nvPr/>
          </p:nvCxnSpPr>
          <p:spPr>
            <a:xfrm>
              <a:off x="5261587" y="3982720"/>
              <a:ext cx="184165" cy="0"/>
            </a:xfrm>
            <a:prstGeom prst="line">
              <a:avLst/>
            </a:prstGeom>
            <a:ln w="19050">
              <a:solidFill>
                <a:schemeClr val="accent2"/>
              </a:solidFill>
            </a:ln>
          </p:spPr>
          <p:style>
            <a:lnRef idx="3">
              <a:schemeClr val="dk1"/>
            </a:lnRef>
            <a:fillRef idx="0">
              <a:schemeClr val="dk1"/>
            </a:fillRef>
            <a:effectRef idx="2">
              <a:schemeClr val="dk1"/>
            </a:effectRef>
            <a:fontRef idx="minor">
              <a:schemeClr val="tx1"/>
            </a:fontRef>
          </p:style>
        </p:cxnSp>
      </p:grpSp>
      <p:grpSp>
        <p:nvGrpSpPr>
          <p:cNvPr id="92" name="Group 91">
            <a:extLst>
              <a:ext uri="{FF2B5EF4-FFF2-40B4-BE49-F238E27FC236}">
                <a16:creationId xmlns:a16="http://schemas.microsoft.com/office/drawing/2014/main" id="{E7613871-086F-44CF-9187-373387616280}"/>
              </a:ext>
            </a:extLst>
          </p:cNvPr>
          <p:cNvGrpSpPr/>
          <p:nvPr/>
        </p:nvGrpSpPr>
        <p:grpSpPr>
          <a:xfrm>
            <a:off x="4104223" y="3741464"/>
            <a:ext cx="126891" cy="683086"/>
            <a:chOff x="5261587" y="2890520"/>
            <a:chExt cx="184165" cy="1092200"/>
          </a:xfrm>
        </p:grpSpPr>
        <p:cxnSp>
          <p:nvCxnSpPr>
            <p:cNvPr id="93" name="Straight Connector 92">
              <a:extLst>
                <a:ext uri="{FF2B5EF4-FFF2-40B4-BE49-F238E27FC236}">
                  <a16:creationId xmlns:a16="http://schemas.microsoft.com/office/drawing/2014/main" id="{1DAF6461-A003-4EC6-8BF8-82E2B32A67B6}"/>
                </a:ext>
              </a:extLst>
            </p:cNvPr>
            <p:cNvCxnSpPr>
              <a:cxnSpLocks/>
            </p:cNvCxnSpPr>
            <p:nvPr/>
          </p:nvCxnSpPr>
          <p:spPr>
            <a:xfrm>
              <a:off x="5261587" y="2890520"/>
              <a:ext cx="184165" cy="0"/>
            </a:xfrm>
            <a:prstGeom prst="line">
              <a:avLst/>
            </a:prstGeom>
            <a:ln w="19050">
              <a:solidFill>
                <a:schemeClr val="accent2"/>
              </a:solidFill>
            </a:ln>
          </p:spPr>
          <p:style>
            <a:lnRef idx="3">
              <a:schemeClr val="dk1"/>
            </a:lnRef>
            <a:fillRef idx="0">
              <a:schemeClr val="dk1"/>
            </a:fillRef>
            <a:effectRef idx="2">
              <a:schemeClr val="dk1"/>
            </a:effectRef>
            <a:fontRef idx="minor">
              <a:schemeClr val="tx1"/>
            </a:fontRef>
          </p:style>
        </p:cxnSp>
        <p:cxnSp>
          <p:nvCxnSpPr>
            <p:cNvPr id="94" name="Straight Connector 93">
              <a:extLst>
                <a:ext uri="{FF2B5EF4-FFF2-40B4-BE49-F238E27FC236}">
                  <a16:creationId xmlns:a16="http://schemas.microsoft.com/office/drawing/2014/main" id="{8E881B37-30E0-401E-A2D5-7D15D7B9E2F9}"/>
                </a:ext>
              </a:extLst>
            </p:cNvPr>
            <p:cNvCxnSpPr>
              <a:cxnSpLocks/>
            </p:cNvCxnSpPr>
            <p:nvPr/>
          </p:nvCxnSpPr>
          <p:spPr>
            <a:xfrm flipV="1">
              <a:off x="5353670" y="2890520"/>
              <a:ext cx="0" cy="1092200"/>
            </a:xfrm>
            <a:prstGeom prst="line">
              <a:avLst/>
            </a:prstGeom>
            <a:ln w="19050">
              <a:solidFill>
                <a:schemeClr val="accent2"/>
              </a:solidFill>
            </a:ln>
          </p:spPr>
          <p:style>
            <a:lnRef idx="2">
              <a:schemeClr val="dk1"/>
            </a:lnRef>
            <a:fillRef idx="0">
              <a:schemeClr val="dk1"/>
            </a:fillRef>
            <a:effectRef idx="1">
              <a:schemeClr val="dk1"/>
            </a:effectRef>
            <a:fontRef idx="minor">
              <a:schemeClr val="tx1"/>
            </a:fontRef>
          </p:style>
        </p:cxnSp>
        <p:cxnSp>
          <p:nvCxnSpPr>
            <p:cNvPr id="95" name="Straight Connector 94">
              <a:extLst>
                <a:ext uri="{FF2B5EF4-FFF2-40B4-BE49-F238E27FC236}">
                  <a16:creationId xmlns:a16="http://schemas.microsoft.com/office/drawing/2014/main" id="{FC9E206B-FF9F-45DA-93AE-8D84AAB414B4}"/>
                </a:ext>
              </a:extLst>
            </p:cNvPr>
            <p:cNvCxnSpPr>
              <a:cxnSpLocks/>
            </p:cNvCxnSpPr>
            <p:nvPr/>
          </p:nvCxnSpPr>
          <p:spPr>
            <a:xfrm>
              <a:off x="5261587" y="3982720"/>
              <a:ext cx="184165" cy="0"/>
            </a:xfrm>
            <a:prstGeom prst="line">
              <a:avLst/>
            </a:prstGeom>
            <a:ln w="19050">
              <a:solidFill>
                <a:schemeClr val="accent2"/>
              </a:solidFill>
            </a:ln>
          </p:spPr>
          <p:style>
            <a:lnRef idx="3">
              <a:schemeClr val="dk1"/>
            </a:lnRef>
            <a:fillRef idx="0">
              <a:schemeClr val="dk1"/>
            </a:fillRef>
            <a:effectRef idx="2">
              <a:schemeClr val="dk1"/>
            </a:effectRef>
            <a:fontRef idx="minor">
              <a:schemeClr val="tx1"/>
            </a:fontRef>
          </p:style>
        </p:cxnSp>
      </p:grpSp>
      <p:grpSp>
        <p:nvGrpSpPr>
          <p:cNvPr id="96" name="Group 95">
            <a:extLst>
              <a:ext uri="{FF2B5EF4-FFF2-40B4-BE49-F238E27FC236}">
                <a16:creationId xmlns:a16="http://schemas.microsoft.com/office/drawing/2014/main" id="{C3DDADB2-EB65-4FE0-8929-A7FFD6525BCD}"/>
              </a:ext>
            </a:extLst>
          </p:cNvPr>
          <p:cNvGrpSpPr/>
          <p:nvPr/>
        </p:nvGrpSpPr>
        <p:grpSpPr>
          <a:xfrm>
            <a:off x="2636114" y="3536966"/>
            <a:ext cx="126891" cy="202591"/>
            <a:chOff x="5261587" y="2890520"/>
            <a:chExt cx="184165" cy="1092200"/>
          </a:xfrm>
        </p:grpSpPr>
        <p:cxnSp>
          <p:nvCxnSpPr>
            <p:cNvPr id="97" name="Straight Connector 96">
              <a:extLst>
                <a:ext uri="{FF2B5EF4-FFF2-40B4-BE49-F238E27FC236}">
                  <a16:creationId xmlns:a16="http://schemas.microsoft.com/office/drawing/2014/main" id="{A234115C-103E-4800-9D93-29C0B4F04286}"/>
                </a:ext>
              </a:extLst>
            </p:cNvPr>
            <p:cNvCxnSpPr>
              <a:cxnSpLocks/>
            </p:cNvCxnSpPr>
            <p:nvPr/>
          </p:nvCxnSpPr>
          <p:spPr>
            <a:xfrm>
              <a:off x="5261587" y="2890520"/>
              <a:ext cx="184165" cy="0"/>
            </a:xfrm>
            <a:prstGeom prst="line">
              <a:avLst/>
            </a:prstGeom>
            <a:ln w="19050">
              <a:solidFill>
                <a:schemeClr val="accent2"/>
              </a:solidFill>
            </a:ln>
          </p:spPr>
          <p:style>
            <a:lnRef idx="3">
              <a:schemeClr val="dk1"/>
            </a:lnRef>
            <a:fillRef idx="0">
              <a:schemeClr val="dk1"/>
            </a:fillRef>
            <a:effectRef idx="2">
              <a:schemeClr val="dk1"/>
            </a:effectRef>
            <a:fontRef idx="minor">
              <a:schemeClr val="tx1"/>
            </a:fontRef>
          </p:style>
        </p:cxnSp>
        <p:cxnSp>
          <p:nvCxnSpPr>
            <p:cNvPr id="98" name="Straight Connector 97">
              <a:extLst>
                <a:ext uri="{FF2B5EF4-FFF2-40B4-BE49-F238E27FC236}">
                  <a16:creationId xmlns:a16="http://schemas.microsoft.com/office/drawing/2014/main" id="{F0059F29-5D82-4704-98DB-BC5C4718333F}"/>
                </a:ext>
              </a:extLst>
            </p:cNvPr>
            <p:cNvCxnSpPr>
              <a:cxnSpLocks/>
            </p:cNvCxnSpPr>
            <p:nvPr/>
          </p:nvCxnSpPr>
          <p:spPr>
            <a:xfrm flipV="1">
              <a:off x="5353670" y="2890520"/>
              <a:ext cx="0" cy="1092200"/>
            </a:xfrm>
            <a:prstGeom prst="line">
              <a:avLst/>
            </a:prstGeom>
            <a:ln w="19050">
              <a:solidFill>
                <a:schemeClr val="accent2"/>
              </a:solidFill>
            </a:ln>
          </p:spPr>
          <p:style>
            <a:lnRef idx="2">
              <a:schemeClr val="dk1"/>
            </a:lnRef>
            <a:fillRef idx="0">
              <a:schemeClr val="dk1"/>
            </a:fillRef>
            <a:effectRef idx="1">
              <a:schemeClr val="dk1"/>
            </a:effectRef>
            <a:fontRef idx="minor">
              <a:schemeClr val="tx1"/>
            </a:fontRef>
          </p:style>
        </p:cxnSp>
        <p:cxnSp>
          <p:nvCxnSpPr>
            <p:cNvPr id="99" name="Straight Connector 98">
              <a:extLst>
                <a:ext uri="{FF2B5EF4-FFF2-40B4-BE49-F238E27FC236}">
                  <a16:creationId xmlns:a16="http://schemas.microsoft.com/office/drawing/2014/main" id="{B46BEDB1-EA35-4384-8489-32686B79833D}"/>
                </a:ext>
              </a:extLst>
            </p:cNvPr>
            <p:cNvCxnSpPr>
              <a:cxnSpLocks/>
            </p:cNvCxnSpPr>
            <p:nvPr/>
          </p:nvCxnSpPr>
          <p:spPr>
            <a:xfrm>
              <a:off x="5261587" y="3982720"/>
              <a:ext cx="184165" cy="0"/>
            </a:xfrm>
            <a:prstGeom prst="line">
              <a:avLst/>
            </a:prstGeom>
            <a:ln w="19050">
              <a:solidFill>
                <a:schemeClr val="accent2"/>
              </a:solidFill>
            </a:ln>
          </p:spPr>
          <p:style>
            <a:lnRef idx="3">
              <a:schemeClr val="dk1"/>
            </a:lnRef>
            <a:fillRef idx="0">
              <a:schemeClr val="dk1"/>
            </a:fillRef>
            <a:effectRef idx="2">
              <a:schemeClr val="dk1"/>
            </a:effectRef>
            <a:fontRef idx="minor">
              <a:schemeClr val="tx1"/>
            </a:fontRef>
          </p:style>
        </p:cxnSp>
      </p:grpSp>
      <p:grpSp>
        <p:nvGrpSpPr>
          <p:cNvPr id="100" name="Group 99">
            <a:extLst>
              <a:ext uri="{FF2B5EF4-FFF2-40B4-BE49-F238E27FC236}">
                <a16:creationId xmlns:a16="http://schemas.microsoft.com/office/drawing/2014/main" id="{7898733A-4895-41A4-B2DF-6AFCAD90D010}"/>
              </a:ext>
            </a:extLst>
          </p:cNvPr>
          <p:cNvGrpSpPr/>
          <p:nvPr/>
        </p:nvGrpSpPr>
        <p:grpSpPr>
          <a:xfrm>
            <a:off x="2286227" y="4016387"/>
            <a:ext cx="126891" cy="292828"/>
            <a:chOff x="5261587" y="2890520"/>
            <a:chExt cx="184165" cy="1092200"/>
          </a:xfrm>
        </p:grpSpPr>
        <p:cxnSp>
          <p:nvCxnSpPr>
            <p:cNvPr id="101" name="Straight Connector 100">
              <a:extLst>
                <a:ext uri="{FF2B5EF4-FFF2-40B4-BE49-F238E27FC236}">
                  <a16:creationId xmlns:a16="http://schemas.microsoft.com/office/drawing/2014/main" id="{5EFABB17-5935-4176-AE4F-1D57989E9A41}"/>
                </a:ext>
              </a:extLst>
            </p:cNvPr>
            <p:cNvCxnSpPr>
              <a:cxnSpLocks/>
            </p:cNvCxnSpPr>
            <p:nvPr/>
          </p:nvCxnSpPr>
          <p:spPr>
            <a:xfrm>
              <a:off x="5261587" y="2890520"/>
              <a:ext cx="184165" cy="0"/>
            </a:xfrm>
            <a:prstGeom prst="line">
              <a:avLst/>
            </a:prstGeom>
            <a:ln w="19050">
              <a:solidFill>
                <a:schemeClr val="accent2"/>
              </a:solidFill>
            </a:ln>
          </p:spPr>
          <p:style>
            <a:lnRef idx="3">
              <a:schemeClr val="dk1"/>
            </a:lnRef>
            <a:fillRef idx="0">
              <a:schemeClr val="dk1"/>
            </a:fillRef>
            <a:effectRef idx="2">
              <a:schemeClr val="dk1"/>
            </a:effectRef>
            <a:fontRef idx="minor">
              <a:schemeClr val="tx1"/>
            </a:fontRef>
          </p:style>
        </p:cxnSp>
        <p:cxnSp>
          <p:nvCxnSpPr>
            <p:cNvPr id="102" name="Straight Connector 101">
              <a:extLst>
                <a:ext uri="{FF2B5EF4-FFF2-40B4-BE49-F238E27FC236}">
                  <a16:creationId xmlns:a16="http://schemas.microsoft.com/office/drawing/2014/main" id="{CAAFEDAA-C27A-462A-B8B4-C33C82BD7D57}"/>
                </a:ext>
              </a:extLst>
            </p:cNvPr>
            <p:cNvCxnSpPr>
              <a:cxnSpLocks/>
            </p:cNvCxnSpPr>
            <p:nvPr/>
          </p:nvCxnSpPr>
          <p:spPr>
            <a:xfrm flipV="1">
              <a:off x="5353670" y="2890520"/>
              <a:ext cx="0" cy="1092200"/>
            </a:xfrm>
            <a:prstGeom prst="line">
              <a:avLst/>
            </a:prstGeom>
            <a:ln w="19050">
              <a:solidFill>
                <a:schemeClr val="accent2"/>
              </a:solidFill>
            </a:ln>
          </p:spPr>
          <p:style>
            <a:lnRef idx="2">
              <a:schemeClr val="dk1"/>
            </a:lnRef>
            <a:fillRef idx="0">
              <a:schemeClr val="dk1"/>
            </a:fillRef>
            <a:effectRef idx="1">
              <a:schemeClr val="dk1"/>
            </a:effectRef>
            <a:fontRef idx="minor">
              <a:schemeClr val="tx1"/>
            </a:fontRef>
          </p:style>
        </p:cxnSp>
        <p:cxnSp>
          <p:nvCxnSpPr>
            <p:cNvPr id="103" name="Straight Connector 102">
              <a:extLst>
                <a:ext uri="{FF2B5EF4-FFF2-40B4-BE49-F238E27FC236}">
                  <a16:creationId xmlns:a16="http://schemas.microsoft.com/office/drawing/2014/main" id="{82A23B2C-06F5-45EF-B9F0-FA0A90FC4F0B}"/>
                </a:ext>
              </a:extLst>
            </p:cNvPr>
            <p:cNvCxnSpPr>
              <a:cxnSpLocks/>
            </p:cNvCxnSpPr>
            <p:nvPr/>
          </p:nvCxnSpPr>
          <p:spPr>
            <a:xfrm>
              <a:off x="5261587" y="3982720"/>
              <a:ext cx="184165" cy="0"/>
            </a:xfrm>
            <a:prstGeom prst="line">
              <a:avLst/>
            </a:prstGeom>
            <a:ln w="19050">
              <a:solidFill>
                <a:schemeClr val="accent2"/>
              </a:solidFill>
            </a:ln>
          </p:spPr>
          <p:style>
            <a:lnRef idx="3">
              <a:schemeClr val="dk1"/>
            </a:lnRef>
            <a:fillRef idx="0">
              <a:schemeClr val="dk1"/>
            </a:fillRef>
            <a:effectRef idx="2">
              <a:schemeClr val="dk1"/>
            </a:effectRef>
            <a:fontRef idx="minor">
              <a:schemeClr val="tx1"/>
            </a:fontRef>
          </p:style>
        </p:cxnSp>
      </p:grpSp>
      <p:grpSp>
        <p:nvGrpSpPr>
          <p:cNvPr id="104" name="Group 103">
            <a:extLst>
              <a:ext uri="{FF2B5EF4-FFF2-40B4-BE49-F238E27FC236}">
                <a16:creationId xmlns:a16="http://schemas.microsoft.com/office/drawing/2014/main" id="{349A16F3-E69B-44F8-9F80-8AB6F9DC5F86}"/>
              </a:ext>
            </a:extLst>
          </p:cNvPr>
          <p:cNvGrpSpPr/>
          <p:nvPr/>
        </p:nvGrpSpPr>
        <p:grpSpPr>
          <a:xfrm>
            <a:off x="1922595" y="4108450"/>
            <a:ext cx="131134" cy="269832"/>
            <a:chOff x="5261587" y="2890520"/>
            <a:chExt cx="184165" cy="1092200"/>
          </a:xfrm>
        </p:grpSpPr>
        <p:cxnSp>
          <p:nvCxnSpPr>
            <p:cNvPr id="105" name="Straight Connector 104">
              <a:extLst>
                <a:ext uri="{FF2B5EF4-FFF2-40B4-BE49-F238E27FC236}">
                  <a16:creationId xmlns:a16="http://schemas.microsoft.com/office/drawing/2014/main" id="{03CD170D-CCD2-4FA9-83BE-6F2208970526}"/>
                </a:ext>
              </a:extLst>
            </p:cNvPr>
            <p:cNvCxnSpPr>
              <a:cxnSpLocks/>
            </p:cNvCxnSpPr>
            <p:nvPr/>
          </p:nvCxnSpPr>
          <p:spPr>
            <a:xfrm>
              <a:off x="5261587" y="2890520"/>
              <a:ext cx="184165" cy="0"/>
            </a:xfrm>
            <a:prstGeom prst="line">
              <a:avLst/>
            </a:prstGeom>
            <a:ln w="19050">
              <a:solidFill>
                <a:schemeClr val="accent2"/>
              </a:solidFill>
            </a:ln>
          </p:spPr>
          <p:style>
            <a:lnRef idx="3">
              <a:schemeClr val="dk1"/>
            </a:lnRef>
            <a:fillRef idx="0">
              <a:schemeClr val="dk1"/>
            </a:fillRef>
            <a:effectRef idx="2">
              <a:schemeClr val="dk1"/>
            </a:effectRef>
            <a:fontRef idx="minor">
              <a:schemeClr val="tx1"/>
            </a:fontRef>
          </p:style>
        </p:cxnSp>
        <p:cxnSp>
          <p:nvCxnSpPr>
            <p:cNvPr id="106" name="Straight Connector 105">
              <a:extLst>
                <a:ext uri="{FF2B5EF4-FFF2-40B4-BE49-F238E27FC236}">
                  <a16:creationId xmlns:a16="http://schemas.microsoft.com/office/drawing/2014/main" id="{69A6568F-FA00-4BE5-B9DC-771157358A85}"/>
                </a:ext>
              </a:extLst>
            </p:cNvPr>
            <p:cNvCxnSpPr>
              <a:cxnSpLocks/>
            </p:cNvCxnSpPr>
            <p:nvPr/>
          </p:nvCxnSpPr>
          <p:spPr>
            <a:xfrm flipV="1">
              <a:off x="5353670" y="2890520"/>
              <a:ext cx="0" cy="1092200"/>
            </a:xfrm>
            <a:prstGeom prst="line">
              <a:avLst/>
            </a:prstGeom>
            <a:ln w="19050">
              <a:solidFill>
                <a:schemeClr val="accent2"/>
              </a:solidFill>
            </a:ln>
          </p:spPr>
          <p:style>
            <a:lnRef idx="2">
              <a:schemeClr val="dk1"/>
            </a:lnRef>
            <a:fillRef idx="0">
              <a:schemeClr val="dk1"/>
            </a:fillRef>
            <a:effectRef idx="1">
              <a:schemeClr val="dk1"/>
            </a:effectRef>
            <a:fontRef idx="minor">
              <a:schemeClr val="tx1"/>
            </a:fontRef>
          </p:style>
        </p:cxnSp>
        <p:cxnSp>
          <p:nvCxnSpPr>
            <p:cNvPr id="107" name="Straight Connector 106">
              <a:extLst>
                <a:ext uri="{FF2B5EF4-FFF2-40B4-BE49-F238E27FC236}">
                  <a16:creationId xmlns:a16="http://schemas.microsoft.com/office/drawing/2014/main" id="{80C2945A-45D6-432F-AA5D-005299798446}"/>
                </a:ext>
              </a:extLst>
            </p:cNvPr>
            <p:cNvCxnSpPr>
              <a:cxnSpLocks/>
            </p:cNvCxnSpPr>
            <p:nvPr/>
          </p:nvCxnSpPr>
          <p:spPr>
            <a:xfrm>
              <a:off x="5261587" y="3982720"/>
              <a:ext cx="184165" cy="0"/>
            </a:xfrm>
            <a:prstGeom prst="line">
              <a:avLst/>
            </a:prstGeom>
            <a:ln w="19050">
              <a:solidFill>
                <a:schemeClr val="accent2"/>
              </a:solidFill>
            </a:ln>
          </p:spPr>
          <p:style>
            <a:lnRef idx="3">
              <a:schemeClr val="dk1"/>
            </a:lnRef>
            <a:fillRef idx="0">
              <a:schemeClr val="dk1"/>
            </a:fillRef>
            <a:effectRef idx="2">
              <a:schemeClr val="dk1"/>
            </a:effectRef>
            <a:fontRef idx="minor">
              <a:schemeClr val="tx1"/>
            </a:fontRef>
          </p:style>
        </p:cxnSp>
      </p:grpSp>
    </p:spTree>
    <p:extLst>
      <p:ext uri="{BB962C8B-B14F-4D97-AF65-F5344CB8AC3E}">
        <p14:creationId xmlns:p14="http://schemas.microsoft.com/office/powerpoint/2010/main" val="3162338984"/>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42" fill="hold" nodeType="clickEffect">
                                  <p:stCondLst>
                                    <p:cond delay="0"/>
                                  </p:stCondLst>
                                  <p:childTnLst>
                                    <p:set>
                                      <p:cBhvr>
                                        <p:cTn id="6" dur="1" fill="hold">
                                          <p:stCondLst>
                                            <p:cond delay="0"/>
                                          </p:stCondLst>
                                        </p:cTn>
                                        <p:tgtEl>
                                          <p:spTgt spid="35"/>
                                        </p:tgtEl>
                                        <p:attrNameLst>
                                          <p:attrName>style.visibility</p:attrName>
                                        </p:attrNameLst>
                                      </p:cBhvr>
                                      <p:to>
                                        <p:strVal val="visible"/>
                                      </p:to>
                                    </p:set>
                                    <p:animEffect transition="in" filter="barn(outHorizontal)">
                                      <p:cBhvr>
                                        <p:cTn id="7" dur="500"/>
                                        <p:tgtEl>
                                          <p:spTgt spid="35"/>
                                        </p:tgtEl>
                                      </p:cBhvr>
                                    </p:animEffect>
                                  </p:childTnLst>
                                </p:cTn>
                              </p:par>
                              <p:par>
                                <p:cTn id="8" presetID="16" presetClass="entr" presetSubtype="42" fill="hold" nodeType="withEffect">
                                  <p:stCondLst>
                                    <p:cond delay="0"/>
                                  </p:stCondLst>
                                  <p:childTnLst>
                                    <p:set>
                                      <p:cBhvr>
                                        <p:cTn id="9" dur="1" fill="hold">
                                          <p:stCondLst>
                                            <p:cond delay="0"/>
                                          </p:stCondLst>
                                        </p:cTn>
                                        <p:tgtEl>
                                          <p:spTgt spid="40"/>
                                        </p:tgtEl>
                                        <p:attrNameLst>
                                          <p:attrName>style.visibility</p:attrName>
                                        </p:attrNameLst>
                                      </p:cBhvr>
                                      <p:to>
                                        <p:strVal val="visible"/>
                                      </p:to>
                                    </p:set>
                                    <p:animEffect transition="in" filter="barn(outHorizontal)">
                                      <p:cBhvr>
                                        <p:cTn id="10" dur="500"/>
                                        <p:tgtEl>
                                          <p:spTgt spid="40"/>
                                        </p:tgtEl>
                                      </p:cBhvr>
                                    </p:animEffect>
                                  </p:childTnLst>
                                </p:cTn>
                              </p:par>
                              <p:par>
                                <p:cTn id="11" presetID="16" presetClass="entr" presetSubtype="42" fill="hold" nodeType="withEffect">
                                  <p:stCondLst>
                                    <p:cond delay="0"/>
                                  </p:stCondLst>
                                  <p:childTnLst>
                                    <p:set>
                                      <p:cBhvr>
                                        <p:cTn id="12" dur="1" fill="hold">
                                          <p:stCondLst>
                                            <p:cond delay="0"/>
                                          </p:stCondLst>
                                        </p:cTn>
                                        <p:tgtEl>
                                          <p:spTgt spid="44"/>
                                        </p:tgtEl>
                                        <p:attrNameLst>
                                          <p:attrName>style.visibility</p:attrName>
                                        </p:attrNameLst>
                                      </p:cBhvr>
                                      <p:to>
                                        <p:strVal val="visible"/>
                                      </p:to>
                                    </p:set>
                                    <p:animEffect transition="in" filter="barn(outHorizontal)">
                                      <p:cBhvr>
                                        <p:cTn id="13" dur="500"/>
                                        <p:tgtEl>
                                          <p:spTgt spid="44"/>
                                        </p:tgtEl>
                                      </p:cBhvr>
                                    </p:animEffect>
                                  </p:childTnLst>
                                </p:cTn>
                              </p:par>
                              <p:par>
                                <p:cTn id="14" presetID="16" presetClass="entr" presetSubtype="42" fill="hold" nodeType="withEffect">
                                  <p:stCondLst>
                                    <p:cond delay="0"/>
                                  </p:stCondLst>
                                  <p:childTnLst>
                                    <p:set>
                                      <p:cBhvr>
                                        <p:cTn id="15" dur="1" fill="hold">
                                          <p:stCondLst>
                                            <p:cond delay="0"/>
                                          </p:stCondLst>
                                        </p:cTn>
                                        <p:tgtEl>
                                          <p:spTgt spid="48"/>
                                        </p:tgtEl>
                                        <p:attrNameLst>
                                          <p:attrName>style.visibility</p:attrName>
                                        </p:attrNameLst>
                                      </p:cBhvr>
                                      <p:to>
                                        <p:strVal val="visible"/>
                                      </p:to>
                                    </p:set>
                                    <p:animEffect transition="in" filter="barn(outHorizontal)">
                                      <p:cBhvr>
                                        <p:cTn id="16" dur="500"/>
                                        <p:tgtEl>
                                          <p:spTgt spid="48"/>
                                        </p:tgtEl>
                                      </p:cBhvr>
                                    </p:animEffect>
                                  </p:childTnLst>
                                </p:cTn>
                              </p:par>
                              <p:par>
                                <p:cTn id="17" presetID="16" presetClass="entr" presetSubtype="42" fill="hold" nodeType="withEffect">
                                  <p:stCondLst>
                                    <p:cond delay="0"/>
                                  </p:stCondLst>
                                  <p:childTnLst>
                                    <p:set>
                                      <p:cBhvr>
                                        <p:cTn id="18" dur="1" fill="hold">
                                          <p:stCondLst>
                                            <p:cond delay="0"/>
                                          </p:stCondLst>
                                        </p:cTn>
                                        <p:tgtEl>
                                          <p:spTgt spid="52"/>
                                        </p:tgtEl>
                                        <p:attrNameLst>
                                          <p:attrName>style.visibility</p:attrName>
                                        </p:attrNameLst>
                                      </p:cBhvr>
                                      <p:to>
                                        <p:strVal val="visible"/>
                                      </p:to>
                                    </p:set>
                                    <p:animEffect transition="in" filter="barn(outHorizontal)">
                                      <p:cBhvr>
                                        <p:cTn id="19" dur="500"/>
                                        <p:tgtEl>
                                          <p:spTgt spid="52"/>
                                        </p:tgtEl>
                                      </p:cBhvr>
                                    </p:animEffect>
                                  </p:childTnLst>
                                </p:cTn>
                              </p:par>
                              <p:par>
                                <p:cTn id="20" presetID="16" presetClass="entr" presetSubtype="42" fill="hold" nodeType="withEffect">
                                  <p:stCondLst>
                                    <p:cond delay="0"/>
                                  </p:stCondLst>
                                  <p:childTnLst>
                                    <p:set>
                                      <p:cBhvr>
                                        <p:cTn id="21" dur="1" fill="hold">
                                          <p:stCondLst>
                                            <p:cond delay="0"/>
                                          </p:stCondLst>
                                        </p:cTn>
                                        <p:tgtEl>
                                          <p:spTgt spid="56"/>
                                        </p:tgtEl>
                                        <p:attrNameLst>
                                          <p:attrName>style.visibility</p:attrName>
                                        </p:attrNameLst>
                                      </p:cBhvr>
                                      <p:to>
                                        <p:strVal val="visible"/>
                                      </p:to>
                                    </p:set>
                                    <p:animEffect transition="in" filter="barn(outHorizontal)">
                                      <p:cBhvr>
                                        <p:cTn id="22" dur="500"/>
                                        <p:tgtEl>
                                          <p:spTgt spid="56"/>
                                        </p:tgtEl>
                                      </p:cBhvr>
                                    </p:animEffect>
                                  </p:childTnLst>
                                </p:cTn>
                              </p:par>
                              <p:par>
                                <p:cTn id="23" presetID="16" presetClass="entr" presetSubtype="42" fill="hold" nodeType="withEffect">
                                  <p:stCondLst>
                                    <p:cond delay="0"/>
                                  </p:stCondLst>
                                  <p:childTnLst>
                                    <p:set>
                                      <p:cBhvr>
                                        <p:cTn id="24" dur="1" fill="hold">
                                          <p:stCondLst>
                                            <p:cond delay="0"/>
                                          </p:stCondLst>
                                        </p:cTn>
                                        <p:tgtEl>
                                          <p:spTgt spid="60"/>
                                        </p:tgtEl>
                                        <p:attrNameLst>
                                          <p:attrName>style.visibility</p:attrName>
                                        </p:attrNameLst>
                                      </p:cBhvr>
                                      <p:to>
                                        <p:strVal val="visible"/>
                                      </p:to>
                                    </p:set>
                                    <p:animEffect transition="in" filter="barn(outHorizontal)">
                                      <p:cBhvr>
                                        <p:cTn id="25" dur="500"/>
                                        <p:tgtEl>
                                          <p:spTgt spid="60"/>
                                        </p:tgtEl>
                                      </p:cBhvr>
                                    </p:animEffect>
                                  </p:childTnLst>
                                </p:cTn>
                              </p:par>
                              <p:par>
                                <p:cTn id="26" presetID="16" presetClass="entr" presetSubtype="42" fill="hold" nodeType="withEffect">
                                  <p:stCondLst>
                                    <p:cond delay="0"/>
                                  </p:stCondLst>
                                  <p:childTnLst>
                                    <p:set>
                                      <p:cBhvr>
                                        <p:cTn id="27" dur="1" fill="hold">
                                          <p:stCondLst>
                                            <p:cond delay="0"/>
                                          </p:stCondLst>
                                        </p:cTn>
                                        <p:tgtEl>
                                          <p:spTgt spid="64"/>
                                        </p:tgtEl>
                                        <p:attrNameLst>
                                          <p:attrName>style.visibility</p:attrName>
                                        </p:attrNameLst>
                                      </p:cBhvr>
                                      <p:to>
                                        <p:strVal val="visible"/>
                                      </p:to>
                                    </p:set>
                                    <p:animEffect transition="in" filter="barn(outHorizontal)">
                                      <p:cBhvr>
                                        <p:cTn id="28" dur="500"/>
                                        <p:tgtEl>
                                          <p:spTgt spid="64"/>
                                        </p:tgtEl>
                                      </p:cBhvr>
                                    </p:animEffect>
                                  </p:childTnLst>
                                </p:cTn>
                              </p:par>
                              <p:par>
                                <p:cTn id="29" presetID="16" presetClass="entr" presetSubtype="42" fill="hold" nodeType="withEffect">
                                  <p:stCondLst>
                                    <p:cond delay="0"/>
                                  </p:stCondLst>
                                  <p:childTnLst>
                                    <p:set>
                                      <p:cBhvr>
                                        <p:cTn id="30" dur="1" fill="hold">
                                          <p:stCondLst>
                                            <p:cond delay="0"/>
                                          </p:stCondLst>
                                        </p:cTn>
                                        <p:tgtEl>
                                          <p:spTgt spid="68"/>
                                        </p:tgtEl>
                                        <p:attrNameLst>
                                          <p:attrName>style.visibility</p:attrName>
                                        </p:attrNameLst>
                                      </p:cBhvr>
                                      <p:to>
                                        <p:strVal val="visible"/>
                                      </p:to>
                                    </p:set>
                                    <p:animEffect transition="in" filter="barn(outHorizontal)">
                                      <p:cBhvr>
                                        <p:cTn id="31" dur="500"/>
                                        <p:tgtEl>
                                          <p:spTgt spid="68"/>
                                        </p:tgtEl>
                                      </p:cBhvr>
                                    </p:animEffect>
                                  </p:childTnLst>
                                </p:cTn>
                              </p:par>
                            </p:childTnLst>
                          </p:cTn>
                        </p:par>
                        <p:par>
                          <p:cTn id="32" fill="hold">
                            <p:stCondLst>
                              <p:cond delay="500"/>
                            </p:stCondLst>
                            <p:childTnLst>
                              <p:par>
                                <p:cTn id="33" presetID="42" presetClass="entr" presetSubtype="0" fill="hold" grpId="0" nodeType="afterEffect">
                                  <p:stCondLst>
                                    <p:cond delay="0"/>
                                  </p:stCondLst>
                                  <p:childTnLst>
                                    <p:set>
                                      <p:cBhvr>
                                        <p:cTn id="34" dur="1" fill="hold">
                                          <p:stCondLst>
                                            <p:cond delay="0"/>
                                          </p:stCondLst>
                                        </p:cTn>
                                        <p:tgtEl>
                                          <p:spTgt spid="13"/>
                                        </p:tgtEl>
                                        <p:attrNameLst>
                                          <p:attrName>style.visibility</p:attrName>
                                        </p:attrNameLst>
                                      </p:cBhvr>
                                      <p:to>
                                        <p:strVal val="visible"/>
                                      </p:to>
                                    </p:set>
                                    <p:animEffect transition="in" filter="fade">
                                      <p:cBhvr>
                                        <p:cTn id="35" dur="500"/>
                                        <p:tgtEl>
                                          <p:spTgt spid="13"/>
                                        </p:tgtEl>
                                      </p:cBhvr>
                                    </p:animEffect>
                                    <p:anim calcmode="lin" valueType="num">
                                      <p:cBhvr>
                                        <p:cTn id="36" dur="500" fill="hold"/>
                                        <p:tgtEl>
                                          <p:spTgt spid="13"/>
                                        </p:tgtEl>
                                        <p:attrNameLst>
                                          <p:attrName>ppt_x</p:attrName>
                                        </p:attrNameLst>
                                      </p:cBhvr>
                                      <p:tavLst>
                                        <p:tav tm="0">
                                          <p:val>
                                            <p:strVal val="#ppt_x"/>
                                          </p:val>
                                        </p:tav>
                                        <p:tav tm="100000">
                                          <p:val>
                                            <p:strVal val="#ppt_x"/>
                                          </p:val>
                                        </p:tav>
                                      </p:tavLst>
                                    </p:anim>
                                    <p:anim calcmode="lin" valueType="num">
                                      <p:cBhvr>
                                        <p:cTn id="37" dur="500" fill="hold"/>
                                        <p:tgtEl>
                                          <p:spTgt spid="13"/>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1" presetClass="exit" presetSubtype="0" fill="hold" nodeType="clickEffect">
                                  <p:stCondLst>
                                    <p:cond delay="0"/>
                                  </p:stCondLst>
                                  <p:childTnLst>
                                    <p:set>
                                      <p:cBhvr>
                                        <p:cTn id="41" dur="1" fill="hold">
                                          <p:stCondLst>
                                            <p:cond delay="0"/>
                                          </p:stCondLst>
                                        </p:cTn>
                                        <p:tgtEl>
                                          <p:spTgt spid="35"/>
                                        </p:tgtEl>
                                        <p:attrNameLst>
                                          <p:attrName>style.visibility</p:attrName>
                                        </p:attrNameLst>
                                      </p:cBhvr>
                                      <p:to>
                                        <p:strVal val="hidden"/>
                                      </p:to>
                                    </p:set>
                                  </p:childTnLst>
                                </p:cTn>
                              </p:par>
                              <p:par>
                                <p:cTn id="42" presetID="1" presetClass="exit" presetSubtype="0" fill="hold" nodeType="withEffect">
                                  <p:stCondLst>
                                    <p:cond delay="0"/>
                                  </p:stCondLst>
                                  <p:childTnLst>
                                    <p:set>
                                      <p:cBhvr>
                                        <p:cTn id="43" dur="1" fill="hold">
                                          <p:stCondLst>
                                            <p:cond delay="0"/>
                                          </p:stCondLst>
                                        </p:cTn>
                                        <p:tgtEl>
                                          <p:spTgt spid="40"/>
                                        </p:tgtEl>
                                        <p:attrNameLst>
                                          <p:attrName>style.visibility</p:attrName>
                                        </p:attrNameLst>
                                      </p:cBhvr>
                                      <p:to>
                                        <p:strVal val="hidden"/>
                                      </p:to>
                                    </p:set>
                                  </p:childTnLst>
                                </p:cTn>
                              </p:par>
                              <p:par>
                                <p:cTn id="44" presetID="1" presetClass="exit" presetSubtype="0" fill="hold" nodeType="withEffect">
                                  <p:stCondLst>
                                    <p:cond delay="0"/>
                                  </p:stCondLst>
                                  <p:childTnLst>
                                    <p:set>
                                      <p:cBhvr>
                                        <p:cTn id="45" dur="1" fill="hold">
                                          <p:stCondLst>
                                            <p:cond delay="0"/>
                                          </p:stCondLst>
                                        </p:cTn>
                                        <p:tgtEl>
                                          <p:spTgt spid="44"/>
                                        </p:tgtEl>
                                        <p:attrNameLst>
                                          <p:attrName>style.visibility</p:attrName>
                                        </p:attrNameLst>
                                      </p:cBhvr>
                                      <p:to>
                                        <p:strVal val="hidden"/>
                                      </p:to>
                                    </p:set>
                                  </p:childTnLst>
                                </p:cTn>
                              </p:par>
                              <p:par>
                                <p:cTn id="46" presetID="1" presetClass="exit" presetSubtype="0" fill="hold" nodeType="withEffect">
                                  <p:stCondLst>
                                    <p:cond delay="0"/>
                                  </p:stCondLst>
                                  <p:childTnLst>
                                    <p:set>
                                      <p:cBhvr>
                                        <p:cTn id="47" dur="1" fill="hold">
                                          <p:stCondLst>
                                            <p:cond delay="0"/>
                                          </p:stCondLst>
                                        </p:cTn>
                                        <p:tgtEl>
                                          <p:spTgt spid="48"/>
                                        </p:tgtEl>
                                        <p:attrNameLst>
                                          <p:attrName>style.visibility</p:attrName>
                                        </p:attrNameLst>
                                      </p:cBhvr>
                                      <p:to>
                                        <p:strVal val="hidden"/>
                                      </p:to>
                                    </p:set>
                                  </p:childTnLst>
                                </p:cTn>
                              </p:par>
                              <p:par>
                                <p:cTn id="48" presetID="1" presetClass="exit" presetSubtype="0" fill="hold" nodeType="withEffect">
                                  <p:stCondLst>
                                    <p:cond delay="0"/>
                                  </p:stCondLst>
                                  <p:childTnLst>
                                    <p:set>
                                      <p:cBhvr>
                                        <p:cTn id="49" dur="1" fill="hold">
                                          <p:stCondLst>
                                            <p:cond delay="0"/>
                                          </p:stCondLst>
                                        </p:cTn>
                                        <p:tgtEl>
                                          <p:spTgt spid="52"/>
                                        </p:tgtEl>
                                        <p:attrNameLst>
                                          <p:attrName>style.visibility</p:attrName>
                                        </p:attrNameLst>
                                      </p:cBhvr>
                                      <p:to>
                                        <p:strVal val="hidden"/>
                                      </p:to>
                                    </p:set>
                                  </p:childTnLst>
                                </p:cTn>
                              </p:par>
                              <p:par>
                                <p:cTn id="50" presetID="1" presetClass="exit" presetSubtype="0" fill="hold" nodeType="withEffect">
                                  <p:stCondLst>
                                    <p:cond delay="0"/>
                                  </p:stCondLst>
                                  <p:childTnLst>
                                    <p:set>
                                      <p:cBhvr>
                                        <p:cTn id="51" dur="1" fill="hold">
                                          <p:stCondLst>
                                            <p:cond delay="0"/>
                                          </p:stCondLst>
                                        </p:cTn>
                                        <p:tgtEl>
                                          <p:spTgt spid="56"/>
                                        </p:tgtEl>
                                        <p:attrNameLst>
                                          <p:attrName>style.visibility</p:attrName>
                                        </p:attrNameLst>
                                      </p:cBhvr>
                                      <p:to>
                                        <p:strVal val="hidden"/>
                                      </p:to>
                                    </p:set>
                                  </p:childTnLst>
                                </p:cTn>
                              </p:par>
                              <p:par>
                                <p:cTn id="52" presetID="1" presetClass="exit" presetSubtype="0" fill="hold" nodeType="withEffect">
                                  <p:stCondLst>
                                    <p:cond delay="0"/>
                                  </p:stCondLst>
                                  <p:childTnLst>
                                    <p:set>
                                      <p:cBhvr>
                                        <p:cTn id="53" dur="1" fill="hold">
                                          <p:stCondLst>
                                            <p:cond delay="0"/>
                                          </p:stCondLst>
                                        </p:cTn>
                                        <p:tgtEl>
                                          <p:spTgt spid="60"/>
                                        </p:tgtEl>
                                        <p:attrNameLst>
                                          <p:attrName>style.visibility</p:attrName>
                                        </p:attrNameLst>
                                      </p:cBhvr>
                                      <p:to>
                                        <p:strVal val="hidden"/>
                                      </p:to>
                                    </p:set>
                                  </p:childTnLst>
                                </p:cTn>
                              </p:par>
                              <p:par>
                                <p:cTn id="54" presetID="1" presetClass="exit" presetSubtype="0" fill="hold" nodeType="withEffect">
                                  <p:stCondLst>
                                    <p:cond delay="0"/>
                                  </p:stCondLst>
                                  <p:childTnLst>
                                    <p:set>
                                      <p:cBhvr>
                                        <p:cTn id="55" dur="1" fill="hold">
                                          <p:stCondLst>
                                            <p:cond delay="0"/>
                                          </p:stCondLst>
                                        </p:cTn>
                                        <p:tgtEl>
                                          <p:spTgt spid="64"/>
                                        </p:tgtEl>
                                        <p:attrNameLst>
                                          <p:attrName>style.visibility</p:attrName>
                                        </p:attrNameLst>
                                      </p:cBhvr>
                                      <p:to>
                                        <p:strVal val="hidden"/>
                                      </p:to>
                                    </p:set>
                                  </p:childTnLst>
                                </p:cTn>
                              </p:par>
                              <p:par>
                                <p:cTn id="56" presetID="1" presetClass="exit" presetSubtype="0" fill="hold" nodeType="withEffect">
                                  <p:stCondLst>
                                    <p:cond delay="0"/>
                                  </p:stCondLst>
                                  <p:childTnLst>
                                    <p:set>
                                      <p:cBhvr>
                                        <p:cTn id="57" dur="1" fill="hold">
                                          <p:stCondLst>
                                            <p:cond delay="0"/>
                                          </p:stCondLst>
                                        </p:cTn>
                                        <p:tgtEl>
                                          <p:spTgt spid="68"/>
                                        </p:tgtEl>
                                        <p:attrNameLst>
                                          <p:attrName>style.visibility</p:attrName>
                                        </p:attrNameLst>
                                      </p:cBhvr>
                                      <p:to>
                                        <p:strVal val="hidden"/>
                                      </p:to>
                                    </p:set>
                                  </p:childTnLst>
                                </p:cTn>
                              </p:par>
                            </p:childTnLst>
                          </p:cTn>
                        </p:par>
                        <p:par>
                          <p:cTn id="58" fill="hold">
                            <p:stCondLst>
                              <p:cond delay="0"/>
                            </p:stCondLst>
                            <p:childTnLst>
                              <p:par>
                                <p:cTn id="59" presetID="16" presetClass="entr" presetSubtype="42" fill="hold" nodeType="afterEffect">
                                  <p:stCondLst>
                                    <p:cond delay="0"/>
                                  </p:stCondLst>
                                  <p:childTnLst>
                                    <p:set>
                                      <p:cBhvr>
                                        <p:cTn id="60" dur="1" fill="hold">
                                          <p:stCondLst>
                                            <p:cond delay="0"/>
                                          </p:stCondLst>
                                        </p:cTn>
                                        <p:tgtEl>
                                          <p:spTgt spid="72"/>
                                        </p:tgtEl>
                                        <p:attrNameLst>
                                          <p:attrName>style.visibility</p:attrName>
                                        </p:attrNameLst>
                                      </p:cBhvr>
                                      <p:to>
                                        <p:strVal val="visible"/>
                                      </p:to>
                                    </p:set>
                                    <p:animEffect transition="in" filter="barn(outHorizontal)">
                                      <p:cBhvr>
                                        <p:cTn id="61" dur="500"/>
                                        <p:tgtEl>
                                          <p:spTgt spid="72"/>
                                        </p:tgtEl>
                                      </p:cBhvr>
                                    </p:animEffect>
                                  </p:childTnLst>
                                </p:cTn>
                              </p:par>
                              <p:par>
                                <p:cTn id="62" presetID="16" presetClass="entr" presetSubtype="42" fill="hold" nodeType="withEffect">
                                  <p:stCondLst>
                                    <p:cond delay="0"/>
                                  </p:stCondLst>
                                  <p:childTnLst>
                                    <p:set>
                                      <p:cBhvr>
                                        <p:cTn id="63" dur="1" fill="hold">
                                          <p:stCondLst>
                                            <p:cond delay="0"/>
                                          </p:stCondLst>
                                        </p:cTn>
                                        <p:tgtEl>
                                          <p:spTgt spid="80"/>
                                        </p:tgtEl>
                                        <p:attrNameLst>
                                          <p:attrName>style.visibility</p:attrName>
                                        </p:attrNameLst>
                                      </p:cBhvr>
                                      <p:to>
                                        <p:strVal val="visible"/>
                                      </p:to>
                                    </p:set>
                                    <p:animEffect transition="in" filter="barn(outHorizontal)">
                                      <p:cBhvr>
                                        <p:cTn id="64" dur="500"/>
                                        <p:tgtEl>
                                          <p:spTgt spid="80"/>
                                        </p:tgtEl>
                                      </p:cBhvr>
                                    </p:animEffect>
                                  </p:childTnLst>
                                </p:cTn>
                              </p:par>
                              <p:par>
                                <p:cTn id="65" presetID="16" presetClass="entr" presetSubtype="42" fill="hold" nodeType="withEffect">
                                  <p:stCondLst>
                                    <p:cond delay="0"/>
                                  </p:stCondLst>
                                  <p:childTnLst>
                                    <p:set>
                                      <p:cBhvr>
                                        <p:cTn id="66" dur="1" fill="hold">
                                          <p:stCondLst>
                                            <p:cond delay="0"/>
                                          </p:stCondLst>
                                        </p:cTn>
                                        <p:tgtEl>
                                          <p:spTgt spid="84"/>
                                        </p:tgtEl>
                                        <p:attrNameLst>
                                          <p:attrName>style.visibility</p:attrName>
                                        </p:attrNameLst>
                                      </p:cBhvr>
                                      <p:to>
                                        <p:strVal val="visible"/>
                                      </p:to>
                                    </p:set>
                                    <p:animEffect transition="in" filter="barn(outHorizontal)">
                                      <p:cBhvr>
                                        <p:cTn id="67" dur="500"/>
                                        <p:tgtEl>
                                          <p:spTgt spid="84"/>
                                        </p:tgtEl>
                                      </p:cBhvr>
                                    </p:animEffect>
                                  </p:childTnLst>
                                </p:cTn>
                              </p:par>
                              <p:par>
                                <p:cTn id="68" presetID="16" presetClass="entr" presetSubtype="42" fill="hold" nodeType="withEffect">
                                  <p:stCondLst>
                                    <p:cond delay="0"/>
                                  </p:stCondLst>
                                  <p:childTnLst>
                                    <p:set>
                                      <p:cBhvr>
                                        <p:cTn id="69" dur="1" fill="hold">
                                          <p:stCondLst>
                                            <p:cond delay="0"/>
                                          </p:stCondLst>
                                        </p:cTn>
                                        <p:tgtEl>
                                          <p:spTgt spid="76"/>
                                        </p:tgtEl>
                                        <p:attrNameLst>
                                          <p:attrName>style.visibility</p:attrName>
                                        </p:attrNameLst>
                                      </p:cBhvr>
                                      <p:to>
                                        <p:strVal val="visible"/>
                                      </p:to>
                                    </p:set>
                                    <p:animEffect transition="in" filter="barn(outHorizontal)">
                                      <p:cBhvr>
                                        <p:cTn id="70" dur="500"/>
                                        <p:tgtEl>
                                          <p:spTgt spid="76"/>
                                        </p:tgtEl>
                                      </p:cBhvr>
                                    </p:animEffect>
                                  </p:childTnLst>
                                </p:cTn>
                              </p:par>
                              <p:par>
                                <p:cTn id="71" presetID="16" presetClass="entr" presetSubtype="42" fill="hold" nodeType="withEffect">
                                  <p:stCondLst>
                                    <p:cond delay="0"/>
                                  </p:stCondLst>
                                  <p:childTnLst>
                                    <p:set>
                                      <p:cBhvr>
                                        <p:cTn id="72" dur="1" fill="hold">
                                          <p:stCondLst>
                                            <p:cond delay="0"/>
                                          </p:stCondLst>
                                        </p:cTn>
                                        <p:tgtEl>
                                          <p:spTgt spid="88"/>
                                        </p:tgtEl>
                                        <p:attrNameLst>
                                          <p:attrName>style.visibility</p:attrName>
                                        </p:attrNameLst>
                                      </p:cBhvr>
                                      <p:to>
                                        <p:strVal val="visible"/>
                                      </p:to>
                                    </p:set>
                                    <p:animEffect transition="in" filter="barn(outHorizontal)">
                                      <p:cBhvr>
                                        <p:cTn id="73" dur="500"/>
                                        <p:tgtEl>
                                          <p:spTgt spid="88"/>
                                        </p:tgtEl>
                                      </p:cBhvr>
                                    </p:animEffect>
                                  </p:childTnLst>
                                </p:cTn>
                              </p:par>
                              <p:par>
                                <p:cTn id="74" presetID="16" presetClass="entr" presetSubtype="42" fill="hold" nodeType="withEffect">
                                  <p:stCondLst>
                                    <p:cond delay="0"/>
                                  </p:stCondLst>
                                  <p:childTnLst>
                                    <p:set>
                                      <p:cBhvr>
                                        <p:cTn id="75" dur="1" fill="hold">
                                          <p:stCondLst>
                                            <p:cond delay="0"/>
                                          </p:stCondLst>
                                        </p:cTn>
                                        <p:tgtEl>
                                          <p:spTgt spid="92"/>
                                        </p:tgtEl>
                                        <p:attrNameLst>
                                          <p:attrName>style.visibility</p:attrName>
                                        </p:attrNameLst>
                                      </p:cBhvr>
                                      <p:to>
                                        <p:strVal val="visible"/>
                                      </p:to>
                                    </p:set>
                                    <p:animEffect transition="in" filter="barn(outHorizontal)">
                                      <p:cBhvr>
                                        <p:cTn id="76" dur="500"/>
                                        <p:tgtEl>
                                          <p:spTgt spid="92"/>
                                        </p:tgtEl>
                                      </p:cBhvr>
                                    </p:animEffect>
                                  </p:childTnLst>
                                </p:cTn>
                              </p:par>
                              <p:par>
                                <p:cTn id="77" presetID="16" presetClass="entr" presetSubtype="42" fill="hold" nodeType="withEffect">
                                  <p:stCondLst>
                                    <p:cond delay="0"/>
                                  </p:stCondLst>
                                  <p:childTnLst>
                                    <p:set>
                                      <p:cBhvr>
                                        <p:cTn id="78" dur="1" fill="hold">
                                          <p:stCondLst>
                                            <p:cond delay="0"/>
                                          </p:stCondLst>
                                        </p:cTn>
                                        <p:tgtEl>
                                          <p:spTgt spid="96"/>
                                        </p:tgtEl>
                                        <p:attrNameLst>
                                          <p:attrName>style.visibility</p:attrName>
                                        </p:attrNameLst>
                                      </p:cBhvr>
                                      <p:to>
                                        <p:strVal val="visible"/>
                                      </p:to>
                                    </p:set>
                                    <p:animEffect transition="in" filter="barn(outHorizontal)">
                                      <p:cBhvr>
                                        <p:cTn id="79" dur="500"/>
                                        <p:tgtEl>
                                          <p:spTgt spid="96"/>
                                        </p:tgtEl>
                                      </p:cBhvr>
                                    </p:animEffect>
                                  </p:childTnLst>
                                </p:cTn>
                              </p:par>
                              <p:par>
                                <p:cTn id="80" presetID="16" presetClass="entr" presetSubtype="42" fill="hold" nodeType="withEffect">
                                  <p:stCondLst>
                                    <p:cond delay="0"/>
                                  </p:stCondLst>
                                  <p:childTnLst>
                                    <p:set>
                                      <p:cBhvr>
                                        <p:cTn id="81" dur="1" fill="hold">
                                          <p:stCondLst>
                                            <p:cond delay="0"/>
                                          </p:stCondLst>
                                        </p:cTn>
                                        <p:tgtEl>
                                          <p:spTgt spid="100"/>
                                        </p:tgtEl>
                                        <p:attrNameLst>
                                          <p:attrName>style.visibility</p:attrName>
                                        </p:attrNameLst>
                                      </p:cBhvr>
                                      <p:to>
                                        <p:strVal val="visible"/>
                                      </p:to>
                                    </p:set>
                                    <p:animEffect transition="in" filter="barn(outHorizontal)">
                                      <p:cBhvr>
                                        <p:cTn id="82" dur="500"/>
                                        <p:tgtEl>
                                          <p:spTgt spid="100"/>
                                        </p:tgtEl>
                                      </p:cBhvr>
                                    </p:animEffect>
                                  </p:childTnLst>
                                </p:cTn>
                              </p:par>
                              <p:par>
                                <p:cTn id="83" presetID="16" presetClass="entr" presetSubtype="42" fill="hold" nodeType="withEffect">
                                  <p:stCondLst>
                                    <p:cond delay="0"/>
                                  </p:stCondLst>
                                  <p:childTnLst>
                                    <p:set>
                                      <p:cBhvr>
                                        <p:cTn id="84" dur="1" fill="hold">
                                          <p:stCondLst>
                                            <p:cond delay="0"/>
                                          </p:stCondLst>
                                        </p:cTn>
                                        <p:tgtEl>
                                          <p:spTgt spid="104"/>
                                        </p:tgtEl>
                                        <p:attrNameLst>
                                          <p:attrName>style.visibility</p:attrName>
                                        </p:attrNameLst>
                                      </p:cBhvr>
                                      <p:to>
                                        <p:strVal val="visible"/>
                                      </p:to>
                                    </p:set>
                                    <p:animEffect transition="in" filter="barn(outHorizontal)">
                                      <p:cBhvr>
                                        <p:cTn id="85" dur="500"/>
                                        <p:tgtEl>
                                          <p:spTgt spid="104"/>
                                        </p:tgtEl>
                                      </p:cBhvr>
                                    </p:animEffect>
                                  </p:childTnLst>
                                </p:cTn>
                              </p:par>
                            </p:childTnLst>
                          </p:cTn>
                        </p:par>
                        <p:par>
                          <p:cTn id="86" fill="hold">
                            <p:stCondLst>
                              <p:cond delay="500"/>
                            </p:stCondLst>
                            <p:childTnLst>
                              <p:par>
                                <p:cTn id="87" presetID="42" presetClass="entr" presetSubtype="0" fill="hold" grpId="0" nodeType="afterEffect">
                                  <p:stCondLst>
                                    <p:cond delay="0"/>
                                  </p:stCondLst>
                                  <p:childTnLst>
                                    <p:set>
                                      <p:cBhvr>
                                        <p:cTn id="88" dur="1" fill="hold">
                                          <p:stCondLst>
                                            <p:cond delay="0"/>
                                          </p:stCondLst>
                                        </p:cTn>
                                        <p:tgtEl>
                                          <p:spTgt spid="12"/>
                                        </p:tgtEl>
                                        <p:attrNameLst>
                                          <p:attrName>style.visibility</p:attrName>
                                        </p:attrNameLst>
                                      </p:cBhvr>
                                      <p:to>
                                        <p:strVal val="visible"/>
                                      </p:to>
                                    </p:set>
                                    <p:animEffect transition="in" filter="fade">
                                      <p:cBhvr>
                                        <p:cTn id="89" dur="500"/>
                                        <p:tgtEl>
                                          <p:spTgt spid="12"/>
                                        </p:tgtEl>
                                      </p:cBhvr>
                                    </p:animEffect>
                                    <p:anim calcmode="lin" valueType="num">
                                      <p:cBhvr>
                                        <p:cTn id="90" dur="500" fill="hold"/>
                                        <p:tgtEl>
                                          <p:spTgt spid="12"/>
                                        </p:tgtEl>
                                        <p:attrNameLst>
                                          <p:attrName>ppt_x</p:attrName>
                                        </p:attrNameLst>
                                      </p:cBhvr>
                                      <p:tavLst>
                                        <p:tav tm="0">
                                          <p:val>
                                            <p:strVal val="#ppt_x"/>
                                          </p:val>
                                        </p:tav>
                                        <p:tav tm="100000">
                                          <p:val>
                                            <p:strVal val="#ppt_x"/>
                                          </p:val>
                                        </p:tav>
                                      </p:tavLst>
                                    </p:anim>
                                    <p:anim calcmode="lin" valueType="num">
                                      <p:cBhvr>
                                        <p:cTn id="91" dur="500" fill="hold"/>
                                        <p:tgtEl>
                                          <p:spTgt spid="1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2"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Scaling-up on a Single GPU</a:t>
            </a:r>
          </a:p>
        </p:txBody>
      </p:sp>
      <p:sp>
        <p:nvSpPr>
          <p:cNvPr id="3" name="Content Placeholder 2"/>
          <p:cNvSpPr>
            <a:spLocks noGrp="1"/>
          </p:cNvSpPr>
          <p:nvPr>
            <p:ph idx="1"/>
          </p:nvPr>
        </p:nvSpPr>
        <p:spPr>
          <a:xfrm>
            <a:off x="838200" y="1288025"/>
            <a:ext cx="10515600" cy="1300357"/>
          </a:xfrm>
        </p:spPr>
        <p:txBody>
          <a:bodyPr/>
          <a:lstStyle/>
          <a:p>
            <a:r>
              <a:rPr lang="en-US" dirty="0"/>
              <a:t>Compare with TF(CPU), TF-SAGA(CPU), TF-SAGA on large graphs</a:t>
            </a:r>
          </a:p>
          <a:p>
            <a:pPr lvl="1"/>
            <a:r>
              <a:rPr lang="en-US" dirty="0"/>
              <a:t>TF and DGL run out-of-memory (OOM)</a:t>
            </a:r>
          </a:p>
        </p:txBody>
      </p:sp>
      <p:sp>
        <p:nvSpPr>
          <p:cNvPr id="4" name="Slide Number Placeholder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0FF571C-8896-0D48-9D6F-DAE7F004DD8A}" type="slidenum">
              <a:rPr kumimoji="0" lang="en-US" sz="1600" b="0" i="0" u="none" strike="noStrike" kern="1200" cap="none" spc="0" normalizeH="0" baseline="0" noProof="0" smtClean="0">
                <a:ln>
                  <a:noFill/>
                </a:ln>
                <a:solidFill>
                  <a:prstClr val="white"/>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25</a:t>
            </a:fld>
            <a:endParaRPr kumimoji="0" lang="en-US" sz="16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8" name="Arrow: Right 7">
            <a:extLst>
              <a:ext uri="{FF2B5EF4-FFF2-40B4-BE49-F238E27FC236}">
                <a16:creationId xmlns:a16="http://schemas.microsoft.com/office/drawing/2014/main" id="{FAB349FF-68FC-4D1A-9A2D-3381EE9A1205}"/>
              </a:ext>
            </a:extLst>
          </p:cNvPr>
          <p:cNvSpPr/>
          <p:nvPr/>
        </p:nvSpPr>
        <p:spPr>
          <a:xfrm>
            <a:off x="947737" y="5384237"/>
            <a:ext cx="6781800" cy="371475"/>
          </a:xfrm>
          <a:prstGeom prst="rightArrow">
            <a:avLst/>
          </a:prstGeom>
          <a:gradFill>
            <a:gsLst>
              <a:gs pos="50000">
                <a:schemeClr val="accent5">
                  <a:lumMod val="60000"/>
                  <a:lumOff val="40000"/>
                </a:schemeClr>
              </a:gs>
              <a:gs pos="0">
                <a:schemeClr val="accent5">
                  <a:lumMod val="20000"/>
                  <a:lumOff val="80000"/>
                </a:schemeClr>
              </a:gs>
              <a:gs pos="100000">
                <a:schemeClr val="accent5">
                  <a:lumMod val="50000"/>
                </a:schemeClr>
              </a:gs>
            </a:gsLst>
            <a:lin ang="0" scaled="1"/>
          </a:gra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9" name="TextBox 8">
            <a:extLst>
              <a:ext uri="{FF2B5EF4-FFF2-40B4-BE49-F238E27FC236}">
                <a16:creationId xmlns:a16="http://schemas.microsoft.com/office/drawing/2014/main" id="{3A47B62D-13F3-4EB1-AF26-CD94B7746D6C}"/>
              </a:ext>
            </a:extLst>
          </p:cNvPr>
          <p:cNvSpPr txBox="1"/>
          <p:nvPr/>
        </p:nvSpPr>
        <p:spPr>
          <a:xfrm>
            <a:off x="3504113" y="5784523"/>
            <a:ext cx="1669047" cy="400110"/>
          </a:xfrm>
          <a:prstGeom prst="rect">
            <a:avLst/>
          </a:prstGeom>
          <a:noFill/>
        </p:spPr>
        <p:txBody>
          <a:bodyPr wrap="none" rtlCol="0">
            <a:spAutoFit/>
          </a:bodyPr>
          <a:lstStyle/>
          <a:p>
            <a:r>
              <a:rPr lang="en-US" sz="2000" dirty="0"/>
              <a:t>higher density</a:t>
            </a:r>
          </a:p>
        </p:txBody>
      </p:sp>
      <p:sp>
        <p:nvSpPr>
          <p:cNvPr id="12" name="TextBox 11">
            <a:extLst>
              <a:ext uri="{FF2B5EF4-FFF2-40B4-BE49-F238E27FC236}">
                <a16:creationId xmlns:a16="http://schemas.microsoft.com/office/drawing/2014/main" id="{BEE3FE15-7738-41C0-A78C-FF087DBAD4AB}"/>
              </a:ext>
            </a:extLst>
          </p:cNvPr>
          <p:cNvSpPr txBox="1"/>
          <p:nvPr/>
        </p:nvSpPr>
        <p:spPr>
          <a:xfrm>
            <a:off x="838200" y="6213444"/>
            <a:ext cx="6032036" cy="307777"/>
          </a:xfrm>
          <a:prstGeom prst="rect">
            <a:avLst/>
          </a:prstGeom>
          <a:noFill/>
        </p:spPr>
        <p:txBody>
          <a:bodyPr wrap="none" rtlCol="0">
            <a:spAutoFit/>
          </a:bodyPr>
          <a:lstStyle/>
          <a:p>
            <a:r>
              <a:rPr lang="en-US" sz="1400" i="1" dirty="0">
                <a:solidFill>
                  <a:schemeClr val="bg1">
                    <a:lumMod val="65000"/>
                  </a:schemeClr>
                </a:solidFill>
              </a:rPr>
              <a:t>Avg. epoch time; #layer=2, </a:t>
            </a:r>
            <a:r>
              <a:rPr lang="en-US" sz="1400" i="1" dirty="0" err="1">
                <a:solidFill>
                  <a:schemeClr val="bg1">
                    <a:lumMod val="65000"/>
                  </a:schemeClr>
                </a:solidFill>
              </a:rPr>
              <a:t>hidden_size</a:t>
            </a:r>
            <a:r>
              <a:rPr lang="en-US" sz="1400" i="1" dirty="0">
                <a:solidFill>
                  <a:schemeClr val="bg1">
                    <a:lumMod val="65000"/>
                  </a:schemeClr>
                </a:solidFill>
              </a:rPr>
              <a:t>=16 (amazon), 32 (</a:t>
            </a:r>
            <a:r>
              <a:rPr lang="en-US" sz="1400" i="1" dirty="0" err="1">
                <a:solidFill>
                  <a:schemeClr val="bg1">
                    <a:lumMod val="65000"/>
                  </a:schemeClr>
                </a:solidFill>
              </a:rPr>
              <a:t>enwiki</a:t>
            </a:r>
            <a:r>
              <a:rPr lang="en-US" sz="1400" i="1" dirty="0">
                <a:solidFill>
                  <a:schemeClr val="bg1">
                    <a:lumMod val="65000"/>
                  </a:schemeClr>
                </a:solidFill>
              </a:rPr>
              <a:t>), 64 (reddit-full)</a:t>
            </a:r>
          </a:p>
        </p:txBody>
      </p:sp>
      <p:pic>
        <p:nvPicPr>
          <p:cNvPr id="13" name="图片 4">
            <a:extLst>
              <a:ext uri="{FF2B5EF4-FFF2-40B4-BE49-F238E27FC236}">
                <a16:creationId xmlns:a16="http://schemas.microsoft.com/office/drawing/2014/main" id="{6BDB41EC-DA0A-4980-A7DE-29DC802474E5}"/>
              </a:ext>
            </a:extLst>
          </p:cNvPr>
          <p:cNvPicPr>
            <a:picLocks noChangeAspect="1"/>
          </p:cNvPicPr>
          <p:nvPr/>
        </p:nvPicPr>
        <p:blipFill rotWithShape="1">
          <a:blip r:embed="rId3"/>
          <a:srcRect r="66778"/>
          <a:stretch/>
        </p:blipFill>
        <p:spPr>
          <a:xfrm>
            <a:off x="5353131" y="2481827"/>
            <a:ext cx="2145851" cy="2845329"/>
          </a:xfrm>
          <a:prstGeom prst="rect">
            <a:avLst/>
          </a:prstGeom>
        </p:spPr>
      </p:pic>
      <p:pic>
        <p:nvPicPr>
          <p:cNvPr id="14" name="图片 123">
            <a:extLst>
              <a:ext uri="{FF2B5EF4-FFF2-40B4-BE49-F238E27FC236}">
                <a16:creationId xmlns:a16="http://schemas.microsoft.com/office/drawing/2014/main" id="{2D38C4C7-C2D3-4F25-B6E0-3F4AF3409B5D}"/>
              </a:ext>
            </a:extLst>
          </p:cNvPr>
          <p:cNvPicPr>
            <a:picLocks noChangeAspect="1"/>
          </p:cNvPicPr>
          <p:nvPr/>
        </p:nvPicPr>
        <p:blipFill rotWithShape="1">
          <a:blip r:embed="rId3"/>
          <a:srcRect l="34084" r="33407"/>
          <a:stretch/>
        </p:blipFill>
        <p:spPr>
          <a:xfrm>
            <a:off x="3210856" y="2436463"/>
            <a:ext cx="2133239" cy="2890693"/>
          </a:xfrm>
          <a:prstGeom prst="rect">
            <a:avLst/>
          </a:prstGeom>
        </p:spPr>
      </p:pic>
      <p:pic>
        <p:nvPicPr>
          <p:cNvPr id="15" name="图片 125">
            <a:extLst>
              <a:ext uri="{FF2B5EF4-FFF2-40B4-BE49-F238E27FC236}">
                <a16:creationId xmlns:a16="http://schemas.microsoft.com/office/drawing/2014/main" id="{7F7AD1B0-0541-4553-8F54-4B5CF0A74830}"/>
              </a:ext>
            </a:extLst>
          </p:cNvPr>
          <p:cNvPicPr>
            <a:picLocks noChangeAspect="1"/>
          </p:cNvPicPr>
          <p:nvPr/>
        </p:nvPicPr>
        <p:blipFill rotWithShape="1">
          <a:blip r:embed="rId3"/>
          <a:srcRect l="67506"/>
          <a:stretch/>
        </p:blipFill>
        <p:spPr>
          <a:xfrm>
            <a:off x="1059287" y="2410309"/>
            <a:ext cx="2151569" cy="2916847"/>
          </a:xfrm>
          <a:prstGeom prst="rect">
            <a:avLst/>
          </a:prstGeom>
        </p:spPr>
      </p:pic>
      <p:sp>
        <p:nvSpPr>
          <p:cNvPr id="16" name="Rounded Rectangle 12">
            <a:extLst>
              <a:ext uri="{FF2B5EF4-FFF2-40B4-BE49-F238E27FC236}">
                <a16:creationId xmlns:a16="http://schemas.microsoft.com/office/drawing/2014/main" id="{462348B2-BC70-4AC4-86C9-AF0A9D08617A}"/>
              </a:ext>
            </a:extLst>
          </p:cNvPr>
          <p:cNvSpPr/>
          <p:nvPr/>
        </p:nvSpPr>
        <p:spPr>
          <a:xfrm>
            <a:off x="8145076" y="2024744"/>
            <a:ext cx="4062292" cy="661306"/>
          </a:xfrm>
          <a:prstGeom prst="round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lvl="0">
              <a:defRPr/>
            </a:pPr>
            <a:r>
              <a:rPr lang="en-US" sz="2400" dirty="0">
                <a:solidFill>
                  <a:prstClr val="white"/>
                </a:solidFill>
              </a:rPr>
              <a:t>up to 47x speedup vs TF(CPU)</a:t>
            </a:r>
          </a:p>
        </p:txBody>
      </p:sp>
      <p:sp>
        <p:nvSpPr>
          <p:cNvPr id="17" name="Rounded Rectangle 12">
            <a:extLst>
              <a:ext uri="{FF2B5EF4-FFF2-40B4-BE49-F238E27FC236}">
                <a16:creationId xmlns:a16="http://schemas.microsoft.com/office/drawing/2014/main" id="{2E074408-35C3-4926-845D-7A45CD77B77A}"/>
              </a:ext>
            </a:extLst>
          </p:cNvPr>
          <p:cNvSpPr/>
          <p:nvPr/>
        </p:nvSpPr>
        <p:spPr>
          <a:xfrm>
            <a:off x="8145076" y="3099200"/>
            <a:ext cx="4062292" cy="659599"/>
          </a:xfrm>
          <a:prstGeom prst="round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lvl="0">
              <a:defRPr/>
            </a:pPr>
            <a:r>
              <a:rPr lang="en-US" sz="2400" dirty="0">
                <a:solidFill>
                  <a:prstClr val="white"/>
                </a:solidFill>
              </a:rPr>
              <a:t>up to 5x speedup vs TF-SAGA</a:t>
            </a:r>
          </a:p>
        </p:txBody>
      </p:sp>
      <p:grpSp>
        <p:nvGrpSpPr>
          <p:cNvPr id="18" name="Group 17">
            <a:extLst>
              <a:ext uri="{FF2B5EF4-FFF2-40B4-BE49-F238E27FC236}">
                <a16:creationId xmlns:a16="http://schemas.microsoft.com/office/drawing/2014/main" id="{633643EA-273E-4C2F-A4E0-213CC1272356}"/>
              </a:ext>
            </a:extLst>
          </p:cNvPr>
          <p:cNvGrpSpPr/>
          <p:nvPr/>
        </p:nvGrpSpPr>
        <p:grpSpPr>
          <a:xfrm>
            <a:off x="7104075" y="3377268"/>
            <a:ext cx="127787" cy="1105832"/>
            <a:chOff x="5261587" y="2890520"/>
            <a:chExt cx="184165" cy="1092200"/>
          </a:xfrm>
        </p:grpSpPr>
        <p:cxnSp>
          <p:nvCxnSpPr>
            <p:cNvPr id="19" name="Straight Connector 18">
              <a:extLst>
                <a:ext uri="{FF2B5EF4-FFF2-40B4-BE49-F238E27FC236}">
                  <a16:creationId xmlns:a16="http://schemas.microsoft.com/office/drawing/2014/main" id="{E5329563-9172-4065-B9B3-3EC8DEE3113D}"/>
                </a:ext>
              </a:extLst>
            </p:cNvPr>
            <p:cNvCxnSpPr>
              <a:cxnSpLocks/>
            </p:cNvCxnSpPr>
            <p:nvPr/>
          </p:nvCxnSpPr>
          <p:spPr>
            <a:xfrm>
              <a:off x="5261587" y="2890520"/>
              <a:ext cx="184165" cy="0"/>
            </a:xfrm>
            <a:prstGeom prst="line">
              <a:avLst/>
            </a:prstGeom>
            <a:ln w="19050">
              <a:solidFill>
                <a:schemeClr val="accent2"/>
              </a:solidFill>
            </a:ln>
          </p:spPr>
          <p:style>
            <a:lnRef idx="3">
              <a:schemeClr val="dk1"/>
            </a:lnRef>
            <a:fillRef idx="0">
              <a:schemeClr val="dk1"/>
            </a:fillRef>
            <a:effectRef idx="2">
              <a:schemeClr val="dk1"/>
            </a:effectRef>
            <a:fontRef idx="minor">
              <a:schemeClr val="tx1"/>
            </a:fontRef>
          </p:style>
        </p:cxnSp>
        <p:cxnSp>
          <p:nvCxnSpPr>
            <p:cNvPr id="20" name="Straight Connector 19">
              <a:extLst>
                <a:ext uri="{FF2B5EF4-FFF2-40B4-BE49-F238E27FC236}">
                  <a16:creationId xmlns:a16="http://schemas.microsoft.com/office/drawing/2014/main" id="{EF9BB759-3B3E-499A-B9DA-F65B365BC88E}"/>
                </a:ext>
              </a:extLst>
            </p:cNvPr>
            <p:cNvCxnSpPr>
              <a:cxnSpLocks/>
            </p:cNvCxnSpPr>
            <p:nvPr/>
          </p:nvCxnSpPr>
          <p:spPr>
            <a:xfrm flipV="1">
              <a:off x="5353670" y="2890520"/>
              <a:ext cx="0" cy="1092200"/>
            </a:xfrm>
            <a:prstGeom prst="line">
              <a:avLst/>
            </a:prstGeom>
            <a:ln w="19050">
              <a:solidFill>
                <a:schemeClr val="accent2"/>
              </a:solidFill>
            </a:ln>
          </p:spPr>
          <p:style>
            <a:lnRef idx="2">
              <a:schemeClr val="dk1"/>
            </a:lnRef>
            <a:fillRef idx="0">
              <a:schemeClr val="dk1"/>
            </a:fillRef>
            <a:effectRef idx="1">
              <a:schemeClr val="dk1"/>
            </a:effectRef>
            <a:fontRef idx="minor">
              <a:schemeClr val="tx1"/>
            </a:fontRef>
          </p:style>
        </p:cxnSp>
        <p:cxnSp>
          <p:nvCxnSpPr>
            <p:cNvPr id="21" name="Straight Connector 20">
              <a:extLst>
                <a:ext uri="{FF2B5EF4-FFF2-40B4-BE49-F238E27FC236}">
                  <a16:creationId xmlns:a16="http://schemas.microsoft.com/office/drawing/2014/main" id="{915380A1-EF9F-4266-BC9E-C1EA3018B5E1}"/>
                </a:ext>
              </a:extLst>
            </p:cNvPr>
            <p:cNvCxnSpPr>
              <a:cxnSpLocks/>
            </p:cNvCxnSpPr>
            <p:nvPr/>
          </p:nvCxnSpPr>
          <p:spPr>
            <a:xfrm>
              <a:off x="5261587" y="3982720"/>
              <a:ext cx="184165" cy="0"/>
            </a:xfrm>
            <a:prstGeom prst="line">
              <a:avLst/>
            </a:prstGeom>
            <a:ln w="19050">
              <a:solidFill>
                <a:schemeClr val="accent2"/>
              </a:solidFill>
            </a:ln>
          </p:spPr>
          <p:style>
            <a:lnRef idx="3">
              <a:schemeClr val="dk1"/>
            </a:lnRef>
            <a:fillRef idx="0">
              <a:schemeClr val="dk1"/>
            </a:fillRef>
            <a:effectRef idx="2">
              <a:schemeClr val="dk1"/>
            </a:effectRef>
            <a:fontRef idx="minor">
              <a:schemeClr val="tx1"/>
            </a:fontRef>
          </p:style>
        </p:cxnSp>
      </p:grpSp>
      <p:grpSp>
        <p:nvGrpSpPr>
          <p:cNvPr id="22" name="Group 21">
            <a:extLst>
              <a:ext uri="{FF2B5EF4-FFF2-40B4-BE49-F238E27FC236}">
                <a16:creationId xmlns:a16="http://schemas.microsoft.com/office/drawing/2014/main" id="{0B8005D1-6796-4F59-8ECA-CF6A1CDFB5D2}"/>
              </a:ext>
            </a:extLst>
          </p:cNvPr>
          <p:cNvGrpSpPr/>
          <p:nvPr/>
        </p:nvGrpSpPr>
        <p:grpSpPr>
          <a:xfrm>
            <a:off x="6680692" y="3473450"/>
            <a:ext cx="156254" cy="1009649"/>
            <a:chOff x="5261587" y="2890520"/>
            <a:chExt cx="184165" cy="1092200"/>
          </a:xfrm>
        </p:grpSpPr>
        <p:cxnSp>
          <p:nvCxnSpPr>
            <p:cNvPr id="23" name="Straight Connector 22">
              <a:extLst>
                <a:ext uri="{FF2B5EF4-FFF2-40B4-BE49-F238E27FC236}">
                  <a16:creationId xmlns:a16="http://schemas.microsoft.com/office/drawing/2014/main" id="{76FED8BD-BC12-4680-B532-8E65E50D26E3}"/>
                </a:ext>
              </a:extLst>
            </p:cNvPr>
            <p:cNvCxnSpPr>
              <a:cxnSpLocks/>
            </p:cNvCxnSpPr>
            <p:nvPr/>
          </p:nvCxnSpPr>
          <p:spPr>
            <a:xfrm>
              <a:off x="5261587" y="2890520"/>
              <a:ext cx="184165" cy="0"/>
            </a:xfrm>
            <a:prstGeom prst="line">
              <a:avLst/>
            </a:prstGeom>
            <a:ln w="19050">
              <a:solidFill>
                <a:schemeClr val="accent2"/>
              </a:solidFill>
            </a:ln>
          </p:spPr>
          <p:style>
            <a:lnRef idx="3">
              <a:schemeClr val="dk1"/>
            </a:lnRef>
            <a:fillRef idx="0">
              <a:schemeClr val="dk1"/>
            </a:fillRef>
            <a:effectRef idx="2">
              <a:schemeClr val="dk1"/>
            </a:effectRef>
            <a:fontRef idx="minor">
              <a:schemeClr val="tx1"/>
            </a:fontRef>
          </p:style>
        </p:cxnSp>
        <p:cxnSp>
          <p:nvCxnSpPr>
            <p:cNvPr id="24" name="Straight Connector 23">
              <a:extLst>
                <a:ext uri="{FF2B5EF4-FFF2-40B4-BE49-F238E27FC236}">
                  <a16:creationId xmlns:a16="http://schemas.microsoft.com/office/drawing/2014/main" id="{7B703064-671D-482D-8CAC-17509E963D5C}"/>
                </a:ext>
              </a:extLst>
            </p:cNvPr>
            <p:cNvCxnSpPr>
              <a:cxnSpLocks/>
            </p:cNvCxnSpPr>
            <p:nvPr/>
          </p:nvCxnSpPr>
          <p:spPr>
            <a:xfrm flipV="1">
              <a:off x="5353670" y="2890520"/>
              <a:ext cx="0" cy="1092200"/>
            </a:xfrm>
            <a:prstGeom prst="line">
              <a:avLst/>
            </a:prstGeom>
            <a:ln w="19050">
              <a:solidFill>
                <a:schemeClr val="accent2"/>
              </a:solidFill>
            </a:ln>
          </p:spPr>
          <p:style>
            <a:lnRef idx="2">
              <a:schemeClr val="dk1"/>
            </a:lnRef>
            <a:fillRef idx="0">
              <a:schemeClr val="dk1"/>
            </a:fillRef>
            <a:effectRef idx="1">
              <a:schemeClr val="dk1"/>
            </a:effectRef>
            <a:fontRef idx="minor">
              <a:schemeClr val="tx1"/>
            </a:fontRef>
          </p:style>
        </p:cxnSp>
        <p:cxnSp>
          <p:nvCxnSpPr>
            <p:cNvPr id="25" name="Straight Connector 24">
              <a:extLst>
                <a:ext uri="{FF2B5EF4-FFF2-40B4-BE49-F238E27FC236}">
                  <a16:creationId xmlns:a16="http://schemas.microsoft.com/office/drawing/2014/main" id="{A84951BF-F9DC-418A-8AF4-01E2D3745CD8}"/>
                </a:ext>
              </a:extLst>
            </p:cNvPr>
            <p:cNvCxnSpPr>
              <a:cxnSpLocks/>
            </p:cNvCxnSpPr>
            <p:nvPr/>
          </p:nvCxnSpPr>
          <p:spPr>
            <a:xfrm>
              <a:off x="5261587" y="3982720"/>
              <a:ext cx="184165" cy="0"/>
            </a:xfrm>
            <a:prstGeom prst="line">
              <a:avLst/>
            </a:prstGeom>
            <a:ln w="19050">
              <a:solidFill>
                <a:schemeClr val="accent2"/>
              </a:solidFill>
            </a:ln>
          </p:spPr>
          <p:style>
            <a:lnRef idx="3">
              <a:schemeClr val="dk1"/>
            </a:lnRef>
            <a:fillRef idx="0">
              <a:schemeClr val="dk1"/>
            </a:fillRef>
            <a:effectRef idx="2">
              <a:schemeClr val="dk1"/>
            </a:effectRef>
            <a:fontRef idx="minor">
              <a:schemeClr val="tx1"/>
            </a:fontRef>
          </p:style>
        </p:cxnSp>
      </p:grpSp>
      <p:grpSp>
        <p:nvGrpSpPr>
          <p:cNvPr id="26" name="Group 25">
            <a:extLst>
              <a:ext uri="{FF2B5EF4-FFF2-40B4-BE49-F238E27FC236}">
                <a16:creationId xmlns:a16="http://schemas.microsoft.com/office/drawing/2014/main" id="{5FD4B313-376D-4BCB-9FDF-38DF8014C794}"/>
              </a:ext>
            </a:extLst>
          </p:cNvPr>
          <p:cNvGrpSpPr/>
          <p:nvPr/>
        </p:nvGrpSpPr>
        <p:grpSpPr>
          <a:xfrm>
            <a:off x="6269338" y="3632214"/>
            <a:ext cx="156253" cy="858920"/>
            <a:chOff x="5261587" y="2890520"/>
            <a:chExt cx="184165" cy="1092200"/>
          </a:xfrm>
        </p:grpSpPr>
        <p:cxnSp>
          <p:nvCxnSpPr>
            <p:cNvPr id="27" name="Straight Connector 26">
              <a:extLst>
                <a:ext uri="{FF2B5EF4-FFF2-40B4-BE49-F238E27FC236}">
                  <a16:creationId xmlns:a16="http://schemas.microsoft.com/office/drawing/2014/main" id="{14E242DC-BED4-4895-B015-95088913CBD6}"/>
                </a:ext>
              </a:extLst>
            </p:cNvPr>
            <p:cNvCxnSpPr>
              <a:cxnSpLocks/>
            </p:cNvCxnSpPr>
            <p:nvPr/>
          </p:nvCxnSpPr>
          <p:spPr>
            <a:xfrm>
              <a:off x="5261587" y="2890520"/>
              <a:ext cx="184165" cy="0"/>
            </a:xfrm>
            <a:prstGeom prst="line">
              <a:avLst/>
            </a:prstGeom>
            <a:ln w="19050">
              <a:solidFill>
                <a:schemeClr val="accent2"/>
              </a:solidFill>
            </a:ln>
          </p:spPr>
          <p:style>
            <a:lnRef idx="3">
              <a:schemeClr val="dk1"/>
            </a:lnRef>
            <a:fillRef idx="0">
              <a:schemeClr val="dk1"/>
            </a:fillRef>
            <a:effectRef idx="2">
              <a:schemeClr val="dk1"/>
            </a:effectRef>
            <a:fontRef idx="minor">
              <a:schemeClr val="tx1"/>
            </a:fontRef>
          </p:style>
        </p:cxnSp>
        <p:cxnSp>
          <p:nvCxnSpPr>
            <p:cNvPr id="28" name="Straight Connector 27">
              <a:extLst>
                <a:ext uri="{FF2B5EF4-FFF2-40B4-BE49-F238E27FC236}">
                  <a16:creationId xmlns:a16="http://schemas.microsoft.com/office/drawing/2014/main" id="{CED39257-AEA4-4303-8C51-275306C2B716}"/>
                </a:ext>
              </a:extLst>
            </p:cNvPr>
            <p:cNvCxnSpPr>
              <a:cxnSpLocks/>
            </p:cNvCxnSpPr>
            <p:nvPr/>
          </p:nvCxnSpPr>
          <p:spPr>
            <a:xfrm flipV="1">
              <a:off x="5353670" y="2890520"/>
              <a:ext cx="0" cy="1092200"/>
            </a:xfrm>
            <a:prstGeom prst="line">
              <a:avLst/>
            </a:prstGeom>
            <a:ln w="19050">
              <a:solidFill>
                <a:schemeClr val="accent2"/>
              </a:solidFill>
            </a:ln>
          </p:spPr>
          <p:style>
            <a:lnRef idx="2">
              <a:schemeClr val="dk1"/>
            </a:lnRef>
            <a:fillRef idx="0">
              <a:schemeClr val="dk1"/>
            </a:fillRef>
            <a:effectRef idx="1">
              <a:schemeClr val="dk1"/>
            </a:effectRef>
            <a:fontRef idx="minor">
              <a:schemeClr val="tx1"/>
            </a:fontRef>
          </p:style>
        </p:cxnSp>
        <p:cxnSp>
          <p:nvCxnSpPr>
            <p:cNvPr id="29" name="Straight Connector 28">
              <a:extLst>
                <a:ext uri="{FF2B5EF4-FFF2-40B4-BE49-F238E27FC236}">
                  <a16:creationId xmlns:a16="http://schemas.microsoft.com/office/drawing/2014/main" id="{2F7F420C-0FBA-4739-BF07-2577C01AFE32}"/>
                </a:ext>
              </a:extLst>
            </p:cNvPr>
            <p:cNvCxnSpPr>
              <a:cxnSpLocks/>
            </p:cNvCxnSpPr>
            <p:nvPr/>
          </p:nvCxnSpPr>
          <p:spPr>
            <a:xfrm>
              <a:off x="5261587" y="3982720"/>
              <a:ext cx="184165" cy="0"/>
            </a:xfrm>
            <a:prstGeom prst="line">
              <a:avLst/>
            </a:prstGeom>
            <a:ln w="19050">
              <a:solidFill>
                <a:schemeClr val="accent2"/>
              </a:solidFill>
            </a:ln>
          </p:spPr>
          <p:style>
            <a:lnRef idx="3">
              <a:schemeClr val="dk1"/>
            </a:lnRef>
            <a:fillRef idx="0">
              <a:schemeClr val="dk1"/>
            </a:fillRef>
            <a:effectRef idx="2">
              <a:schemeClr val="dk1"/>
            </a:effectRef>
            <a:fontRef idx="minor">
              <a:schemeClr val="tx1"/>
            </a:fontRef>
          </p:style>
        </p:cxnSp>
      </p:grpSp>
      <p:grpSp>
        <p:nvGrpSpPr>
          <p:cNvPr id="30" name="Group 29">
            <a:extLst>
              <a:ext uri="{FF2B5EF4-FFF2-40B4-BE49-F238E27FC236}">
                <a16:creationId xmlns:a16="http://schemas.microsoft.com/office/drawing/2014/main" id="{7C88A225-378E-44C0-8942-8C877B32D690}"/>
              </a:ext>
            </a:extLst>
          </p:cNvPr>
          <p:cNvGrpSpPr/>
          <p:nvPr/>
        </p:nvGrpSpPr>
        <p:grpSpPr>
          <a:xfrm>
            <a:off x="4953240" y="3473450"/>
            <a:ext cx="156253" cy="954618"/>
            <a:chOff x="5261587" y="2890520"/>
            <a:chExt cx="184165" cy="1092200"/>
          </a:xfrm>
        </p:grpSpPr>
        <p:cxnSp>
          <p:nvCxnSpPr>
            <p:cNvPr id="31" name="Straight Connector 30">
              <a:extLst>
                <a:ext uri="{FF2B5EF4-FFF2-40B4-BE49-F238E27FC236}">
                  <a16:creationId xmlns:a16="http://schemas.microsoft.com/office/drawing/2014/main" id="{639C5CBE-2089-487E-83A2-D6282374C03B}"/>
                </a:ext>
              </a:extLst>
            </p:cNvPr>
            <p:cNvCxnSpPr>
              <a:cxnSpLocks/>
            </p:cNvCxnSpPr>
            <p:nvPr/>
          </p:nvCxnSpPr>
          <p:spPr>
            <a:xfrm>
              <a:off x="5261587" y="2890520"/>
              <a:ext cx="184165" cy="0"/>
            </a:xfrm>
            <a:prstGeom prst="line">
              <a:avLst/>
            </a:prstGeom>
            <a:ln w="19050">
              <a:solidFill>
                <a:schemeClr val="accent2"/>
              </a:solidFill>
            </a:ln>
          </p:spPr>
          <p:style>
            <a:lnRef idx="3">
              <a:schemeClr val="dk1"/>
            </a:lnRef>
            <a:fillRef idx="0">
              <a:schemeClr val="dk1"/>
            </a:fillRef>
            <a:effectRef idx="2">
              <a:schemeClr val="dk1"/>
            </a:effectRef>
            <a:fontRef idx="minor">
              <a:schemeClr val="tx1"/>
            </a:fontRef>
          </p:style>
        </p:cxnSp>
        <p:cxnSp>
          <p:nvCxnSpPr>
            <p:cNvPr id="32" name="Straight Connector 31">
              <a:extLst>
                <a:ext uri="{FF2B5EF4-FFF2-40B4-BE49-F238E27FC236}">
                  <a16:creationId xmlns:a16="http://schemas.microsoft.com/office/drawing/2014/main" id="{763477D6-4360-49DF-A18F-9CDC42E89E45}"/>
                </a:ext>
              </a:extLst>
            </p:cNvPr>
            <p:cNvCxnSpPr>
              <a:cxnSpLocks/>
            </p:cNvCxnSpPr>
            <p:nvPr/>
          </p:nvCxnSpPr>
          <p:spPr>
            <a:xfrm flipV="1">
              <a:off x="5353670" y="2890520"/>
              <a:ext cx="0" cy="1092200"/>
            </a:xfrm>
            <a:prstGeom prst="line">
              <a:avLst/>
            </a:prstGeom>
            <a:ln w="19050">
              <a:solidFill>
                <a:schemeClr val="accent2"/>
              </a:solidFill>
            </a:ln>
          </p:spPr>
          <p:style>
            <a:lnRef idx="2">
              <a:schemeClr val="dk1"/>
            </a:lnRef>
            <a:fillRef idx="0">
              <a:schemeClr val="dk1"/>
            </a:fillRef>
            <a:effectRef idx="1">
              <a:schemeClr val="dk1"/>
            </a:effectRef>
            <a:fontRef idx="minor">
              <a:schemeClr val="tx1"/>
            </a:fontRef>
          </p:style>
        </p:cxnSp>
        <p:cxnSp>
          <p:nvCxnSpPr>
            <p:cNvPr id="33" name="Straight Connector 32">
              <a:extLst>
                <a:ext uri="{FF2B5EF4-FFF2-40B4-BE49-F238E27FC236}">
                  <a16:creationId xmlns:a16="http://schemas.microsoft.com/office/drawing/2014/main" id="{212A95F5-3457-4891-8686-5D8CCDF2AEA4}"/>
                </a:ext>
              </a:extLst>
            </p:cNvPr>
            <p:cNvCxnSpPr>
              <a:cxnSpLocks/>
            </p:cNvCxnSpPr>
            <p:nvPr/>
          </p:nvCxnSpPr>
          <p:spPr>
            <a:xfrm>
              <a:off x="5261587" y="3982720"/>
              <a:ext cx="184165" cy="0"/>
            </a:xfrm>
            <a:prstGeom prst="line">
              <a:avLst/>
            </a:prstGeom>
            <a:ln w="19050">
              <a:solidFill>
                <a:schemeClr val="accent2"/>
              </a:solidFill>
            </a:ln>
          </p:spPr>
          <p:style>
            <a:lnRef idx="3">
              <a:schemeClr val="dk1"/>
            </a:lnRef>
            <a:fillRef idx="0">
              <a:schemeClr val="dk1"/>
            </a:fillRef>
            <a:effectRef idx="2">
              <a:schemeClr val="dk1"/>
            </a:effectRef>
            <a:fontRef idx="minor">
              <a:schemeClr val="tx1"/>
            </a:fontRef>
          </p:style>
        </p:cxnSp>
      </p:grpSp>
      <p:grpSp>
        <p:nvGrpSpPr>
          <p:cNvPr id="34" name="Group 33">
            <a:extLst>
              <a:ext uri="{FF2B5EF4-FFF2-40B4-BE49-F238E27FC236}">
                <a16:creationId xmlns:a16="http://schemas.microsoft.com/office/drawing/2014/main" id="{9C020109-4FD1-4D47-B50C-E33FE7BC194F}"/>
              </a:ext>
            </a:extLst>
          </p:cNvPr>
          <p:cNvGrpSpPr/>
          <p:nvPr/>
        </p:nvGrpSpPr>
        <p:grpSpPr>
          <a:xfrm>
            <a:off x="4494034" y="3483614"/>
            <a:ext cx="156253" cy="954618"/>
            <a:chOff x="5261587" y="2890520"/>
            <a:chExt cx="184165" cy="1092200"/>
          </a:xfrm>
        </p:grpSpPr>
        <p:cxnSp>
          <p:nvCxnSpPr>
            <p:cNvPr id="35" name="Straight Connector 34">
              <a:extLst>
                <a:ext uri="{FF2B5EF4-FFF2-40B4-BE49-F238E27FC236}">
                  <a16:creationId xmlns:a16="http://schemas.microsoft.com/office/drawing/2014/main" id="{88FBA4A0-198D-45F5-888E-F7D6B6E91E6E}"/>
                </a:ext>
              </a:extLst>
            </p:cNvPr>
            <p:cNvCxnSpPr>
              <a:cxnSpLocks/>
            </p:cNvCxnSpPr>
            <p:nvPr/>
          </p:nvCxnSpPr>
          <p:spPr>
            <a:xfrm>
              <a:off x="5261587" y="2890520"/>
              <a:ext cx="184165" cy="0"/>
            </a:xfrm>
            <a:prstGeom prst="line">
              <a:avLst/>
            </a:prstGeom>
            <a:ln w="19050">
              <a:solidFill>
                <a:schemeClr val="accent2"/>
              </a:solidFill>
            </a:ln>
          </p:spPr>
          <p:style>
            <a:lnRef idx="3">
              <a:schemeClr val="dk1"/>
            </a:lnRef>
            <a:fillRef idx="0">
              <a:schemeClr val="dk1"/>
            </a:fillRef>
            <a:effectRef idx="2">
              <a:schemeClr val="dk1"/>
            </a:effectRef>
            <a:fontRef idx="minor">
              <a:schemeClr val="tx1"/>
            </a:fontRef>
          </p:style>
        </p:cxnSp>
        <p:cxnSp>
          <p:nvCxnSpPr>
            <p:cNvPr id="36" name="Straight Connector 35">
              <a:extLst>
                <a:ext uri="{FF2B5EF4-FFF2-40B4-BE49-F238E27FC236}">
                  <a16:creationId xmlns:a16="http://schemas.microsoft.com/office/drawing/2014/main" id="{B7DA21F3-5ABA-4123-A6F2-D3C7414BC324}"/>
                </a:ext>
              </a:extLst>
            </p:cNvPr>
            <p:cNvCxnSpPr>
              <a:cxnSpLocks/>
            </p:cNvCxnSpPr>
            <p:nvPr/>
          </p:nvCxnSpPr>
          <p:spPr>
            <a:xfrm flipV="1">
              <a:off x="5353670" y="2890520"/>
              <a:ext cx="0" cy="1092200"/>
            </a:xfrm>
            <a:prstGeom prst="line">
              <a:avLst/>
            </a:prstGeom>
            <a:ln w="19050">
              <a:solidFill>
                <a:schemeClr val="accent2"/>
              </a:solidFill>
            </a:ln>
          </p:spPr>
          <p:style>
            <a:lnRef idx="2">
              <a:schemeClr val="dk1"/>
            </a:lnRef>
            <a:fillRef idx="0">
              <a:schemeClr val="dk1"/>
            </a:fillRef>
            <a:effectRef idx="1">
              <a:schemeClr val="dk1"/>
            </a:effectRef>
            <a:fontRef idx="minor">
              <a:schemeClr val="tx1"/>
            </a:fontRef>
          </p:style>
        </p:cxnSp>
        <p:cxnSp>
          <p:nvCxnSpPr>
            <p:cNvPr id="37" name="Straight Connector 36">
              <a:extLst>
                <a:ext uri="{FF2B5EF4-FFF2-40B4-BE49-F238E27FC236}">
                  <a16:creationId xmlns:a16="http://schemas.microsoft.com/office/drawing/2014/main" id="{3F920FA8-6825-4BE6-A83B-8ACA53DD9586}"/>
                </a:ext>
              </a:extLst>
            </p:cNvPr>
            <p:cNvCxnSpPr>
              <a:cxnSpLocks/>
            </p:cNvCxnSpPr>
            <p:nvPr/>
          </p:nvCxnSpPr>
          <p:spPr>
            <a:xfrm>
              <a:off x="5261587" y="3982720"/>
              <a:ext cx="184165" cy="0"/>
            </a:xfrm>
            <a:prstGeom prst="line">
              <a:avLst/>
            </a:prstGeom>
            <a:ln w="19050">
              <a:solidFill>
                <a:schemeClr val="accent2"/>
              </a:solidFill>
            </a:ln>
          </p:spPr>
          <p:style>
            <a:lnRef idx="3">
              <a:schemeClr val="dk1"/>
            </a:lnRef>
            <a:fillRef idx="0">
              <a:schemeClr val="dk1"/>
            </a:fillRef>
            <a:effectRef idx="2">
              <a:schemeClr val="dk1"/>
            </a:effectRef>
            <a:fontRef idx="minor">
              <a:schemeClr val="tx1"/>
            </a:fontRef>
          </p:style>
        </p:cxnSp>
      </p:grpSp>
      <p:grpSp>
        <p:nvGrpSpPr>
          <p:cNvPr id="38" name="Group 37">
            <a:extLst>
              <a:ext uri="{FF2B5EF4-FFF2-40B4-BE49-F238E27FC236}">
                <a16:creationId xmlns:a16="http://schemas.microsoft.com/office/drawing/2014/main" id="{52B95548-B91E-4EF7-8660-22702D57AA59}"/>
              </a:ext>
            </a:extLst>
          </p:cNvPr>
          <p:cNvGrpSpPr/>
          <p:nvPr/>
        </p:nvGrpSpPr>
        <p:grpSpPr>
          <a:xfrm>
            <a:off x="4048937" y="3549649"/>
            <a:ext cx="161910" cy="905933"/>
            <a:chOff x="5261587" y="2890520"/>
            <a:chExt cx="184165" cy="1092200"/>
          </a:xfrm>
        </p:grpSpPr>
        <p:cxnSp>
          <p:nvCxnSpPr>
            <p:cNvPr id="39" name="Straight Connector 38">
              <a:extLst>
                <a:ext uri="{FF2B5EF4-FFF2-40B4-BE49-F238E27FC236}">
                  <a16:creationId xmlns:a16="http://schemas.microsoft.com/office/drawing/2014/main" id="{5F1D2A31-B157-4990-BCE2-F9AD8CD5D2CE}"/>
                </a:ext>
              </a:extLst>
            </p:cNvPr>
            <p:cNvCxnSpPr>
              <a:cxnSpLocks/>
            </p:cNvCxnSpPr>
            <p:nvPr/>
          </p:nvCxnSpPr>
          <p:spPr>
            <a:xfrm>
              <a:off x="5261587" y="2890520"/>
              <a:ext cx="184165" cy="0"/>
            </a:xfrm>
            <a:prstGeom prst="line">
              <a:avLst/>
            </a:prstGeom>
            <a:ln w="19050">
              <a:solidFill>
                <a:schemeClr val="accent2"/>
              </a:solidFill>
            </a:ln>
          </p:spPr>
          <p:style>
            <a:lnRef idx="3">
              <a:schemeClr val="dk1"/>
            </a:lnRef>
            <a:fillRef idx="0">
              <a:schemeClr val="dk1"/>
            </a:fillRef>
            <a:effectRef idx="2">
              <a:schemeClr val="dk1"/>
            </a:effectRef>
            <a:fontRef idx="minor">
              <a:schemeClr val="tx1"/>
            </a:fontRef>
          </p:style>
        </p:cxnSp>
        <p:cxnSp>
          <p:nvCxnSpPr>
            <p:cNvPr id="40" name="Straight Connector 39">
              <a:extLst>
                <a:ext uri="{FF2B5EF4-FFF2-40B4-BE49-F238E27FC236}">
                  <a16:creationId xmlns:a16="http://schemas.microsoft.com/office/drawing/2014/main" id="{C3263AC5-F474-4E4F-93F7-0A2F9269458D}"/>
                </a:ext>
              </a:extLst>
            </p:cNvPr>
            <p:cNvCxnSpPr>
              <a:cxnSpLocks/>
            </p:cNvCxnSpPr>
            <p:nvPr/>
          </p:nvCxnSpPr>
          <p:spPr>
            <a:xfrm flipV="1">
              <a:off x="5353670" y="2890520"/>
              <a:ext cx="0" cy="1092200"/>
            </a:xfrm>
            <a:prstGeom prst="line">
              <a:avLst/>
            </a:prstGeom>
            <a:ln w="19050">
              <a:solidFill>
                <a:schemeClr val="accent2"/>
              </a:solidFill>
            </a:ln>
          </p:spPr>
          <p:style>
            <a:lnRef idx="2">
              <a:schemeClr val="dk1"/>
            </a:lnRef>
            <a:fillRef idx="0">
              <a:schemeClr val="dk1"/>
            </a:fillRef>
            <a:effectRef idx="1">
              <a:schemeClr val="dk1"/>
            </a:effectRef>
            <a:fontRef idx="minor">
              <a:schemeClr val="tx1"/>
            </a:fontRef>
          </p:style>
        </p:cxnSp>
        <p:cxnSp>
          <p:nvCxnSpPr>
            <p:cNvPr id="41" name="Straight Connector 40">
              <a:extLst>
                <a:ext uri="{FF2B5EF4-FFF2-40B4-BE49-F238E27FC236}">
                  <a16:creationId xmlns:a16="http://schemas.microsoft.com/office/drawing/2014/main" id="{61C66B8B-0725-4FA3-9E39-868D583564DF}"/>
                </a:ext>
              </a:extLst>
            </p:cNvPr>
            <p:cNvCxnSpPr>
              <a:cxnSpLocks/>
            </p:cNvCxnSpPr>
            <p:nvPr/>
          </p:nvCxnSpPr>
          <p:spPr>
            <a:xfrm>
              <a:off x="5261587" y="3982720"/>
              <a:ext cx="184165" cy="0"/>
            </a:xfrm>
            <a:prstGeom prst="line">
              <a:avLst/>
            </a:prstGeom>
            <a:ln w="19050">
              <a:solidFill>
                <a:schemeClr val="accent2"/>
              </a:solidFill>
            </a:ln>
          </p:spPr>
          <p:style>
            <a:lnRef idx="3">
              <a:schemeClr val="dk1"/>
            </a:lnRef>
            <a:fillRef idx="0">
              <a:schemeClr val="dk1"/>
            </a:fillRef>
            <a:effectRef idx="2">
              <a:schemeClr val="dk1"/>
            </a:effectRef>
            <a:fontRef idx="minor">
              <a:schemeClr val="tx1"/>
            </a:fontRef>
          </p:style>
        </p:cxnSp>
      </p:grpSp>
      <p:grpSp>
        <p:nvGrpSpPr>
          <p:cNvPr id="42" name="Group 41">
            <a:extLst>
              <a:ext uri="{FF2B5EF4-FFF2-40B4-BE49-F238E27FC236}">
                <a16:creationId xmlns:a16="http://schemas.microsoft.com/office/drawing/2014/main" id="{94C03992-7387-4022-B157-96024E0B05B4}"/>
              </a:ext>
            </a:extLst>
          </p:cNvPr>
          <p:cNvGrpSpPr/>
          <p:nvPr/>
        </p:nvGrpSpPr>
        <p:grpSpPr>
          <a:xfrm>
            <a:off x="2806854" y="3473451"/>
            <a:ext cx="169400" cy="965826"/>
            <a:chOff x="5261587" y="2890520"/>
            <a:chExt cx="184165" cy="1092200"/>
          </a:xfrm>
        </p:grpSpPr>
        <p:cxnSp>
          <p:nvCxnSpPr>
            <p:cNvPr id="43" name="Straight Connector 42">
              <a:extLst>
                <a:ext uri="{FF2B5EF4-FFF2-40B4-BE49-F238E27FC236}">
                  <a16:creationId xmlns:a16="http://schemas.microsoft.com/office/drawing/2014/main" id="{A6F3872C-96EF-4E0B-AC56-ED87EFF66E46}"/>
                </a:ext>
              </a:extLst>
            </p:cNvPr>
            <p:cNvCxnSpPr>
              <a:cxnSpLocks/>
            </p:cNvCxnSpPr>
            <p:nvPr/>
          </p:nvCxnSpPr>
          <p:spPr>
            <a:xfrm>
              <a:off x="5261587" y="2890520"/>
              <a:ext cx="184165" cy="0"/>
            </a:xfrm>
            <a:prstGeom prst="line">
              <a:avLst/>
            </a:prstGeom>
            <a:ln w="19050">
              <a:solidFill>
                <a:schemeClr val="accent2"/>
              </a:solidFill>
            </a:ln>
          </p:spPr>
          <p:style>
            <a:lnRef idx="3">
              <a:schemeClr val="dk1"/>
            </a:lnRef>
            <a:fillRef idx="0">
              <a:schemeClr val="dk1"/>
            </a:fillRef>
            <a:effectRef idx="2">
              <a:schemeClr val="dk1"/>
            </a:effectRef>
            <a:fontRef idx="minor">
              <a:schemeClr val="tx1"/>
            </a:fontRef>
          </p:style>
        </p:cxnSp>
        <p:cxnSp>
          <p:nvCxnSpPr>
            <p:cNvPr id="44" name="Straight Connector 43">
              <a:extLst>
                <a:ext uri="{FF2B5EF4-FFF2-40B4-BE49-F238E27FC236}">
                  <a16:creationId xmlns:a16="http://schemas.microsoft.com/office/drawing/2014/main" id="{F70797DD-EE67-463F-AB7A-3FB100480E34}"/>
                </a:ext>
              </a:extLst>
            </p:cNvPr>
            <p:cNvCxnSpPr>
              <a:cxnSpLocks/>
            </p:cNvCxnSpPr>
            <p:nvPr/>
          </p:nvCxnSpPr>
          <p:spPr>
            <a:xfrm flipV="1">
              <a:off x="5353670" y="2890520"/>
              <a:ext cx="0" cy="1092200"/>
            </a:xfrm>
            <a:prstGeom prst="line">
              <a:avLst/>
            </a:prstGeom>
            <a:ln w="19050">
              <a:solidFill>
                <a:schemeClr val="accent2"/>
              </a:solidFill>
            </a:ln>
          </p:spPr>
          <p:style>
            <a:lnRef idx="2">
              <a:schemeClr val="dk1"/>
            </a:lnRef>
            <a:fillRef idx="0">
              <a:schemeClr val="dk1"/>
            </a:fillRef>
            <a:effectRef idx="1">
              <a:schemeClr val="dk1"/>
            </a:effectRef>
            <a:fontRef idx="minor">
              <a:schemeClr val="tx1"/>
            </a:fontRef>
          </p:style>
        </p:cxnSp>
        <p:cxnSp>
          <p:nvCxnSpPr>
            <p:cNvPr id="45" name="Straight Connector 44">
              <a:extLst>
                <a:ext uri="{FF2B5EF4-FFF2-40B4-BE49-F238E27FC236}">
                  <a16:creationId xmlns:a16="http://schemas.microsoft.com/office/drawing/2014/main" id="{4DED50C9-55D8-4ADB-A004-EB7B9169455E}"/>
                </a:ext>
              </a:extLst>
            </p:cNvPr>
            <p:cNvCxnSpPr>
              <a:cxnSpLocks/>
            </p:cNvCxnSpPr>
            <p:nvPr/>
          </p:nvCxnSpPr>
          <p:spPr>
            <a:xfrm>
              <a:off x="5261587" y="3982720"/>
              <a:ext cx="184165" cy="0"/>
            </a:xfrm>
            <a:prstGeom prst="line">
              <a:avLst/>
            </a:prstGeom>
            <a:ln w="19050">
              <a:solidFill>
                <a:schemeClr val="accent2"/>
              </a:solidFill>
            </a:ln>
          </p:spPr>
          <p:style>
            <a:lnRef idx="3">
              <a:schemeClr val="dk1"/>
            </a:lnRef>
            <a:fillRef idx="0">
              <a:schemeClr val="dk1"/>
            </a:fillRef>
            <a:effectRef idx="2">
              <a:schemeClr val="dk1"/>
            </a:effectRef>
            <a:fontRef idx="minor">
              <a:schemeClr val="tx1"/>
            </a:fontRef>
          </p:style>
        </p:cxnSp>
      </p:grpSp>
      <p:grpSp>
        <p:nvGrpSpPr>
          <p:cNvPr id="46" name="Group 45">
            <a:extLst>
              <a:ext uri="{FF2B5EF4-FFF2-40B4-BE49-F238E27FC236}">
                <a16:creationId xmlns:a16="http://schemas.microsoft.com/office/drawing/2014/main" id="{CF4D9AEA-F4D6-499A-BC6C-A92537C8C11D}"/>
              </a:ext>
            </a:extLst>
          </p:cNvPr>
          <p:cNvGrpSpPr/>
          <p:nvPr/>
        </p:nvGrpSpPr>
        <p:grpSpPr>
          <a:xfrm>
            <a:off x="2372775" y="3632214"/>
            <a:ext cx="169400" cy="837008"/>
            <a:chOff x="5261587" y="2890520"/>
            <a:chExt cx="184165" cy="1092200"/>
          </a:xfrm>
        </p:grpSpPr>
        <p:cxnSp>
          <p:nvCxnSpPr>
            <p:cNvPr id="47" name="Straight Connector 46">
              <a:extLst>
                <a:ext uri="{FF2B5EF4-FFF2-40B4-BE49-F238E27FC236}">
                  <a16:creationId xmlns:a16="http://schemas.microsoft.com/office/drawing/2014/main" id="{4A1D567F-2541-4229-B626-396F7F1C20C7}"/>
                </a:ext>
              </a:extLst>
            </p:cNvPr>
            <p:cNvCxnSpPr>
              <a:cxnSpLocks/>
            </p:cNvCxnSpPr>
            <p:nvPr/>
          </p:nvCxnSpPr>
          <p:spPr>
            <a:xfrm>
              <a:off x="5261587" y="2890520"/>
              <a:ext cx="184165" cy="0"/>
            </a:xfrm>
            <a:prstGeom prst="line">
              <a:avLst/>
            </a:prstGeom>
            <a:ln w="19050">
              <a:solidFill>
                <a:schemeClr val="accent2"/>
              </a:solidFill>
            </a:ln>
          </p:spPr>
          <p:style>
            <a:lnRef idx="3">
              <a:schemeClr val="dk1"/>
            </a:lnRef>
            <a:fillRef idx="0">
              <a:schemeClr val="dk1"/>
            </a:fillRef>
            <a:effectRef idx="2">
              <a:schemeClr val="dk1"/>
            </a:effectRef>
            <a:fontRef idx="minor">
              <a:schemeClr val="tx1"/>
            </a:fontRef>
          </p:style>
        </p:cxnSp>
        <p:cxnSp>
          <p:nvCxnSpPr>
            <p:cNvPr id="48" name="Straight Connector 47">
              <a:extLst>
                <a:ext uri="{FF2B5EF4-FFF2-40B4-BE49-F238E27FC236}">
                  <a16:creationId xmlns:a16="http://schemas.microsoft.com/office/drawing/2014/main" id="{156F1E9E-1015-4A87-9ABF-89326DB2B301}"/>
                </a:ext>
              </a:extLst>
            </p:cNvPr>
            <p:cNvCxnSpPr>
              <a:cxnSpLocks/>
            </p:cNvCxnSpPr>
            <p:nvPr/>
          </p:nvCxnSpPr>
          <p:spPr>
            <a:xfrm flipV="1">
              <a:off x="5353670" y="2890520"/>
              <a:ext cx="0" cy="1092200"/>
            </a:xfrm>
            <a:prstGeom prst="line">
              <a:avLst/>
            </a:prstGeom>
            <a:ln w="19050">
              <a:solidFill>
                <a:schemeClr val="accent2"/>
              </a:solidFill>
            </a:ln>
          </p:spPr>
          <p:style>
            <a:lnRef idx="2">
              <a:schemeClr val="dk1"/>
            </a:lnRef>
            <a:fillRef idx="0">
              <a:schemeClr val="dk1"/>
            </a:fillRef>
            <a:effectRef idx="1">
              <a:schemeClr val="dk1"/>
            </a:effectRef>
            <a:fontRef idx="minor">
              <a:schemeClr val="tx1"/>
            </a:fontRef>
          </p:style>
        </p:cxnSp>
        <p:cxnSp>
          <p:nvCxnSpPr>
            <p:cNvPr id="49" name="Straight Connector 48">
              <a:extLst>
                <a:ext uri="{FF2B5EF4-FFF2-40B4-BE49-F238E27FC236}">
                  <a16:creationId xmlns:a16="http://schemas.microsoft.com/office/drawing/2014/main" id="{12F9F5D6-A693-4C76-AFCC-FEC81FC17A6F}"/>
                </a:ext>
              </a:extLst>
            </p:cNvPr>
            <p:cNvCxnSpPr>
              <a:cxnSpLocks/>
            </p:cNvCxnSpPr>
            <p:nvPr/>
          </p:nvCxnSpPr>
          <p:spPr>
            <a:xfrm>
              <a:off x="5261587" y="3982720"/>
              <a:ext cx="184165" cy="0"/>
            </a:xfrm>
            <a:prstGeom prst="line">
              <a:avLst/>
            </a:prstGeom>
            <a:ln w="19050">
              <a:solidFill>
                <a:schemeClr val="accent2"/>
              </a:solidFill>
            </a:ln>
          </p:spPr>
          <p:style>
            <a:lnRef idx="3">
              <a:schemeClr val="dk1"/>
            </a:lnRef>
            <a:fillRef idx="0">
              <a:schemeClr val="dk1"/>
            </a:fillRef>
            <a:effectRef idx="2">
              <a:schemeClr val="dk1"/>
            </a:effectRef>
            <a:fontRef idx="minor">
              <a:schemeClr val="tx1"/>
            </a:fontRef>
          </p:style>
        </p:cxnSp>
      </p:grpSp>
      <p:grpSp>
        <p:nvGrpSpPr>
          <p:cNvPr id="50" name="Group 49">
            <a:extLst>
              <a:ext uri="{FF2B5EF4-FFF2-40B4-BE49-F238E27FC236}">
                <a16:creationId xmlns:a16="http://schemas.microsoft.com/office/drawing/2014/main" id="{5BEAD5C7-3F90-4334-8556-BCDC3BCFAE47}"/>
              </a:ext>
            </a:extLst>
          </p:cNvPr>
          <p:cNvGrpSpPr/>
          <p:nvPr/>
        </p:nvGrpSpPr>
        <p:grpSpPr>
          <a:xfrm>
            <a:off x="1914296" y="3710666"/>
            <a:ext cx="163312" cy="780468"/>
            <a:chOff x="5261587" y="2890520"/>
            <a:chExt cx="184165" cy="1092200"/>
          </a:xfrm>
        </p:grpSpPr>
        <p:cxnSp>
          <p:nvCxnSpPr>
            <p:cNvPr id="51" name="Straight Connector 50">
              <a:extLst>
                <a:ext uri="{FF2B5EF4-FFF2-40B4-BE49-F238E27FC236}">
                  <a16:creationId xmlns:a16="http://schemas.microsoft.com/office/drawing/2014/main" id="{EF12C7D6-53E6-46B7-916E-A8B3E70CBFDB}"/>
                </a:ext>
              </a:extLst>
            </p:cNvPr>
            <p:cNvCxnSpPr>
              <a:cxnSpLocks/>
            </p:cNvCxnSpPr>
            <p:nvPr/>
          </p:nvCxnSpPr>
          <p:spPr>
            <a:xfrm>
              <a:off x="5261587" y="2890520"/>
              <a:ext cx="184165" cy="0"/>
            </a:xfrm>
            <a:prstGeom prst="line">
              <a:avLst/>
            </a:prstGeom>
            <a:ln w="19050">
              <a:solidFill>
                <a:schemeClr val="accent2"/>
              </a:solidFill>
            </a:ln>
          </p:spPr>
          <p:style>
            <a:lnRef idx="3">
              <a:schemeClr val="dk1"/>
            </a:lnRef>
            <a:fillRef idx="0">
              <a:schemeClr val="dk1"/>
            </a:fillRef>
            <a:effectRef idx="2">
              <a:schemeClr val="dk1"/>
            </a:effectRef>
            <a:fontRef idx="minor">
              <a:schemeClr val="tx1"/>
            </a:fontRef>
          </p:style>
        </p:cxnSp>
        <p:cxnSp>
          <p:nvCxnSpPr>
            <p:cNvPr id="52" name="Straight Connector 51">
              <a:extLst>
                <a:ext uri="{FF2B5EF4-FFF2-40B4-BE49-F238E27FC236}">
                  <a16:creationId xmlns:a16="http://schemas.microsoft.com/office/drawing/2014/main" id="{D840412E-C108-452F-9563-C8B1E9EC46FB}"/>
                </a:ext>
              </a:extLst>
            </p:cNvPr>
            <p:cNvCxnSpPr>
              <a:cxnSpLocks/>
            </p:cNvCxnSpPr>
            <p:nvPr/>
          </p:nvCxnSpPr>
          <p:spPr>
            <a:xfrm flipV="1">
              <a:off x="5353670" y="2890520"/>
              <a:ext cx="0" cy="1092200"/>
            </a:xfrm>
            <a:prstGeom prst="line">
              <a:avLst/>
            </a:prstGeom>
            <a:ln w="19050">
              <a:solidFill>
                <a:schemeClr val="accent2"/>
              </a:solidFill>
            </a:ln>
          </p:spPr>
          <p:style>
            <a:lnRef idx="2">
              <a:schemeClr val="dk1"/>
            </a:lnRef>
            <a:fillRef idx="0">
              <a:schemeClr val="dk1"/>
            </a:fillRef>
            <a:effectRef idx="1">
              <a:schemeClr val="dk1"/>
            </a:effectRef>
            <a:fontRef idx="minor">
              <a:schemeClr val="tx1"/>
            </a:fontRef>
          </p:style>
        </p:cxnSp>
        <p:cxnSp>
          <p:nvCxnSpPr>
            <p:cNvPr id="53" name="Straight Connector 52">
              <a:extLst>
                <a:ext uri="{FF2B5EF4-FFF2-40B4-BE49-F238E27FC236}">
                  <a16:creationId xmlns:a16="http://schemas.microsoft.com/office/drawing/2014/main" id="{3C9AD533-3BE4-4803-B05E-7F1C513CF6A9}"/>
                </a:ext>
              </a:extLst>
            </p:cNvPr>
            <p:cNvCxnSpPr>
              <a:cxnSpLocks/>
            </p:cNvCxnSpPr>
            <p:nvPr/>
          </p:nvCxnSpPr>
          <p:spPr>
            <a:xfrm>
              <a:off x="5261587" y="3982720"/>
              <a:ext cx="184165" cy="0"/>
            </a:xfrm>
            <a:prstGeom prst="line">
              <a:avLst/>
            </a:prstGeom>
            <a:ln w="19050">
              <a:solidFill>
                <a:schemeClr val="accent2"/>
              </a:solidFill>
            </a:ln>
          </p:spPr>
          <p:style>
            <a:lnRef idx="3">
              <a:schemeClr val="dk1"/>
            </a:lnRef>
            <a:fillRef idx="0">
              <a:schemeClr val="dk1"/>
            </a:fillRef>
            <a:effectRef idx="2">
              <a:schemeClr val="dk1"/>
            </a:effectRef>
            <a:fontRef idx="minor">
              <a:schemeClr val="tx1"/>
            </a:fontRef>
          </p:style>
        </p:cxnSp>
      </p:grpSp>
      <p:grpSp>
        <p:nvGrpSpPr>
          <p:cNvPr id="54" name="Group 53">
            <a:extLst>
              <a:ext uri="{FF2B5EF4-FFF2-40B4-BE49-F238E27FC236}">
                <a16:creationId xmlns:a16="http://schemas.microsoft.com/office/drawing/2014/main" id="{58DFB224-6A9F-4E89-8389-C03C1DBCACD8}"/>
              </a:ext>
            </a:extLst>
          </p:cNvPr>
          <p:cNvGrpSpPr/>
          <p:nvPr/>
        </p:nvGrpSpPr>
        <p:grpSpPr>
          <a:xfrm>
            <a:off x="7104076" y="4260849"/>
            <a:ext cx="127786" cy="214739"/>
            <a:chOff x="5261587" y="2890520"/>
            <a:chExt cx="184165" cy="1092200"/>
          </a:xfrm>
        </p:grpSpPr>
        <p:cxnSp>
          <p:nvCxnSpPr>
            <p:cNvPr id="55" name="Straight Connector 54">
              <a:extLst>
                <a:ext uri="{FF2B5EF4-FFF2-40B4-BE49-F238E27FC236}">
                  <a16:creationId xmlns:a16="http://schemas.microsoft.com/office/drawing/2014/main" id="{3FF4CED0-F2F9-4B6D-B924-013DA4392E5E}"/>
                </a:ext>
              </a:extLst>
            </p:cNvPr>
            <p:cNvCxnSpPr>
              <a:cxnSpLocks/>
            </p:cNvCxnSpPr>
            <p:nvPr/>
          </p:nvCxnSpPr>
          <p:spPr>
            <a:xfrm>
              <a:off x="5261587" y="2890520"/>
              <a:ext cx="184165" cy="0"/>
            </a:xfrm>
            <a:prstGeom prst="line">
              <a:avLst/>
            </a:prstGeom>
            <a:ln w="19050">
              <a:solidFill>
                <a:schemeClr val="accent2"/>
              </a:solidFill>
            </a:ln>
          </p:spPr>
          <p:style>
            <a:lnRef idx="3">
              <a:schemeClr val="dk1"/>
            </a:lnRef>
            <a:fillRef idx="0">
              <a:schemeClr val="dk1"/>
            </a:fillRef>
            <a:effectRef idx="2">
              <a:schemeClr val="dk1"/>
            </a:effectRef>
            <a:fontRef idx="minor">
              <a:schemeClr val="tx1"/>
            </a:fontRef>
          </p:style>
        </p:cxnSp>
        <p:cxnSp>
          <p:nvCxnSpPr>
            <p:cNvPr id="56" name="Straight Connector 55">
              <a:extLst>
                <a:ext uri="{FF2B5EF4-FFF2-40B4-BE49-F238E27FC236}">
                  <a16:creationId xmlns:a16="http://schemas.microsoft.com/office/drawing/2014/main" id="{08765C89-89E1-43AE-A503-D2E7A7D2B8EB}"/>
                </a:ext>
              </a:extLst>
            </p:cNvPr>
            <p:cNvCxnSpPr>
              <a:cxnSpLocks/>
            </p:cNvCxnSpPr>
            <p:nvPr/>
          </p:nvCxnSpPr>
          <p:spPr>
            <a:xfrm flipV="1">
              <a:off x="5353670" y="2890520"/>
              <a:ext cx="0" cy="1092200"/>
            </a:xfrm>
            <a:prstGeom prst="line">
              <a:avLst/>
            </a:prstGeom>
            <a:ln w="19050">
              <a:solidFill>
                <a:schemeClr val="accent2"/>
              </a:solidFill>
            </a:ln>
          </p:spPr>
          <p:style>
            <a:lnRef idx="2">
              <a:schemeClr val="dk1"/>
            </a:lnRef>
            <a:fillRef idx="0">
              <a:schemeClr val="dk1"/>
            </a:fillRef>
            <a:effectRef idx="1">
              <a:schemeClr val="dk1"/>
            </a:effectRef>
            <a:fontRef idx="minor">
              <a:schemeClr val="tx1"/>
            </a:fontRef>
          </p:style>
        </p:cxnSp>
        <p:cxnSp>
          <p:nvCxnSpPr>
            <p:cNvPr id="57" name="Straight Connector 56">
              <a:extLst>
                <a:ext uri="{FF2B5EF4-FFF2-40B4-BE49-F238E27FC236}">
                  <a16:creationId xmlns:a16="http://schemas.microsoft.com/office/drawing/2014/main" id="{08E15C80-7E9E-4FEA-9CBB-3BE21420886B}"/>
                </a:ext>
              </a:extLst>
            </p:cNvPr>
            <p:cNvCxnSpPr>
              <a:cxnSpLocks/>
            </p:cNvCxnSpPr>
            <p:nvPr/>
          </p:nvCxnSpPr>
          <p:spPr>
            <a:xfrm>
              <a:off x="5261587" y="3982720"/>
              <a:ext cx="184165" cy="0"/>
            </a:xfrm>
            <a:prstGeom prst="line">
              <a:avLst/>
            </a:prstGeom>
            <a:ln w="19050">
              <a:solidFill>
                <a:schemeClr val="accent2"/>
              </a:solidFill>
            </a:ln>
          </p:spPr>
          <p:style>
            <a:lnRef idx="3">
              <a:schemeClr val="dk1"/>
            </a:lnRef>
            <a:fillRef idx="0">
              <a:schemeClr val="dk1"/>
            </a:fillRef>
            <a:effectRef idx="2">
              <a:schemeClr val="dk1"/>
            </a:effectRef>
            <a:fontRef idx="minor">
              <a:schemeClr val="tx1"/>
            </a:fontRef>
          </p:style>
        </p:cxnSp>
      </p:grpSp>
      <p:grpSp>
        <p:nvGrpSpPr>
          <p:cNvPr id="58" name="Group 57">
            <a:extLst>
              <a:ext uri="{FF2B5EF4-FFF2-40B4-BE49-F238E27FC236}">
                <a16:creationId xmlns:a16="http://schemas.microsoft.com/office/drawing/2014/main" id="{136B7BBE-B469-4E4D-AB42-A131E7E47D61}"/>
              </a:ext>
            </a:extLst>
          </p:cNvPr>
          <p:cNvGrpSpPr/>
          <p:nvPr/>
        </p:nvGrpSpPr>
        <p:grpSpPr>
          <a:xfrm>
            <a:off x="6683526" y="4249890"/>
            <a:ext cx="156243" cy="236655"/>
            <a:chOff x="5261587" y="2890520"/>
            <a:chExt cx="184165" cy="1092200"/>
          </a:xfrm>
        </p:grpSpPr>
        <p:cxnSp>
          <p:nvCxnSpPr>
            <p:cNvPr id="59" name="Straight Connector 58">
              <a:extLst>
                <a:ext uri="{FF2B5EF4-FFF2-40B4-BE49-F238E27FC236}">
                  <a16:creationId xmlns:a16="http://schemas.microsoft.com/office/drawing/2014/main" id="{B8155438-3CF8-4CD6-ACFF-305EC1E5ED05}"/>
                </a:ext>
              </a:extLst>
            </p:cNvPr>
            <p:cNvCxnSpPr>
              <a:cxnSpLocks/>
            </p:cNvCxnSpPr>
            <p:nvPr/>
          </p:nvCxnSpPr>
          <p:spPr>
            <a:xfrm>
              <a:off x="5261587" y="2890520"/>
              <a:ext cx="184165" cy="0"/>
            </a:xfrm>
            <a:prstGeom prst="line">
              <a:avLst/>
            </a:prstGeom>
            <a:ln w="19050">
              <a:solidFill>
                <a:schemeClr val="accent2"/>
              </a:solidFill>
            </a:ln>
          </p:spPr>
          <p:style>
            <a:lnRef idx="3">
              <a:schemeClr val="dk1"/>
            </a:lnRef>
            <a:fillRef idx="0">
              <a:schemeClr val="dk1"/>
            </a:fillRef>
            <a:effectRef idx="2">
              <a:schemeClr val="dk1"/>
            </a:effectRef>
            <a:fontRef idx="minor">
              <a:schemeClr val="tx1"/>
            </a:fontRef>
          </p:style>
        </p:cxnSp>
        <p:cxnSp>
          <p:nvCxnSpPr>
            <p:cNvPr id="60" name="Straight Connector 59">
              <a:extLst>
                <a:ext uri="{FF2B5EF4-FFF2-40B4-BE49-F238E27FC236}">
                  <a16:creationId xmlns:a16="http://schemas.microsoft.com/office/drawing/2014/main" id="{7A3978EB-32C3-4E6B-A44F-38BAB67B1B54}"/>
                </a:ext>
              </a:extLst>
            </p:cNvPr>
            <p:cNvCxnSpPr>
              <a:cxnSpLocks/>
            </p:cNvCxnSpPr>
            <p:nvPr/>
          </p:nvCxnSpPr>
          <p:spPr>
            <a:xfrm flipV="1">
              <a:off x="5353670" y="2890520"/>
              <a:ext cx="0" cy="1092200"/>
            </a:xfrm>
            <a:prstGeom prst="line">
              <a:avLst/>
            </a:prstGeom>
            <a:ln w="19050">
              <a:solidFill>
                <a:schemeClr val="accent2"/>
              </a:solidFill>
            </a:ln>
          </p:spPr>
          <p:style>
            <a:lnRef idx="2">
              <a:schemeClr val="dk1"/>
            </a:lnRef>
            <a:fillRef idx="0">
              <a:schemeClr val="dk1"/>
            </a:fillRef>
            <a:effectRef idx="1">
              <a:schemeClr val="dk1"/>
            </a:effectRef>
            <a:fontRef idx="minor">
              <a:schemeClr val="tx1"/>
            </a:fontRef>
          </p:style>
        </p:cxnSp>
        <p:cxnSp>
          <p:nvCxnSpPr>
            <p:cNvPr id="61" name="Straight Connector 60">
              <a:extLst>
                <a:ext uri="{FF2B5EF4-FFF2-40B4-BE49-F238E27FC236}">
                  <a16:creationId xmlns:a16="http://schemas.microsoft.com/office/drawing/2014/main" id="{6E2781AD-9772-4562-A4A5-CD3B0CF61E5B}"/>
                </a:ext>
              </a:extLst>
            </p:cNvPr>
            <p:cNvCxnSpPr>
              <a:cxnSpLocks/>
            </p:cNvCxnSpPr>
            <p:nvPr/>
          </p:nvCxnSpPr>
          <p:spPr>
            <a:xfrm>
              <a:off x="5261587" y="3982720"/>
              <a:ext cx="184165" cy="0"/>
            </a:xfrm>
            <a:prstGeom prst="line">
              <a:avLst/>
            </a:prstGeom>
            <a:ln w="19050">
              <a:solidFill>
                <a:schemeClr val="accent2"/>
              </a:solidFill>
            </a:ln>
          </p:spPr>
          <p:style>
            <a:lnRef idx="3">
              <a:schemeClr val="dk1"/>
            </a:lnRef>
            <a:fillRef idx="0">
              <a:schemeClr val="dk1"/>
            </a:fillRef>
            <a:effectRef idx="2">
              <a:schemeClr val="dk1"/>
            </a:effectRef>
            <a:fontRef idx="minor">
              <a:schemeClr val="tx1"/>
            </a:fontRef>
          </p:style>
        </p:cxnSp>
      </p:grpSp>
      <p:grpSp>
        <p:nvGrpSpPr>
          <p:cNvPr id="62" name="Group 61">
            <a:extLst>
              <a:ext uri="{FF2B5EF4-FFF2-40B4-BE49-F238E27FC236}">
                <a16:creationId xmlns:a16="http://schemas.microsoft.com/office/drawing/2014/main" id="{2CFED6A9-6FE6-42EE-A797-A7A458811534}"/>
              </a:ext>
            </a:extLst>
          </p:cNvPr>
          <p:cNvGrpSpPr/>
          <p:nvPr/>
        </p:nvGrpSpPr>
        <p:grpSpPr>
          <a:xfrm>
            <a:off x="6278384" y="4254479"/>
            <a:ext cx="147207" cy="236655"/>
            <a:chOff x="5261587" y="2890520"/>
            <a:chExt cx="184165" cy="1092200"/>
          </a:xfrm>
        </p:grpSpPr>
        <p:cxnSp>
          <p:nvCxnSpPr>
            <p:cNvPr id="63" name="Straight Connector 62">
              <a:extLst>
                <a:ext uri="{FF2B5EF4-FFF2-40B4-BE49-F238E27FC236}">
                  <a16:creationId xmlns:a16="http://schemas.microsoft.com/office/drawing/2014/main" id="{77028748-9112-4A07-B6D5-7F29D51E87D6}"/>
                </a:ext>
              </a:extLst>
            </p:cNvPr>
            <p:cNvCxnSpPr>
              <a:cxnSpLocks/>
            </p:cNvCxnSpPr>
            <p:nvPr/>
          </p:nvCxnSpPr>
          <p:spPr>
            <a:xfrm>
              <a:off x="5261587" y="2890520"/>
              <a:ext cx="184165" cy="0"/>
            </a:xfrm>
            <a:prstGeom prst="line">
              <a:avLst/>
            </a:prstGeom>
            <a:ln w="19050">
              <a:solidFill>
                <a:schemeClr val="accent2"/>
              </a:solidFill>
            </a:ln>
          </p:spPr>
          <p:style>
            <a:lnRef idx="3">
              <a:schemeClr val="dk1"/>
            </a:lnRef>
            <a:fillRef idx="0">
              <a:schemeClr val="dk1"/>
            </a:fillRef>
            <a:effectRef idx="2">
              <a:schemeClr val="dk1"/>
            </a:effectRef>
            <a:fontRef idx="minor">
              <a:schemeClr val="tx1"/>
            </a:fontRef>
          </p:style>
        </p:cxnSp>
        <p:cxnSp>
          <p:nvCxnSpPr>
            <p:cNvPr id="64" name="Straight Connector 63">
              <a:extLst>
                <a:ext uri="{FF2B5EF4-FFF2-40B4-BE49-F238E27FC236}">
                  <a16:creationId xmlns:a16="http://schemas.microsoft.com/office/drawing/2014/main" id="{55791C5D-C1C6-4440-A8E8-337CD689DAC6}"/>
                </a:ext>
              </a:extLst>
            </p:cNvPr>
            <p:cNvCxnSpPr>
              <a:cxnSpLocks/>
            </p:cNvCxnSpPr>
            <p:nvPr/>
          </p:nvCxnSpPr>
          <p:spPr>
            <a:xfrm flipV="1">
              <a:off x="5353670" y="2890520"/>
              <a:ext cx="0" cy="1092200"/>
            </a:xfrm>
            <a:prstGeom prst="line">
              <a:avLst/>
            </a:prstGeom>
            <a:ln w="19050">
              <a:solidFill>
                <a:schemeClr val="accent2"/>
              </a:solidFill>
            </a:ln>
          </p:spPr>
          <p:style>
            <a:lnRef idx="2">
              <a:schemeClr val="dk1"/>
            </a:lnRef>
            <a:fillRef idx="0">
              <a:schemeClr val="dk1"/>
            </a:fillRef>
            <a:effectRef idx="1">
              <a:schemeClr val="dk1"/>
            </a:effectRef>
            <a:fontRef idx="minor">
              <a:schemeClr val="tx1"/>
            </a:fontRef>
          </p:style>
        </p:cxnSp>
        <p:cxnSp>
          <p:nvCxnSpPr>
            <p:cNvPr id="65" name="Straight Connector 64">
              <a:extLst>
                <a:ext uri="{FF2B5EF4-FFF2-40B4-BE49-F238E27FC236}">
                  <a16:creationId xmlns:a16="http://schemas.microsoft.com/office/drawing/2014/main" id="{3ACCCD11-F136-43CE-A348-C8CAA918A3E8}"/>
                </a:ext>
              </a:extLst>
            </p:cNvPr>
            <p:cNvCxnSpPr>
              <a:cxnSpLocks/>
            </p:cNvCxnSpPr>
            <p:nvPr/>
          </p:nvCxnSpPr>
          <p:spPr>
            <a:xfrm>
              <a:off x="5261587" y="3982720"/>
              <a:ext cx="184165" cy="0"/>
            </a:xfrm>
            <a:prstGeom prst="line">
              <a:avLst/>
            </a:prstGeom>
            <a:ln w="19050">
              <a:solidFill>
                <a:schemeClr val="accent2"/>
              </a:solidFill>
            </a:ln>
          </p:spPr>
          <p:style>
            <a:lnRef idx="3">
              <a:schemeClr val="dk1"/>
            </a:lnRef>
            <a:fillRef idx="0">
              <a:schemeClr val="dk1"/>
            </a:fillRef>
            <a:effectRef idx="2">
              <a:schemeClr val="dk1"/>
            </a:effectRef>
            <a:fontRef idx="minor">
              <a:schemeClr val="tx1"/>
            </a:fontRef>
          </p:style>
        </p:cxnSp>
      </p:grpSp>
      <p:grpSp>
        <p:nvGrpSpPr>
          <p:cNvPr id="66" name="Group 65">
            <a:extLst>
              <a:ext uri="{FF2B5EF4-FFF2-40B4-BE49-F238E27FC236}">
                <a16:creationId xmlns:a16="http://schemas.microsoft.com/office/drawing/2014/main" id="{E6A89A22-B002-43BF-B62A-79528688313C}"/>
              </a:ext>
            </a:extLst>
          </p:cNvPr>
          <p:cNvGrpSpPr/>
          <p:nvPr/>
        </p:nvGrpSpPr>
        <p:grpSpPr>
          <a:xfrm>
            <a:off x="4968221" y="4269619"/>
            <a:ext cx="147207" cy="168727"/>
            <a:chOff x="5261587" y="2890520"/>
            <a:chExt cx="184165" cy="1092200"/>
          </a:xfrm>
        </p:grpSpPr>
        <p:cxnSp>
          <p:nvCxnSpPr>
            <p:cNvPr id="67" name="Straight Connector 66">
              <a:extLst>
                <a:ext uri="{FF2B5EF4-FFF2-40B4-BE49-F238E27FC236}">
                  <a16:creationId xmlns:a16="http://schemas.microsoft.com/office/drawing/2014/main" id="{6BD35D6B-9B33-4219-8BED-5817A8D14E70}"/>
                </a:ext>
              </a:extLst>
            </p:cNvPr>
            <p:cNvCxnSpPr>
              <a:cxnSpLocks/>
            </p:cNvCxnSpPr>
            <p:nvPr/>
          </p:nvCxnSpPr>
          <p:spPr>
            <a:xfrm>
              <a:off x="5261587" y="2890520"/>
              <a:ext cx="184165" cy="0"/>
            </a:xfrm>
            <a:prstGeom prst="line">
              <a:avLst/>
            </a:prstGeom>
            <a:ln w="19050">
              <a:solidFill>
                <a:schemeClr val="accent2"/>
              </a:solidFill>
            </a:ln>
          </p:spPr>
          <p:style>
            <a:lnRef idx="3">
              <a:schemeClr val="dk1"/>
            </a:lnRef>
            <a:fillRef idx="0">
              <a:schemeClr val="dk1"/>
            </a:fillRef>
            <a:effectRef idx="2">
              <a:schemeClr val="dk1"/>
            </a:effectRef>
            <a:fontRef idx="minor">
              <a:schemeClr val="tx1"/>
            </a:fontRef>
          </p:style>
        </p:cxnSp>
        <p:cxnSp>
          <p:nvCxnSpPr>
            <p:cNvPr id="68" name="Straight Connector 67">
              <a:extLst>
                <a:ext uri="{FF2B5EF4-FFF2-40B4-BE49-F238E27FC236}">
                  <a16:creationId xmlns:a16="http://schemas.microsoft.com/office/drawing/2014/main" id="{C46F7E68-44BA-4758-8991-98EDE9F5FF60}"/>
                </a:ext>
              </a:extLst>
            </p:cNvPr>
            <p:cNvCxnSpPr>
              <a:cxnSpLocks/>
            </p:cNvCxnSpPr>
            <p:nvPr/>
          </p:nvCxnSpPr>
          <p:spPr>
            <a:xfrm flipV="1">
              <a:off x="5353670" y="2890520"/>
              <a:ext cx="0" cy="1092200"/>
            </a:xfrm>
            <a:prstGeom prst="line">
              <a:avLst/>
            </a:prstGeom>
            <a:ln w="19050">
              <a:solidFill>
                <a:schemeClr val="accent2"/>
              </a:solidFill>
            </a:ln>
          </p:spPr>
          <p:style>
            <a:lnRef idx="2">
              <a:schemeClr val="dk1"/>
            </a:lnRef>
            <a:fillRef idx="0">
              <a:schemeClr val="dk1"/>
            </a:fillRef>
            <a:effectRef idx="1">
              <a:schemeClr val="dk1"/>
            </a:effectRef>
            <a:fontRef idx="minor">
              <a:schemeClr val="tx1"/>
            </a:fontRef>
          </p:style>
        </p:cxnSp>
        <p:cxnSp>
          <p:nvCxnSpPr>
            <p:cNvPr id="69" name="Straight Connector 68">
              <a:extLst>
                <a:ext uri="{FF2B5EF4-FFF2-40B4-BE49-F238E27FC236}">
                  <a16:creationId xmlns:a16="http://schemas.microsoft.com/office/drawing/2014/main" id="{CF5F8D35-62EC-4AFF-8624-9255200873D6}"/>
                </a:ext>
              </a:extLst>
            </p:cNvPr>
            <p:cNvCxnSpPr>
              <a:cxnSpLocks/>
            </p:cNvCxnSpPr>
            <p:nvPr/>
          </p:nvCxnSpPr>
          <p:spPr>
            <a:xfrm>
              <a:off x="5261587" y="3982720"/>
              <a:ext cx="184165" cy="0"/>
            </a:xfrm>
            <a:prstGeom prst="line">
              <a:avLst/>
            </a:prstGeom>
            <a:ln w="19050">
              <a:solidFill>
                <a:schemeClr val="accent2"/>
              </a:solidFill>
            </a:ln>
          </p:spPr>
          <p:style>
            <a:lnRef idx="3">
              <a:schemeClr val="dk1"/>
            </a:lnRef>
            <a:fillRef idx="0">
              <a:schemeClr val="dk1"/>
            </a:fillRef>
            <a:effectRef idx="2">
              <a:schemeClr val="dk1"/>
            </a:effectRef>
            <a:fontRef idx="minor">
              <a:schemeClr val="tx1"/>
            </a:fontRef>
          </p:style>
        </p:cxnSp>
      </p:grpSp>
      <p:grpSp>
        <p:nvGrpSpPr>
          <p:cNvPr id="70" name="Group 69">
            <a:extLst>
              <a:ext uri="{FF2B5EF4-FFF2-40B4-BE49-F238E27FC236}">
                <a16:creationId xmlns:a16="http://schemas.microsoft.com/office/drawing/2014/main" id="{B160AAFE-FE06-447C-895C-AF1C778B439D}"/>
              </a:ext>
            </a:extLst>
          </p:cNvPr>
          <p:cNvGrpSpPr/>
          <p:nvPr/>
        </p:nvGrpSpPr>
        <p:grpSpPr>
          <a:xfrm>
            <a:off x="4502714" y="4269619"/>
            <a:ext cx="147207" cy="159957"/>
            <a:chOff x="5261587" y="2890520"/>
            <a:chExt cx="184165" cy="1092200"/>
          </a:xfrm>
        </p:grpSpPr>
        <p:cxnSp>
          <p:nvCxnSpPr>
            <p:cNvPr id="71" name="Straight Connector 70">
              <a:extLst>
                <a:ext uri="{FF2B5EF4-FFF2-40B4-BE49-F238E27FC236}">
                  <a16:creationId xmlns:a16="http://schemas.microsoft.com/office/drawing/2014/main" id="{4C005408-14E5-40FD-A997-F3A29BB972A8}"/>
                </a:ext>
              </a:extLst>
            </p:cNvPr>
            <p:cNvCxnSpPr>
              <a:cxnSpLocks/>
            </p:cNvCxnSpPr>
            <p:nvPr/>
          </p:nvCxnSpPr>
          <p:spPr>
            <a:xfrm>
              <a:off x="5261587" y="2890520"/>
              <a:ext cx="184165" cy="0"/>
            </a:xfrm>
            <a:prstGeom prst="line">
              <a:avLst/>
            </a:prstGeom>
            <a:ln w="19050">
              <a:solidFill>
                <a:schemeClr val="accent2"/>
              </a:solidFill>
            </a:ln>
          </p:spPr>
          <p:style>
            <a:lnRef idx="3">
              <a:schemeClr val="dk1"/>
            </a:lnRef>
            <a:fillRef idx="0">
              <a:schemeClr val="dk1"/>
            </a:fillRef>
            <a:effectRef idx="2">
              <a:schemeClr val="dk1"/>
            </a:effectRef>
            <a:fontRef idx="minor">
              <a:schemeClr val="tx1"/>
            </a:fontRef>
          </p:style>
        </p:cxnSp>
        <p:cxnSp>
          <p:nvCxnSpPr>
            <p:cNvPr id="72" name="Straight Connector 71">
              <a:extLst>
                <a:ext uri="{FF2B5EF4-FFF2-40B4-BE49-F238E27FC236}">
                  <a16:creationId xmlns:a16="http://schemas.microsoft.com/office/drawing/2014/main" id="{42519797-66C1-49F1-9961-B738C8B3EB9E}"/>
                </a:ext>
              </a:extLst>
            </p:cNvPr>
            <p:cNvCxnSpPr>
              <a:cxnSpLocks/>
            </p:cNvCxnSpPr>
            <p:nvPr/>
          </p:nvCxnSpPr>
          <p:spPr>
            <a:xfrm flipV="1">
              <a:off x="5353670" y="2890520"/>
              <a:ext cx="0" cy="1092200"/>
            </a:xfrm>
            <a:prstGeom prst="line">
              <a:avLst/>
            </a:prstGeom>
            <a:ln w="19050">
              <a:solidFill>
                <a:schemeClr val="accent2"/>
              </a:solidFill>
            </a:ln>
          </p:spPr>
          <p:style>
            <a:lnRef idx="2">
              <a:schemeClr val="dk1"/>
            </a:lnRef>
            <a:fillRef idx="0">
              <a:schemeClr val="dk1"/>
            </a:fillRef>
            <a:effectRef idx="1">
              <a:schemeClr val="dk1"/>
            </a:effectRef>
            <a:fontRef idx="minor">
              <a:schemeClr val="tx1"/>
            </a:fontRef>
          </p:style>
        </p:cxnSp>
        <p:cxnSp>
          <p:nvCxnSpPr>
            <p:cNvPr id="73" name="Straight Connector 72">
              <a:extLst>
                <a:ext uri="{FF2B5EF4-FFF2-40B4-BE49-F238E27FC236}">
                  <a16:creationId xmlns:a16="http://schemas.microsoft.com/office/drawing/2014/main" id="{651A621C-295B-4E96-80C4-3DF33CE69795}"/>
                </a:ext>
              </a:extLst>
            </p:cNvPr>
            <p:cNvCxnSpPr>
              <a:cxnSpLocks/>
            </p:cNvCxnSpPr>
            <p:nvPr/>
          </p:nvCxnSpPr>
          <p:spPr>
            <a:xfrm>
              <a:off x="5261587" y="3982720"/>
              <a:ext cx="184165" cy="0"/>
            </a:xfrm>
            <a:prstGeom prst="line">
              <a:avLst/>
            </a:prstGeom>
            <a:ln w="19050">
              <a:solidFill>
                <a:schemeClr val="accent2"/>
              </a:solidFill>
            </a:ln>
          </p:spPr>
          <p:style>
            <a:lnRef idx="3">
              <a:schemeClr val="dk1"/>
            </a:lnRef>
            <a:fillRef idx="0">
              <a:schemeClr val="dk1"/>
            </a:fillRef>
            <a:effectRef idx="2">
              <a:schemeClr val="dk1"/>
            </a:effectRef>
            <a:fontRef idx="minor">
              <a:schemeClr val="tx1"/>
            </a:fontRef>
          </p:style>
        </p:cxnSp>
      </p:grpSp>
      <p:grpSp>
        <p:nvGrpSpPr>
          <p:cNvPr id="74" name="Group 73">
            <a:extLst>
              <a:ext uri="{FF2B5EF4-FFF2-40B4-BE49-F238E27FC236}">
                <a16:creationId xmlns:a16="http://schemas.microsoft.com/office/drawing/2014/main" id="{34D5C288-4F8F-4149-BED0-B201457FA56D}"/>
              </a:ext>
            </a:extLst>
          </p:cNvPr>
          <p:cNvGrpSpPr/>
          <p:nvPr/>
        </p:nvGrpSpPr>
        <p:grpSpPr>
          <a:xfrm>
            <a:off x="4074097" y="4294778"/>
            <a:ext cx="147207" cy="159957"/>
            <a:chOff x="5261587" y="2890520"/>
            <a:chExt cx="184165" cy="1092200"/>
          </a:xfrm>
        </p:grpSpPr>
        <p:cxnSp>
          <p:nvCxnSpPr>
            <p:cNvPr id="75" name="Straight Connector 74">
              <a:extLst>
                <a:ext uri="{FF2B5EF4-FFF2-40B4-BE49-F238E27FC236}">
                  <a16:creationId xmlns:a16="http://schemas.microsoft.com/office/drawing/2014/main" id="{E16A872C-8F65-4684-AC05-DC2D05786937}"/>
                </a:ext>
              </a:extLst>
            </p:cNvPr>
            <p:cNvCxnSpPr>
              <a:cxnSpLocks/>
            </p:cNvCxnSpPr>
            <p:nvPr/>
          </p:nvCxnSpPr>
          <p:spPr>
            <a:xfrm>
              <a:off x="5261587" y="2890520"/>
              <a:ext cx="184165" cy="0"/>
            </a:xfrm>
            <a:prstGeom prst="line">
              <a:avLst/>
            </a:prstGeom>
            <a:ln w="19050">
              <a:solidFill>
                <a:schemeClr val="accent2"/>
              </a:solidFill>
            </a:ln>
          </p:spPr>
          <p:style>
            <a:lnRef idx="3">
              <a:schemeClr val="dk1"/>
            </a:lnRef>
            <a:fillRef idx="0">
              <a:schemeClr val="dk1"/>
            </a:fillRef>
            <a:effectRef idx="2">
              <a:schemeClr val="dk1"/>
            </a:effectRef>
            <a:fontRef idx="minor">
              <a:schemeClr val="tx1"/>
            </a:fontRef>
          </p:style>
        </p:cxnSp>
        <p:cxnSp>
          <p:nvCxnSpPr>
            <p:cNvPr id="76" name="Straight Connector 75">
              <a:extLst>
                <a:ext uri="{FF2B5EF4-FFF2-40B4-BE49-F238E27FC236}">
                  <a16:creationId xmlns:a16="http://schemas.microsoft.com/office/drawing/2014/main" id="{D3D8E3F9-2D4A-459F-97E4-5AE9FAD409FC}"/>
                </a:ext>
              </a:extLst>
            </p:cNvPr>
            <p:cNvCxnSpPr>
              <a:cxnSpLocks/>
            </p:cNvCxnSpPr>
            <p:nvPr/>
          </p:nvCxnSpPr>
          <p:spPr>
            <a:xfrm flipV="1">
              <a:off x="5353670" y="2890520"/>
              <a:ext cx="0" cy="1092200"/>
            </a:xfrm>
            <a:prstGeom prst="line">
              <a:avLst/>
            </a:prstGeom>
            <a:ln w="19050">
              <a:solidFill>
                <a:schemeClr val="accent2"/>
              </a:solidFill>
            </a:ln>
          </p:spPr>
          <p:style>
            <a:lnRef idx="2">
              <a:schemeClr val="dk1"/>
            </a:lnRef>
            <a:fillRef idx="0">
              <a:schemeClr val="dk1"/>
            </a:fillRef>
            <a:effectRef idx="1">
              <a:schemeClr val="dk1"/>
            </a:effectRef>
            <a:fontRef idx="minor">
              <a:schemeClr val="tx1"/>
            </a:fontRef>
          </p:style>
        </p:cxnSp>
        <p:cxnSp>
          <p:nvCxnSpPr>
            <p:cNvPr id="77" name="Straight Connector 76">
              <a:extLst>
                <a:ext uri="{FF2B5EF4-FFF2-40B4-BE49-F238E27FC236}">
                  <a16:creationId xmlns:a16="http://schemas.microsoft.com/office/drawing/2014/main" id="{F7807725-FA28-4448-980C-E8E695543451}"/>
                </a:ext>
              </a:extLst>
            </p:cNvPr>
            <p:cNvCxnSpPr>
              <a:cxnSpLocks/>
            </p:cNvCxnSpPr>
            <p:nvPr/>
          </p:nvCxnSpPr>
          <p:spPr>
            <a:xfrm>
              <a:off x="5261587" y="3982720"/>
              <a:ext cx="184165" cy="0"/>
            </a:xfrm>
            <a:prstGeom prst="line">
              <a:avLst/>
            </a:prstGeom>
            <a:ln w="19050">
              <a:solidFill>
                <a:schemeClr val="accent2"/>
              </a:solidFill>
            </a:ln>
          </p:spPr>
          <p:style>
            <a:lnRef idx="3">
              <a:schemeClr val="dk1"/>
            </a:lnRef>
            <a:fillRef idx="0">
              <a:schemeClr val="dk1"/>
            </a:fillRef>
            <a:effectRef idx="2">
              <a:schemeClr val="dk1"/>
            </a:effectRef>
            <a:fontRef idx="minor">
              <a:schemeClr val="tx1"/>
            </a:fontRef>
          </p:style>
        </p:cxnSp>
      </p:grpSp>
      <p:grpSp>
        <p:nvGrpSpPr>
          <p:cNvPr id="78" name="Group 77">
            <a:extLst>
              <a:ext uri="{FF2B5EF4-FFF2-40B4-BE49-F238E27FC236}">
                <a16:creationId xmlns:a16="http://schemas.microsoft.com/office/drawing/2014/main" id="{58FE2A1B-FC98-4B36-8DFB-E0A71C8B44D3}"/>
              </a:ext>
            </a:extLst>
          </p:cNvPr>
          <p:cNvGrpSpPr/>
          <p:nvPr/>
        </p:nvGrpSpPr>
        <p:grpSpPr>
          <a:xfrm>
            <a:off x="2817950" y="4358521"/>
            <a:ext cx="147207" cy="81565"/>
            <a:chOff x="5261587" y="2890520"/>
            <a:chExt cx="184165" cy="1092200"/>
          </a:xfrm>
        </p:grpSpPr>
        <p:cxnSp>
          <p:nvCxnSpPr>
            <p:cNvPr id="79" name="Straight Connector 78">
              <a:extLst>
                <a:ext uri="{FF2B5EF4-FFF2-40B4-BE49-F238E27FC236}">
                  <a16:creationId xmlns:a16="http://schemas.microsoft.com/office/drawing/2014/main" id="{80D489CC-F5D1-4DAD-923F-C4D8901EEA7F}"/>
                </a:ext>
              </a:extLst>
            </p:cNvPr>
            <p:cNvCxnSpPr>
              <a:cxnSpLocks/>
            </p:cNvCxnSpPr>
            <p:nvPr/>
          </p:nvCxnSpPr>
          <p:spPr>
            <a:xfrm>
              <a:off x="5261587" y="2890520"/>
              <a:ext cx="184165" cy="0"/>
            </a:xfrm>
            <a:prstGeom prst="line">
              <a:avLst/>
            </a:prstGeom>
            <a:ln w="19050">
              <a:solidFill>
                <a:schemeClr val="accent2"/>
              </a:solidFill>
            </a:ln>
          </p:spPr>
          <p:style>
            <a:lnRef idx="3">
              <a:schemeClr val="dk1"/>
            </a:lnRef>
            <a:fillRef idx="0">
              <a:schemeClr val="dk1"/>
            </a:fillRef>
            <a:effectRef idx="2">
              <a:schemeClr val="dk1"/>
            </a:effectRef>
            <a:fontRef idx="minor">
              <a:schemeClr val="tx1"/>
            </a:fontRef>
          </p:style>
        </p:cxnSp>
        <p:cxnSp>
          <p:nvCxnSpPr>
            <p:cNvPr id="80" name="Straight Connector 79">
              <a:extLst>
                <a:ext uri="{FF2B5EF4-FFF2-40B4-BE49-F238E27FC236}">
                  <a16:creationId xmlns:a16="http://schemas.microsoft.com/office/drawing/2014/main" id="{22BD85DE-B153-4791-9579-524E054172E7}"/>
                </a:ext>
              </a:extLst>
            </p:cNvPr>
            <p:cNvCxnSpPr>
              <a:cxnSpLocks/>
            </p:cNvCxnSpPr>
            <p:nvPr/>
          </p:nvCxnSpPr>
          <p:spPr>
            <a:xfrm flipV="1">
              <a:off x="5353670" y="2890520"/>
              <a:ext cx="0" cy="1092200"/>
            </a:xfrm>
            <a:prstGeom prst="line">
              <a:avLst/>
            </a:prstGeom>
            <a:ln w="19050">
              <a:solidFill>
                <a:schemeClr val="accent2"/>
              </a:solidFill>
            </a:ln>
          </p:spPr>
          <p:style>
            <a:lnRef idx="2">
              <a:schemeClr val="dk1"/>
            </a:lnRef>
            <a:fillRef idx="0">
              <a:schemeClr val="dk1"/>
            </a:fillRef>
            <a:effectRef idx="1">
              <a:schemeClr val="dk1"/>
            </a:effectRef>
            <a:fontRef idx="minor">
              <a:schemeClr val="tx1"/>
            </a:fontRef>
          </p:style>
        </p:cxnSp>
        <p:cxnSp>
          <p:nvCxnSpPr>
            <p:cNvPr id="81" name="Straight Connector 80">
              <a:extLst>
                <a:ext uri="{FF2B5EF4-FFF2-40B4-BE49-F238E27FC236}">
                  <a16:creationId xmlns:a16="http://schemas.microsoft.com/office/drawing/2014/main" id="{3DF564AE-B21E-4FAA-8E7A-FF4EE293A111}"/>
                </a:ext>
              </a:extLst>
            </p:cNvPr>
            <p:cNvCxnSpPr>
              <a:cxnSpLocks/>
            </p:cNvCxnSpPr>
            <p:nvPr/>
          </p:nvCxnSpPr>
          <p:spPr>
            <a:xfrm>
              <a:off x="5261587" y="3982720"/>
              <a:ext cx="184165" cy="0"/>
            </a:xfrm>
            <a:prstGeom prst="line">
              <a:avLst/>
            </a:prstGeom>
            <a:ln w="19050">
              <a:solidFill>
                <a:schemeClr val="accent2"/>
              </a:solidFill>
            </a:ln>
          </p:spPr>
          <p:style>
            <a:lnRef idx="3">
              <a:schemeClr val="dk1"/>
            </a:lnRef>
            <a:fillRef idx="0">
              <a:schemeClr val="dk1"/>
            </a:fillRef>
            <a:effectRef idx="2">
              <a:schemeClr val="dk1"/>
            </a:effectRef>
            <a:fontRef idx="minor">
              <a:schemeClr val="tx1"/>
            </a:fontRef>
          </p:style>
        </p:cxnSp>
      </p:grpSp>
      <p:grpSp>
        <p:nvGrpSpPr>
          <p:cNvPr id="82" name="Group 81">
            <a:extLst>
              <a:ext uri="{FF2B5EF4-FFF2-40B4-BE49-F238E27FC236}">
                <a16:creationId xmlns:a16="http://schemas.microsoft.com/office/drawing/2014/main" id="{A7770C55-4931-4B9A-B1EF-0DB0A5C21E97}"/>
              </a:ext>
            </a:extLst>
          </p:cNvPr>
          <p:cNvGrpSpPr/>
          <p:nvPr/>
        </p:nvGrpSpPr>
        <p:grpSpPr>
          <a:xfrm>
            <a:off x="2380365" y="4358521"/>
            <a:ext cx="147207" cy="110329"/>
            <a:chOff x="5261587" y="2890520"/>
            <a:chExt cx="184165" cy="1092200"/>
          </a:xfrm>
        </p:grpSpPr>
        <p:cxnSp>
          <p:nvCxnSpPr>
            <p:cNvPr id="83" name="Straight Connector 82">
              <a:extLst>
                <a:ext uri="{FF2B5EF4-FFF2-40B4-BE49-F238E27FC236}">
                  <a16:creationId xmlns:a16="http://schemas.microsoft.com/office/drawing/2014/main" id="{6D7D6F5E-B94F-44DE-8273-BDCD359E3981}"/>
                </a:ext>
              </a:extLst>
            </p:cNvPr>
            <p:cNvCxnSpPr>
              <a:cxnSpLocks/>
            </p:cNvCxnSpPr>
            <p:nvPr/>
          </p:nvCxnSpPr>
          <p:spPr>
            <a:xfrm>
              <a:off x="5261587" y="2890520"/>
              <a:ext cx="184165" cy="0"/>
            </a:xfrm>
            <a:prstGeom prst="line">
              <a:avLst/>
            </a:prstGeom>
            <a:ln w="19050">
              <a:solidFill>
                <a:schemeClr val="accent2"/>
              </a:solidFill>
            </a:ln>
          </p:spPr>
          <p:style>
            <a:lnRef idx="3">
              <a:schemeClr val="dk1"/>
            </a:lnRef>
            <a:fillRef idx="0">
              <a:schemeClr val="dk1"/>
            </a:fillRef>
            <a:effectRef idx="2">
              <a:schemeClr val="dk1"/>
            </a:effectRef>
            <a:fontRef idx="minor">
              <a:schemeClr val="tx1"/>
            </a:fontRef>
          </p:style>
        </p:cxnSp>
        <p:cxnSp>
          <p:nvCxnSpPr>
            <p:cNvPr id="84" name="Straight Connector 83">
              <a:extLst>
                <a:ext uri="{FF2B5EF4-FFF2-40B4-BE49-F238E27FC236}">
                  <a16:creationId xmlns:a16="http://schemas.microsoft.com/office/drawing/2014/main" id="{9F9841A5-894E-42F8-9985-BC6CCAAC1F5D}"/>
                </a:ext>
              </a:extLst>
            </p:cNvPr>
            <p:cNvCxnSpPr>
              <a:cxnSpLocks/>
            </p:cNvCxnSpPr>
            <p:nvPr/>
          </p:nvCxnSpPr>
          <p:spPr>
            <a:xfrm flipV="1">
              <a:off x="5353670" y="2890520"/>
              <a:ext cx="0" cy="1092200"/>
            </a:xfrm>
            <a:prstGeom prst="line">
              <a:avLst/>
            </a:prstGeom>
            <a:ln w="19050">
              <a:solidFill>
                <a:schemeClr val="accent2"/>
              </a:solidFill>
            </a:ln>
          </p:spPr>
          <p:style>
            <a:lnRef idx="2">
              <a:schemeClr val="dk1"/>
            </a:lnRef>
            <a:fillRef idx="0">
              <a:schemeClr val="dk1"/>
            </a:fillRef>
            <a:effectRef idx="1">
              <a:schemeClr val="dk1"/>
            </a:effectRef>
            <a:fontRef idx="minor">
              <a:schemeClr val="tx1"/>
            </a:fontRef>
          </p:style>
        </p:cxnSp>
        <p:cxnSp>
          <p:nvCxnSpPr>
            <p:cNvPr id="85" name="Straight Connector 84">
              <a:extLst>
                <a:ext uri="{FF2B5EF4-FFF2-40B4-BE49-F238E27FC236}">
                  <a16:creationId xmlns:a16="http://schemas.microsoft.com/office/drawing/2014/main" id="{C676F42D-F07D-43ED-B183-8D31055B6948}"/>
                </a:ext>
              </a:extLst>
            </p:cNvPr>
            <p:cNvCxnSpPr>
              <a:cxnSpLocks/>
            </p:cNvCxnSpPr>
            <p:nvPr/>
          </p:nvCxnSpPr>
          <p:spPr>
            <a:xfrm>
              <a:off x="5261587" y="3982720"/>
              <a:ext cx="184165" cy="0"/>
            </a:xfrm>
            <a:prstGeom prst="line">
              <a:avLst/>
            </a:prstGeom>
            <a:ln w="19050">
              <a:solidFill>
                <a:schemeClr val="accent2"/>
              </a:solidFill>
            </a:ln>
          </p:spPr>
          <p:style>
            <a:lnRef idx="3">
              <a:schemeClr val="dk1"/>
            </a:lnRef>
            <a:fillRef idx="0">
              <a:schemeClr val="dk1"/>
            </a:fillRef>
            <a:effectRef idx="2">
              <a:schemeClr val="dk1"/>
            </a:effectRef>
            <a:fontRef idx="minor">
              <a:schemeClr val="tx1"/>
            </a:fontRef>
          </p:style>
        </p:cxnSp>
      </p:grpSp>
      <p:grpSp>
        <p:nvGrpSpPr>
          <p:cNvPr id="86" name="Group 85">
            <a:extLst>
              <a:ext uri="{FF2B5EF4-FFF2-40B4-BE49-F238E27FC236}">
                <a16:creationId xmlns:a16="http://schemas.microsoft.com/office/drawing/2014/main" id="{6FE5172F-F143-49C1-8054-E1EE9FA48EB8}"/>
              </a:ext>
            </a:extLst>
          </p:cNvPr>
          <p:cNvGrpSpPr/>
          <p:nvPr/>
        </p:nvGrpSpPr>
        <p:grpSpPr>
          <a:xfrm>
            <a:off x="1922348" y="4358521"/>
            <a:ext cx="147207" cy="134875"/>
            <a:chOff x="5261587" y="2890520"/>
            <a:chExt cx="184165" cy="1092200"/>
          </a:xfrm>
        </p:grpSpPr>
        <p:cxnSp>
          <p:nvCxnSpPr>
            <p:cNvPr id="87" name="Straight Connector 86">
              <a:extLst>
                <a:ext uri="{FF2B5EF4-FFF2-40B4-BE49-F238E27FC236}">
                  <a16:creationId xmlns:a16="http://schemas.microsoft.com/office/drawing/2014/main" id="{2B8486E5-E0D8-4377-8E6C-D444BC8BA52E}"/>
                </a:ext>
              </a:extLst>
            </p:cNvPr>
            <p:cNvCxnSpPr>
              <a:cxnSpLocks/>
            </p:cNvCxnSpPr>
            <p:nvPr/>
          </p:nvCxnSpPr>
          <p:spPr>
            <a:xfrm>
              <a:off x="5261587" y="2890520"/>
              <a:ext cx="184165" cy="0"/>
            </a:xfrm>
            <a:prstGeom prst="line">
              <a:avLst/>
            </a:prstGeom>
            <a:ln w="19050">
              <a:solidFill>
                <a:schemeClr val="accent2"/>
              </a:solidFill>
            </a:ln>
          </p:spPr>
          <p:style>
            <a:lnRef idx="3">
              <a:schemeClr val="dk1"/>
            </a:lnRef>
            <a:fillRef idx="0">
              <a:schemeClr val="dk1"/>
            </a:fillRef>
            <a:effectRef idx="2">
              <a:schemeClr val="dk1"/>
            </a:effectRef>
            <a:fontRef idx="minor">
              <a:schemeClr val="tx1"/>
            </a:fontRef>
          </p:style>
        </p:cxnSp>
        <p:cxnSp>
          <p:nvCxnSpPr>
            <p:cNvPr id="88" name="Straight Connector 87">
              <a:extLst>
                <a:ext uri="{FF2B5EF4-FFF2-40B4-BE49-F238E27FC236}">
                  <a16:creationId xmlns:a16="http://schemas.microsoft.com/office/drawing/2014/main" id="{AC2D0D43-F35D-4846-9D05-DA470A91CD84}"/>
                </a:ext>
              </a:extLst>
            </p:cNvPr>
            <p:cNvCxnSpPr>
              <a:cxnSpLocks/>
            </p:cNvCxnSpPr>
            <p:nvPr/>
          </p:nvCxnSpPr>
          <p:spPr>
            <a:xfrm flipV="1">
              <a:off x="5353670" y="2890520"/>
              <a:ext cx="0" cy="1092200"/>
            </a:xfrm>
            <a:prstGeom prst="line">
              <a:avLst/>
            </a:prstGeom>
            <a:ln w="19050">
              <a:solidFill>
                <a:schemeClr val="accent2"/>
              </a:solidFill>
            </a:ln>
          </p:spPr>
          <p:style>
            <a:lnRef idx="2">
              <a:schemeClr val="dk1"/>
            </a:lnRef>
            <a:fillRef idx="0">
              <a:schemeClr val="dk1"/>
            </a:fillRef>
            <a:effectRef idx="1">
              <a:schemeClr val="dk1"/>
            </a:effectRef>
            <a:fontRef idx="minor">
              <a:schemeClr val="tx1"/>
            </a:fontRef>
          </p:style>
        </p:cxnSp>
        <p:cxnSp>
          <p:nvCxnSpPr>
            <p:cNvPr id="89" name="Straight Connector 88">
              <a:extLst>
                <a:ext uri="{FF2B5EF4-FFF2-40B4-BE49-F238E27FC236}">
                  <a16:creationId xmlns:a16="http://schemas.microsoft.com/office/drawing/2014/main" id="{5D683684-5A1C-4602-91DB-5E0152C6F96E}"/>
                </a:ext>
              </a:extLst>
            </p:cNvPr>
            <p:cNvCxnSpPr>
              <a:cxnSpLocks/>
            </p:cNvCxnSpPr>
            <p:nvPr/>
          </p:nvCxnSpPr>
          <p:spPr>
            <a:xfrm>
              <a:off x="5261587" y="3982720"/>
              <a:ext cx="184165" cy="0"/>
            </a:xfrm>
            <a:prstGeom prst="line">
              <a:avLst/>
            </a:prstGeom>
            <a:ln w="19050">
              <a:solidFill>
                <a:schemeClr val="accent2"/>
              </a:solidFill>
            </a:ln>
          </p:spPr>
          <p:style>
            <a:lnRef idx="3">
              <a:schemeClr val="dk1"/>
            </a:lnRef>
            <a:fillRef idx="0">
              <a:schemeClr val="dk1"/>
            </a:fillRef>
            <a:effectRef idx="2">
              <a:schemeClr val="dk1"/>
            </a:effectRef>
            <a:fontRef idx="minor">
              <a:schemeClr val="tx1"/>
            </a:fontRef>
          </p:style>
        </p:cxnSp>
      </p:grpSp>
    </p:spTree>
    <p:extLst>
      <p:ext uri="{BB962C8B-B14F-4D97-AF65-F5344CB8AC3E}">
        <p14:creationId xmlns:p14="http://schemas.microsoft.com/office/powerpoint/2010/main" val="13700892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42" fill="hold"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barn(outHorizontal)">
                                      <p:cBhvr>
                                        <p:cTn id="7" dur="500"/>
                                        <p:tgtEl>
                                          <p:spTgt spid="18"/>
                                        </p:tgtEl>
                                      </p:cBhvr>
                                    </p:animEffect>
                                  </p:childTnLst>
                                </p:cTn>
                              </p:par>
                              <p:par>
                                <p:cTn id="8" presetID="16" presetClass="entr" presetSubtype="42" fill="hold" nodeType="withEffect">
                                  <p:stCondLst>
                                    <p:cond delay="0"/>
                                  </p:stCondLst>
                                  <p:childTnLst>
                                    <p:set>
                                      <p:cBhvr>
                                        <p:cTn id="9" dur="1" fill="hold">
                                          <p:stCondLst>
                                            <p:cond delay="0"/>
                                          </p:stCondLst>
                                        </p:cTn>
                                        <p:tgtEl>
                                          <p:spTgt spid="22"/>
                                        </p:tgtEl>
                                        <p:attrNameLst>
                                          <p:attrName>style.visibility</p:attrName>
                                        </p:attrNameLst>
                                      </p:cBhvr>
                                      <p:to>
                                        <p:strVal val="visible"/>
                                      </p:to>
                                    </p:set>
                                    <p:animEffect transition="in" filter="barn(outHorizontal)">
                                      <p:cBhvr>
                                        <p:cTn id="10" dur="500"/>
                                        <p:tgtEl>
                                          <p:spTgt spid="22"/>
                                        </p:tgtEl>
                                      </p:cBhvr>
                                    </p:animEffect>
                                  </p:childTnLst>
                                </p:cTn>
                              </p:par>
                              <p:par>
                                <p:cTn id="11" presetID="16" presetClass="entr" presetSubtype="42" fill="hold" nodeType="withEffect">
                                  <p:stCondLst>
                                    <p:cond delay="0"/>
                                  </p:stCondLst>
                                  <p:childTnLst>
                                    <p:set>
                                      <p:cBhvr>
                                        <p:cTn id="12" dur="1" fill="hold">
                                          <p:stCondLst>
                                            <p:cond delay="0"/>
                                          </p:stCondLst>
                                        </p:cTn>
                                        <p:tgtEl>
                                          <p:spTgt spid="26"/>
                                        </p:tgtEl>
                                        <p:attrNameLst>
                                          <p:attrName>style.visibility</p:attrName>
                                        </p:attrNameLst>
                                      </p:cBhvr>
                                      <p:to>
                                        <p:strVal val="visible"/>
                                      </p:to>
                                    </p:set>
                                    <p:animEffect transition="in" filter="barn(outHorizontal)">
                                      <p:cBhvr>
                                        <p:cTn id="13" dur="500"/>
                                        <p:tgtEl>
                                          <p:spTgt spid="26"/>
                                        </p:tgtEl>
                                      </p:cBhvr>
                                    </p:animEffect>
                                  </p:childTnLst>
                                </p:cTn>
                              </p:par>
                              <p:par>
                                <p:cTn id="14" presetID="16" presetClass="entr" presetSubtype="42" fill="hold" nodeType="withEffect">
                                  <p:stCondLst>
                                    <p:cond delay="0"/>
                                  </p:stCondLst>
                                  <p:childTnLst>
                                    <p:set>
                                      <p:cBhvr>
                                        <p:cTn id="15" dur="1" fill="hold">
                                          <p:stCondLst>
                                            <p:cond delay="0"/>
                                          </p:stCondLst>
                                        </p:cTn>
                                        <p:tgtEl>
                                          <p:spTgt spid="30"/>
                                        </p:tgtEl>
                                        <p:attrNameLst>
                                          <p:attrName>style.visibility</p:attrName>
                                        </p:attrNameLst>
                                      </p:cBhvr>
                                      <p:to>
                                        <p:strVal val="visible"/>
                                      </p:to>
                                    </p:set>
                                    <p:animEffect transition="in" filter="barn(outHorizontal)">
                                      <p:cBhvr>
                                        <p:cTn id="16" dur="500"/>
                                        <p:tgtEl>
                                          <p:spTgt spid="30"/>
                                        </p:tgtEl>
                                      </p:cBhvr>
                                    </p:animEffect>
                                  </p:childTnLst>
                                </p:cTn>
                              </p:par>
                              <p:par>
                                <p:cTn id="17" presetID="16" presetClass="entr" presetSubtype="42" fill="hold" nodeType="withEffect">
                                  <p:stCondLst>
                                    <p:cond delay="0"/>
                                  </p:stCondLst>
                                  <p:childTnLst>
                                    <p:set>
                                      <p:cBhvr>
                                        <p:cTn id="18" dur="1" fill="hold">
                                          <p:stCondLst>
                                            <p:cond delay="0"/>
                                          </p:stCondLst>
                                        </p:cTn>
                                        <p:tgtEl>
                                          <p:spTgt spid="34"/>
                                        </p:tgtEl>
                                        <p:attrNameLst>
                                          <p:attrName>style.visibility</p:attrName>
                                        </p:attrNameLst>
                                      </p:cBhvr>
                                      <p:to>
                                        <p:strVal val="visible"/>
                                      </p:to>
                                    </p:set>
                                    <p:animEffect transition="in" filter="barn(outHorizontal)">
                                      <p:cBhvr>
                                        <p:cTn id="19" dur="500"/>
                                        <p:tgtEl>
                                          <p:spTgt spid="34"/>
                                        </p:tgtEl>
                                      </p:cBhvr>
                                    </p:animEffect>
                                  </p:childTnLst>
                                </p:cTn>
                              </p:par>
                              <p:par>
                                <p:cTn id="20" presetID="16" presetClass="entr" presetSubtype="42" fill="hold" nodeType="withEffect">
                                  <p:stCondLst>
                                    <p:cond delay="0"/>
                                  </p:stCondLst>
                                  <p:childTnLst>
                                    <p:set>
                                      <p:cBhvr>
                                        <p:cTn id="21" dur="1" fill="hold">
                                          <p:stCondLst>
                                            <p:cond delay="0"/>
                                          </p:stCondLst>
                                        </p:cTn>
                                        <p:tgtEl>
                                          <p:spTgt spid="38"/>
                                        </p:tgtEl>
                                        <p:attrNameLst>
                                          <p:attrName>style.visibility</p:attrName>
                                        </p:attrNameLst>
                                      </p:cBhvr>
                                      <p:to>
                                        <p:strVal val="visible"/>
                                      </p:to>
                                    </p:set>
                                    <p:animEffect transition="in" filter="barn(outHorizontal)">
                                      <p:cBhvr>
                                        <p:cTn id="22" dur="500"/>
                                        <p:tgtEl>
                                          <p:spTgt spid="38"/>
                                        </p:tgtEl>
                                      </p:cBhvr>
                                    </p:animEffect>
                                  </p:childTnLst>
                                </p:cTn>
                              </p:par>
                              <p:par>
                                <p:cTn id="23" presetID="16" presetClass="entr" presetSubtype="42" fill="hold" nodeType="withEffect">
                                  <p:stCondLst>
                                    <p:cond delay="0"/>
                                  </p:stCondLst>
                                  <p:childTnLst>
                                    <p:set>
                                      <p:cBhvr>
                                        <p:cTn id="24" dur="1" fill="hold">
                                          <p:stCondLst>
                                            <p:cond delay="0"/>
                                          </p:stCondLst>
                                        </p:cTn>
                                        <p:tgtEl>
                                          <p:spTgt spid="42"/>
                                        </p:tgtEl>
                                        <p:attrNameLst>
                                          <p:attrName>style.visibility</p:attrName>
                                        </p:attrNameLst>
                                      </p:cBhvr>
                                      <p:to>
                                        <p:strVal val="visible"/>
                                      </p:to>
                                    </p:set>
                                    <p:animEffect transition="in" filter="barn(outHorizontal)">
                                      <p:cBhvr>
                                        <p:cTn id="25" dur="500"/>
                                        <p:tgtEl>
                                          <p:spTgt spid="42"/>
                                        </p:tgtEl>
                                      </p:cBhvr>
                                    </p:animEffect>
                                  </p:childTnLst>
                                </p:cTn>
                              </p:par>
                              <p:par>
                                <p:cTn id="26" presetID="16" presetClass="entr" presetSubtype="42" fill="hold" nodeType="withEffect">
                                  <p:stCondLst>
                                    <p:cond delay="0"/>
                                  </p:stCondLst>
                                  <p:childTnLst>
                                    <p:set>
                                      <p:cBhvr>
                                        <p:cTn id="27" dur="1" fill="hold">
                                          <p:stCondLst>
                                            <p:cond delay="0"/>
                                          </p:stCondLst>
                                        </p:cTn>
                                        <p:tgtEl>
                                          <p:spTgt spid="46"/>
                                        </p:tgtEl>
                                        <p:attrNameLst>
                                          <p:attrName>style.visibility</p:attrName>
                                        </p:attrNameLst>
                                      </p:cBhvr>
                                      <p:to>
                                        <p:strVal val="visible"/>
                                      </p:to>
                                    </p:set>
                                    <p:animEffect transition="in" filter="barn(outHorizontal)">
                                      <p:cBhvr>
                                        <p:cTn id="28" dur="500"/>
                                        <p:tgtEl>
                                          <p:spTgt spid="46"/>
                                        </p:tgtEl>
                                      </p:cBhvr>
                                    </p:animEffect>
                                  </p:childTnLst>
                                </p:cTn>
                              </p:par>
                              <p:par>
                                <p:cTn id="29" presetID="16" presetClass="entr" presetSubtype="42" fill="hold" nodeType="withEffect">
                                  <p:stCondLst>
                                    <p:cond delay="0"/>
                                  </p:stCondLst>
                                  <p:childTnLst>
                                    <p:set>
                                      <p:cBhvr>
                                        <p:cTn id="30" dur="1" fill="hold">
                                          <p:stCondLst>
                                            <p:cond delay="0"/>
                                          </p:stCondLst>
                                        </p:cTn>
                                        <p:tgtEl>
                                          <p:spTgt spid="50"/>
                                        </p:tgtEl>
                                        <p:attrNameLst>
                                          <p:attrName>style.visibility</p:attrName>
                                        </p:attrNameLst>
                                      </p:cBhvr>
                                      <p:to>
                                        <p:strVal val="visible"/>
                                      </p:to>
                                    </p:set>
                                    <p:animEffect transition="in" filter="barn(outHorizontal)">
                                      <p:cBhvr>
                                        <p:cTn id="31" dur="500"/>
                                        <p:tgtEl>
                                          <p:spTgt spid="50"/>
                                        </p:tgtEl>
                                      </p:cBhvr>
                                    </p:animEffect>
                                  </p:childTnLst>
                                </p:cTn>
                              </p:par>
                            </p:childTnLst>
                          </p:cTn>
                        </p:par>
                        <p:par>
                          <p:cTn id="32" fill="hold">
                            <p:stCondLst>
                              <p:cond delay="500"/>
                            </p:stCondLst>
                            <p:childTnLst>
                              <p:par>
                                <p:cTn id="33" presetID="42" presetClass="entr" presetSubtype="0" fill="hold" grpId="0" nodeType="afterEffect">
                                  <p:stCondLst>
                                    <p:cond delay="0"/>
                                  </p:stCondLst>
                                  <p:childTnLst>
                                    <p:set>
                                      <p:cBhvr>
                                        <p:cTn id="34" dur="1" fill="hold">
                                          <p:stCondLst>
                                            <p:cond delay="0"/>
                                          </p:stCondLst>
                                        </p:cTn>
                                        <p:tgtEl>
                                          <p:spTgt spid="16"/>
                                        </p:tgtEl>
                                        <p:attrNameLst>
                                          <p:attrName>style.visibility</p:attrName>
                                        </p:attrNameLst>
                                      </p:cBhvr>
                                      <p:to>
                                        <p:strVal val="visible"/>
                                      </p:to>
                                    </p:set>
                                    <p:animEffect transition="in" filter="fade">
                                      <p:cBhvr>
                                        <p:cTn id="35" dur="500"/>
                                        <p:tgtEl>
                                          <p:spTgt spid="16"/>
                                        </p:tgtEl>
                                      </p:cBhvr>
                                    </p:animEffect>
                                    <p:anim calcmode="lin" valueType="num">
                                      <p:cBhvr>
                                        <p:cTn id="36" dur="500" fill="hold"/>
                                        <p:tgtEl>
                                          <p:spTgt spid="16"/>
                                        </p:tgtEl>
                                        <p:attrNameLst>
                                          <p:attrName>ppt_x</p:attrName>
                                        </p:attrNameLst>
                                      </p:cBhvr>
                                      <p:tavLst>
                                        <p:tav tm="0">
                                          <p:val>
                                            <p:strVal val="#ppt_x"/>
                                          </p:val>
                                        </p:tav>
                                        <p:tav tm="100000">
                                          <p:val>
                                            <p:strVal val="#ppt_x"/>
                                          </p:val>
                                        </p:tav>
                                      </p:tavLst>
                                    </p:anim>
                                    <p:anim calcmode="lin" valueType="num">
                                      <p:cBhvr>
                                        <p:cTn id="37" dur="500" fill="hold"/>
                                        <p:tgtEl>
                                          <p:spTgt spid="16"/>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1" presetClass="exit" presetSubtype="0" fill="hold" nodeType="clickEffect">
                                  <p:stCondLst>
                                    <p:cond delay="0"/>
                                  </p:stCondLst>
                                  <p:childTnLst>
                                    <p:set>
                                      <p:cBhvr>
                                        <p:cTn id="41" dur="1" fill="hold">
                                          <p:stCondLst>
                                            <p:cond delay="0"/>
                                          </p:stCondLst>
                                        </p:cTn>
                                        <p:tgtEl>
                                          <p:spTgt spid="18"/>
                                        </p:tgtEl>
                                        <p:attrNameLst>
                                          <p:attrName>style.visibility</p:attrName>
                                        </p:attrNameLst>
                                      </p:cBhvr>
                                      <p:to>
                                        <p:strVal val="hidden"/>
                                      </p:to>
                                    </p:set>
                                  </p:childTnLst>
                                </p:cTn>
                              </p:par>
                              <p:par>
                                <p:cTn id="42" presetID="1" presetClass="exit" presetSubtype="0" fill="hold" nodeType="withEffect">
                                  <p:stCondLst>
                                    <p:cond delay="0"/>
                                  </p:stCondLst>
                                  <p:childTnLst>
                                    <p:set>
                                      <p:cBhvr>
                                        <p:cTn id="43" dur="1" fill="hold">
                                          <p:stCondLst>
                                            <p:cond delay="0"/>
                                          </p:stCondLst>
                                        </p:cTn>
                                        <p:tgtEl>
                                          <p:spTgt spid="22"/>
                                        </p:tgtEl>
                                        <p:attrNameLst>
                                          <p:attrName>style.visibility</p:attrName>
                                        </p:attrNameLst>
                                      </p:cBhvr>
                                      <p:to>
                                        <p:strVal val="hidden"/>
                                      </p:to>
                                    </p:set>
                                  </p:childTnLst>
                                </p:cTn>
                              </p:par>
                              <p:par>
                                <p:cTn id="44" presetID="1" presetClass="exit" presetSubtype="0" fill="hold" nodeType="withEffect">
                                  <p:stCondLst>
                                    <p:cond delay="0"/>
                                  </p:stCondLst>
                                  <p:childTnLst>
                                    <p:set>
                                      <p:cBhvr>
                                        <p:cTn id="45" dur="1" fill="hold">
                                          <p:stCondLst>
                                            <p:cond delay="0"/>
                                          </p:stCondLst>
                                        </p:cTn>
                                        <p:tgtEl>
                                          <p:spTgt spid="26"/>
                                        </p:tgtEl>
                                        <p:attrNameLst>
                                          <p:attrName>style.visibility</p:attrName>
                                        </p:attrNameLst>
                                      </p:cBhvr>
                                      <p:to>
                                        <p:strVal val="hidden"/>
                                      </p:to>
                                    </p:set>
                                  </p:childTnLst>
                                </p:cTn>
                              </p:par>
                              <p:par>
                                <p:cTn id="46" presetID="1" presetClass="exit" presetSubtype="0" fill="hold" nodeType="withEffect">
                                  <p:stCondLst>
                                    <p:cond delay="0"/>
                                  </p:stCondLst>
                                  <p:childTnLst>
                                    <p:set>
                                      <p:cBhvr>
                                        <p:cTn id="47" dur="1" fill="hold">
                                          <p:stCondLst>
                                            <p:cond delay="0"/>
                                          </p:stCondLst>
                                        </p:cTn>
                                        <p:tgtEl>
                                          <p:spTgt spid="30"/>
                                        </p:tgtEl>
                                        <p:attrNameLst>
                                          <p:attrName>style.visibility</p:attrName>
                                        </p:attrNameLst>
                                      </p:cBhvr>
                                      <p:to>
                                        <p:strVal val="hidden"/>
                                      </p:to>
                                    </p:set>
                                  </p:childTnLst>
                                </p:cTn>
                              </p:par>
                              <p:par>
                                <p:cTn id="48" presetID="1" presetClass="exit" presetSubtype="0" fill="hold" nodeType="withEffect">
                                  <p:stCondLst>
                                    <p:cond delay="0"/>
                                  </p:stCondLst>
                                  <p:childTnLst>
                                    <p:set>
                                      <p:cBhvr>
                                        <p:cTn id="49" dur="1" fill="hold">
                                          <p:stCondLst>
                                            <p:cond delay="0"/>
                                          </p:stCondLst>
                                        </p:cTn>
                                        <p:tgtEl>
                                          <p:spTgt spid="34"/>
                                        </p:tgtEl>
                                        <p:attrNameLst>
                                          <p:attrName>style.visibility</p:attrName>
                                        </p:attrNameLst>
                                      </p:cBhvr>
                                      <p:to>
                                        <p:strVal val="hidden"/>
                                      </p:to>
                                    </p:set>
                                  </p:childTnLst>
                                </p:cTn>
                              </p:par>
                              <p:par>
                                <p:cTn id="50" presetID="1" presetClass="exit" presetSubtype="0" fill="hold" nodeType="withEffect">
                                  <p:stCondLst>
                                    <p:cond delay="0"/>
                                  </p:stCondLst>
                                  <p:childTnLst>
                                    <p:set>
                                      <p:cBhvr>
                                        <p:cTn id="51" dur="1" fill="hold">
                                          <p:stCondLst>
                                            <p:cond delay="0"/>
                                          </p:stCondLst>
                                        </p:cTn>
                                        <p:tgtEl>
                                          <p:spTgt spid="38"/>
                                        </p:tgtEl>
                                        <p:attrNameLst>
                                          <p:attrName>style.visibility</p:attrName>
                                        </p:attrNameLst>
                                      </p:cBhvr>
                                      <p:to>
                                        <p:strVal val="hidden"/>
                                      </p:to>
                                    </p:set>
                                  </p:childTnLst>
                                </p:cTn>
                              </p:par>
                              <p:par>
                                <p:cTn id="52" presetID="1" presetClass="exit" presetSubtype="0" fill="hold" nodeType="withEffect">
                                  <p:stCondLst>
                                    <p:cond delay="0"/>
                                  </p:stCondLst>
                                  <p:childTnLst>
                                    <p:set>
                                      <p:cBhvr>
                                        <p:cTn id="53" dur="1" fill="hold">
                                          <p:stCondLst>
                                            <p:cond delay="0"/>
                                          </p:stCondLst>
                                        </p:cTn>
                                        <p:tgtEl>
                                          <p:spTgt spid="42"/>
                                        </p:tgtEl>
                                        <p:attrNameLst>
                                          <p:attrName>style.visibility</p:attrName>
                                        </p:attrNameLst>
                                      </p:cBhvr>
                                      <p:to>
                                        <p:strVal val="hidden"/>
                                      </p:to>
                                    </p:set>
                                  </p:childTnLst>
                                </p:cTn>
                              </p:par>
                              <p:par>
                                <p:cTn id="54" presetID="1" presetClass="exit" presetSubtype="0" fill="hold" nodeType="withEffect">
                                  <p:stCondLst>
                                    <p:cond delay="0"/>
                                  </p:stCondLst>
                                  <p:childTnLst>
                                    <p:set>
                                      <p:cBhvr>
                                        <p:cTn id="55" dur="1" fill="hold">
                                          <p:stCondLst>
                                            <p:cond delay="0"/>
                                          </p:stCondLst>
                                        </p:cTn>
                                        <p:tgtEl>
                                          <p:spTgt spid="46"/>
                                        </p:tgtEl>
                                        <p:attrNameLst>
                                          <p:attrName>style.visibility</p:attrName>
                                        </p:attrNameLst>
                                      </p:cBhvr>
                                      <p:to>
                                        <p:strVal val="hidden"/>
                                      </p:to>
                                    </p:set>
                                  </p:childTnLst>
                                </p:cTn>
                              </p:par>
                              <p:par>
                                <p:cTn id="56" presetID="1" presetClass="exit" presetSubtype="0" fill="hold" nodeType="withEffect">
                                  <p:stCondLst>
                                    <p:cond delay="0"/>
                                  </p:stCondLst>
                                  <p:childTnLst>
                                    <p:set>
                                      <p:cBhvr>
                                        <p:cTn id="57" dur="1" fill="hold">
                                          <p:stCondLst>
                                            <p:cond delay="0"/>
                                          </p:stCondLst>
                                        </p:cTn>
                                        <p:tgtEl>
                                          <p:spTgt spid="50"/>
                                        </p:tgtEl>
                                        <p:attrNameLst>
                                          <p:attrName>style.visibility</p:attrName>
                                        </p:attrNameLst>
                                      </p:cBhvr>
                                      <p:to>
                                        <p:strVal val="hidden"/>
                                      </p:to>
                                    </p:set>
                                  </p:childTnLst>
                                </p:cTn>
                              </p:par>
                            </p:childTnLst>
                          </p:cTn>
                        </p:par>
                        <p:par>
                          <p:cTn id="58" fill="hold">
                            <p:stCondLst>
                              <p:cond delay="0"/>
                            </p:stCondLst>
                            <p:childTnLst>
                              <p:par>
                                <p:cTn id="59" presetID="16" presetClass="entr" presetSubtype="42" fill="hold" nodeType="afterEffect">
                                  <p:stCondLst>
                                    <p:cond delay="0"/>
                                  </p:stCondLst>
                                  <p:childTnLst>
                                    <p:set>
                                      <p:cBhvr>
                                        <p:cTn id="60" dur="1" fill="hold">
                                          <p:stCondLst>
                                            <p:cond delay="0"/>
                                          </p:stCondLst>
                                        </p:cTn>
                                        <p:tgtEl>
                                          <p:spTgt spid="54"/>
                                        </p:tgtEl>
                                        <p:attrNameLst>
                                          <p:attrName>style.visibility</p:attrName>
                                        </p:attrNameLst>
                                      </p:cBhvr>
                                      <p:to>
                                        <p:strVal val="visible"/>
                                      </p:to>
                                    </p:set>
                                    <p:animEffect transition="in" filter="barn(outHorizontal)">
                                      <p:cBhvr>
                                        <p:cTn id="61" dur="500"/>
                                        <p:tgtEl>
                                          <p:spTgt spid="54"/>
                                        </p:tgtEl>
                                      </p:cBhvr>
                                    </p:animEffect>
                                  </p:childTnLst>
                                </p:cTn>
                              </p:par>
                              <p:par>
                                <p:cTn id="62" presetID="16" presetClass="entr" presetSubtype="42" fill="hold" nodeType="withEffect">
                                  <p:stCondLst>
                                    <p:cond delay="0"/>
                                  </p:stCondLst>
                                  <p:childTnLst>
                                    <p:set>
                                      <p:cBhvr>
                                        <p:cTn id="63" dur="1" fill="hold">
                                          <p:stCondLst>
                                            <p:cond delay="0"/>
                                          </p:stCondLst>
                                        </p:cTn>
                                        <p:tgtEl>
                                          <p:spTgt spid="58"/>
                                        </p:tgtEl>
                                        <p:attrNameLst>
                                          <p:attrName>style.visibility</p:attrName>
                                        </p:attrNameLst>
                                      </p:cBhvr>
                                      <p:to>
                                        <p:strVal val="visible"/>
                                      </p:to>
                                    </p:set>
                                    <p:animEffect transition="in" filter="barn(outHorizontal)">
                                      <p:cBhvr>
                                        <p:cTn id="64" dur="500"/>
                                        <p:tgtEl>
                                          <p:spTgt spid="58"/>
                                        </p:tgtEl>
                                      </p:cBhvr>
                                    </p:animEffect>
                                  </p:childTnLst>
                                </p:cTn>
                              </p:par>
                              <p:par>
                                <p:cTn id="65" presetID="16" presetClass="entr" presetSubtype="42" fill="hold" nodeType="withEffect">
                                  <p:stCondLst>
                                    <p:cond delay="0"/>
                                  </p:stCondLst>
                                  <p:childTnLst>
                                    <p:set>
                                      <p:cBhvr>
                                        <p:cTn id="66" dur="1" fill="hold">
                                          <p:stCondLst>
                                            <p:cond delay="0"/>
                                          </p:stCondLst>
                                        </p:cTn>
                                        <p:tgtEl>
                                          <p:spTgt spid="62"/>
                                        </p:tgtEl>
                                        <p:attrNameLst>
                                          <p:attrName>style.visibility</p:attrName>
                                        </p:attrNameLst>
                                      </p:cBhvr>
                                      <p:to>
                                        <p:strVal val="visible"/>
                                      </p:to>
                                    </p:set>
                                    <p:animEffect transition="in" filter="barn(outHorizontal)">
                                      <p:cBhvr>
                                        <p:cTn id="67" dur="500"/>
                                        <p:tgtEl>
                                          <p:spTgt spid="62"/>
                                        </p:tgtEl>
                                      </p:cBhvr>
                                    </p:animEffect>
                                  </p:childTnLst>
                                </p:cTn>
                              </p:par>
                              <p:par>
                                <p:cTn id="68" presetID="16" presetClass="entr" presetSubtype="42" fill="hold" nodeType="withEffect">
                                  <p:stCondLst>
                                    <p:cond delay="0"/>
                                  </p:stCondLst>
                                  <p:childTnLst>
                                    <p:set>
                                      <p:cBhvr>
                                        <p:cTn id="69" dur="1" fill="hold">
                                          <p:stCondLst>
                                            <p:cond delay="0"/>
                                          </p:stCondLst>
                                        </p:cTn>
                                        <p:tgtEl>
                                          <p:spTgt spid="66"/>
                                        </p:tgtEl>
                                        <p:attrNameLst>
                                          <p:attrName>style.visibility</p:attrName>
                                        </p:attrNameLst>
                                      </p:cBhvr>
                                      <p:to>
                                        <p:strVal val="visible"/>
                                      </p:to>
                                    </p:set>
                                    <p:animEffect transition="in" filter="barn(outHorizontal)">
                                      <p:cBhvr>
                                        <p:cTn id="70" dur="500"/>
                                        <p:tgtEl>
                                          <p:spTgt spid="66"/>
                                        </p:tgtEl>
                                      </p:cBhvr>
                                    </p:animEffect>
                                  </p:childTnLst>
                                </p:cTn>
                              </p:par>
                              <p:par>
                                <p:cTn id="71" presetID="16" presetClass="entr" presetSubtype="42" fill="hold" nodeType="withEffect">
                                  <p:stCondLst>
                                    <p:cond delay="0"/>
                                  </p:stCondLst>
                                  <p:childTnLst>
                                    <p:set>
                                      <p:cBhvr>
                                        <p:cTn id="72" dur="1" fill="hold">
                                          <p:stCondLst>
                                            <p:cond delay="0"/>
                                          </p:stCondLst>
                                        </p:cTn>
                                        <p:tgtEl>
                                          <p:spTgt spid="70"/>
                                        </p:tgtEl>
                                        <p:attrNameLst>
                                          <p:attrName>style.visibility</p:attrName>
                                        </p:attrNameLst>
                                      </p:cBhvr>
                                      <p:to>
                                        <p:strVal val="visible"/>
                                      </p:to>
                                    </p:set>
                                    <p:animEffect transition="in" filter="barn(outHorizontal)">
                                      <p:cBhvr>
                                        <p:cTn id="73" dur="500"/>
                                        <p:tgtEl>
                                          <p:spTgt spid="70"/>
                                        </p:tgtEl>
                                      </p:cBhvr>
                                    </p:animEffect>
                                  </p:childTnLst>
                                </p:cTn>
                              </p:par>
                              <p:par>
                                <p:cTn id="74" presetID="16" presetClass="entr" presetSubtype="42" fill="hold" nodeType="withEffect">
                                  <p:stCondLst>
                                    <p:cond delay="0"/>
                                  </p:stCondLst>
                                  <p:childTnLst>
                                    <p:set>
                                      <p:cBhvr>
                                        <p:cTn id="75" dur="1" fill="hold">
                                          <p:stCondLst>
                                            <p:cond delay="0"/>
                                          </p:stCondLst>
                                        </p:cTn>
                                        <p:tgtEl>
                                          <p:spTgt spid="74"/>
                                        </p:tgtEl>
                                        <p:attrNameLst>
                                          <p:attrName>style.visibility</p:attrName>
                                        </p:attrNameLst>
                                      </p:cBhvr>
                                      <p:to>
                                        <p:strVal val="visible"/>
                                      </p:to>
                                    </p:set>
                                    <p:animEffect transition="in" filter="barn(outHorizontal)">
                                      <p:cBhvr>
                                        <p:cTn id="76" dur="500"/>
                                        <p:tgtEl>
                                          <p:spTgt spid="74"/>
                                        </p:tgtEl>
                                      </p:cBhvr>
                                    </p:animEffect>
                                  </p:childTnLst>
                                </p:cTn>
                              </p:par>
                              <p:par>
                                <p:cTn id="77" presetID="16" presetClass="entr" presetSubtype="42" fill="hold" nodeType="withEffect">
                                  <p:stCondLst>
                                    <p:cond delay="0"/>
                                  </p:stCondLst>
                                  <p:childTnLst>
                                    <p:set>
                                      <p:cBhvr>
                                        <p:cTn id="78" dur="1" fill="hold">
                                          <p:stCondLst>
                                            <p:cond delay="0"/>
                                          </p:stCondLst>
                                        </p:cTn>
                                        <p:tgtEl>
                                          <p:spTgt spid="78"/>
                                        </p:tgtEl>
                                        <p:attrNameLst>
                                          <p:attrName>style.visibility</p:attrName>
                                        </p:attrNameLst>
                                      </p:cBhvr>
                                      <p:to>
                                        <p:strVal val="visible"/>
                                      </p:to>
                                    </p:set>
                                    <p:animEffect transition="in" filter="barn(outHorizontal)">
                                      <p:cBhvr>
                                        <p:cTn id="79" dur="500"/>
                                        <p:tgtEl>
                                          <p:spTgt spid="78"/>
                                        </p:tgtEl>
                                      </p:cBhvr>
                                    </p:animEffect>
                                  </p:childTnLst>
                                </p:cTn>
                              </p:par>
                              <p:par>
                                <p:cTn id="80" presetID="16" presetClass="entr" presetSubtype="42" fill="hold" nodeType="withEffect">
                                  <p:stCondLst>
                                    <p:cond delay="0"/>
                                  </p:stCondLst>
                                  <p:childTnLst>
                                    <p:set>
                                      <p:cBhvr>
                                        <p:cTn id="81" dur="1" fill="hold">
                                          <p:stCondLst>
                                            <p:cond delay="0"/>
                                          </p:stCondLst>
                                        </p:cTn>
                                        <p:tgtEl>
                                          <p:spTgt spid="82"/>
                                        </p:tgtEl>
                                        <p:attrNameLst>
                                          <p:attrName>style.visibility</p:attrName>
                                        </p:attrNameLst>
                                      </p:cBhvr>
                                      <p:to>
                                        <p:strVal val="visible"/>
                                      </p:to>
                                    </p:set>
                                    <p:animEffect transition="in" filter="barn(outHorizontal)">
                                      <p:cBhvr>
                                        <p:cTn id="82" dur="500"/>
                                        <p:tgtEl>
                                          <p:spTgt spid="82"/>
                                        </p:tgtEl>
                                      </p:cBhvr>
                                    </p:animEffect>
                                  </p:childTnLst>
                                </p:cTn>
                              </p:par>
                              <p:par>
                                <p:cTn id="83" presetID="16" presetClass="entr" presetSubtype="42" fill="hold" nodeType="withEffect">
                                  <p:stCondLst>
                                    <p:cond delay="0"/>
                                  </p:stCondLst>
                                  <p:childTnLst>
                                    <p:set>
                                      <p:cBhvr>
                                        <p:cTn id="84" dur="1" fill="hold">
                                          <p:stCondLst>
                                            <p:cond delay="0"/>
                                          </p:stCondLst>
                                        </p:cTn>
                                        <p:tgtEl>
                                          <p:spTgt spid="86"/>
                                        </p:tgtEl>
                                        <p:attrNameLst>
                                          <p:attrName>style.visibility</p:attrName>
                                        </p:attrNameLst>
                                      </p:cBhvr>
                                      <p:to>
                                        <p:strVal val="visible"/>
                                      </p:to>
                                    </p:set>
                                    <p:animEffect transition="in" filter="barn(outHorizontal)">
                                      <p:cBhvr>
                                        <p:cTn id="85" dur="500"/>
                                        <p:tgtEl>
                                          <p:spTgt spid="86"/>
                                        </p:tgtEl>
                                      </p:cBhvr>
                                    </p:animEffect>
                                  </p:childTnLst>
                                </p:cTn>
                              </p:par>
                            </p:childTnLst>
                          </p:cTn>
                        </p:par>
                        <p:par>
                          <p:cTn id="86" fill="hold">
                            <p:stCondLst>
                              <p:cond delay="500"/>
                            </p:stCondLst>
                            <p:childTnLst>
                              <p:par>
                                <p:cTn id="87" presetID="42" presetClass="entr" presetSubtype="0" fill="hold" grpId="0" nodeType="afterEffect">
                                  <p:stCondLst>
                                    <p:cond delay="0"/>
                                  </p:stCondLst>
                                  <p:childTnLst>
                                    <p:set>
                                      <p:cBhvr>
                                        <p:cTn id="88" dur="1" fill="hold">
                                          <p:stCondLst>
                                            <p:cond delay="0"/>
                                          </p:stCondLst>
                                        </p:cTn>
                                        <p:tgtEl>
                                          <p:spTgt spid="17"/>
                                        </p:tgtEl>
                                        <p:attrNameLst>
                                          <p:attrName>style.visibility</p:attrName>
                                        </p:attrNameLst>
                                      </p:cBhvr>
                                      <p:to>
                                        <p:strVal val="visible"/>
                                      </p:to>
                                    </p:set>
                                    <p:animEffect transition="in" filter="fade">
                                      <p:cBhvr>
                                        <p:cTn id="89" dur="500"/>
                                        <p:tgtEl>
                                          <p:spTgt spid="17"/>
                                        </p:tgtEl>
                                      </p:cBhvr>
                                    </p:animEffect>
                                    <p:anim calcmode="lin" valueType="num">
                                      <p:cBhvr>
                                        <p:cTn id="90" dur="500" fill="hold"/>
                                        <p:tgtEl>
                                          <p:spTgt spid="17"/>
                                        </p:tgtEl>
                                        <p:attrNameLst>
                                          <p:attrName>ppt_x</p:attrName>
                                        </p:attrNameLst>
                                      </p:cBhvr>
                                      <p:tavLst>
                                        <p:tav tm="0">
                                          <p:val>
                                            <p:strVal val="#ppt_x"/>
                                          </p:val>
                                        </p:tav>
                                        <p:tav tm="100000">
                                          <p:val>
                                            <p:strVal val="#ppt_x"/>
                                          </p:val>
                                        </p:tav>
                                      </p:tavLst>
                                    </p:anim>
                                    <p:anim calcmode="lin" valueType="num">
                                      <p:cBhvr>
                                        <p:cTn id="91" dur="5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17"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Scaling-out on Multiple GPUs</a:t>
            </a:r>
          </a:p>
        </p:txBody>
      </p:sp>
      <p:sp>
        <p:nvSpPr>
          <p:cNvPr id="3" name="Content Placeholder 2"/>
          <p:cNvSpPr>
            <a:spLocks noGrp="1"/>
          </p:cNvSpPr>
          <p:nvPr>
            <p:ph idx="1"/>
          </p:nvPr>
        </p:nvSpPr>
        <p:spPr>
          <a:xfrm>
            <a:off x="838200" y="1288026"/>
            <a:ext cx="10515600" cy="772560"/>
          </a:xfrm>
        </p:spPr>
        <p:txBody>
          <a:bodyPr/>
          <a:lstStyle/>
          <a:p>
            <a:r>
              <a:rPr lang="en-US" dirty="0"/>
              <a:t>GCN on three large graphs on different number of GPUs</a:t>
            </a:r>
          </a:p>
        </p:txBody>
      </p:sp>
      <p:sp>
        <p:nvSpPr>
          <p:cNvPr id="4" name="Slide Number Placeholder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0FF571C-8896-0D48-9D6F-DAE7F004DD8A}" type="slidenum">
              <a:rPr kumimoji="0" lang="en-US" sz="1600" b="0" i="0" u="none" strike="noStrike" kern="1200" cap="none" spc="0" normalizeH="0" baseline="0" noProof="0" smtClean="0">
                <a:ln>
                  <a:noFill/>
                </a:ln>
                <a:solidFill>
                  <a:prstClr val="white"/>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26</a:t>
            </a:fld>
            <a:endParaRPr kumimoji="0" lang="en-US" sz="16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grpSp>
        <p:nvGrpSpPr>
          <p:cNvPr id="10" name="Group 9">
            <a:extLst>
              <a:ext uri="{FF2B5EF4-FFF2-40B4-BE49-F238E27FC236}">
                <a16:creationId xmlns:a16="http://schemas.microsoft.com/office/drawing/2014/main" id="{D35779A5-2E98-4C95-8686-C50426DF759D}"/>
              </a:ext>
            </a:extLst>
          </p:cNvPr>
          <p:cNvGrpSpPr/>
          <p:nvPr/>
        </p:nvGrpSpPr>
        <p:grpSpPr>
          <a:xfrm>
            <a:off x="1574752" y="2244025"/>
            <a:ext cx="9157769" cy="2976936"/>
            <a:chOff x="1639393" y="2244025"/>
            <a:chExt cx="9157769" cy="2976936"/>
          </a:xfrm>
        </p:grpSpPr>
        <p:pic>
          <p:nvPicPr>
            <p:cNvPr id="6" name="Picture 5">
              <a:extLst>
                <a:ext uri="{FF2B5EF4-FFF2-40B4-BE49-F238E27FC236}">
                  <a16:creationId xmlns:a16="http://schemas.microsoft.com/office/drawing/2014/main" id="{684B9EC6-9A80-4DED-95D4-B9046096447E}"/>
                </a:ext>
              </a:extLst>
            </p:cNvPr>
            <p:cNvPicPr>
              <a:picLocks noChangeAspect="1"/>
            </p:cNvPicPr>
            <p:nvPr/>
          </p:nvPicPr>
          <p:blipFill rotWithShape="1">
            <a:blip r:embed="rId3"/>
            <a:srcRect l="4235" r="64940"/>
            <a:stretch/>
          </p:blipFill>
          <p:spPr>
            <a:xfrm>
              <a:off x="7869890" y="2244025"/>
              <a:ext cx="2927272" cy="2976936"/>
            </a:xfrm>
            <a:prstGeom prst="rect">
              <a:avLst/>
            </a:prstGeom>
          </p:spPr>
        </p:pic>
        <p:pic>
          <p:nvPicPr>
            <p:cNvPr id="7" name="Picture 6">
              <a:extLst>
                <a:ext uri="{FF2B5EF4-FFF2-40B4-BE49-F238E27FC236}">
                  <a16:creationId xmlns:a16="http://schemas.microsoft.com/office/drawing/2014/main" id="{990BF7A5-C804-4C75-917F-70FD05DBBD30}"/>
                </a:ext>
              </a:extLst>
            </p:cNvPr>
            <p:cNvPicPr>
              <a:picLocks noChangeAspect="1"/>
            </p:cNvPicPr>
            <p:nvPr/>
          </p:nvPicPr>
          <p:blipFill rotWithShape="1">
            <a:blip r:embed="rId3"/>
            <a:srcRect l="35432" r="31379"/>
            <a:stretch/>
          </p:blipFill>
          <p:spPr>
            <a:xfrm>
              <a:off x="4718195" y="2244025"/>
              <a:ext cx="3151695" cy="2976936"/>
            </a:xfrm>
            <a:prstGeom prst="rect">
              <a:avLst/>
            </a:prstGeom>
          </p:spPr>
        </p:pic>
        <p:pic>
          <p:nvPicPr>
            <p:cNvPr id="8" name="Picture 7">
              <a:extLst>
                <a:ext uri="{FF2B5EF4-FFF2-40B4-BE49-F238E27FC236}">
                  <a16:creationId xmlns:a16="http://schemas.microsoft.com/office/drawing/2014/main" id="{BB312103-F3D2-47F3-810D-33B6E4ED5250}"/>
                </a:ext>
              </a:extLst>
            </p:cNvPr>
            <p:cNvPicPr>
              <a:picLocks noChangeAspect="1"/>
            </p:cNvPicPr>
            <p:nvPr/>
          </p:nvPicPr>
          <p:blipFill rotWithShape="1">
            <a:blip r:embed="rId3"/>
            <a:srcRect l="68789"/>
            <a:stretch/>
          </p:blipFill>
          <p:spPr>
            <a:xfrm>
              <a:off x="1869524" y="2244025"/>
              <a:ext cx="2963944" cy="2976936"/>
            </a:xfrm>
            <a:prstGeom prst="rect">
              <a:avLst/>
            </a:prstGeom>
          </p:spPr>
        </p:pic>
        <p:pic>
          <p:nvPicPr>
            <p:cNvPr id="9" name="Picture 8">
              <a:extLst>
                <a:ext uri="{FF2B5EF4-FFF2-40B4-BE49-F238E27FC236}">
                  <a16:creationId xmlns:a16="http://schemas.microsoft.com/office/drawing/2014/main" id="{C1858F81-FE7B-4DD1-8106-63F7EC414562}"/>
                </a:ext>
              </a:extLst>
            </p:cNvPr>
            <p:cNvPicPr>
              <a:picLocks noChangeAspect="1"/>
            </p:cNvPicPr>
            <p:nvPr/>
          </p:nvPicPr>
          <p:blipFill rotWithShape="1">
            <a:blip r:embed="rId3"/>
            <a:srcRect r="96009"/>
            <a:stretch/>
          </p:blipFill>
          <p:spPr>
            <a:xfrm>
              <a:off x="1639393" y="2244025"/>
              <a:ext cx="379014" cy="2976936"/>
            </a:xfrm>
            <a:prstGeom prst="rect">
              <a:avLst/>
            </a:prstGeom>
          </p:spPr>
        </p:pic>
      </p:grpSp>
      <p:sp>
        <p:nvSpPr>
          <p:cNvPr id="11" name="Arrow: Right 10">
            <a:extLst>
              <a:ext uri="{FF2B5EF4-FFF2-40B4-BE49-F238E27FC236}">
                <a16:creationId xmlns:a16="http://schemas.microsoft.com/office/drawing/2014/main" id="{6F8704C5-3938-437E-9334-A9B4C2D49116}"/>
              </a:ext>
            </a:extLst>
          </p:cNvPr>
          <p:cNvSpPr/>
          <p:nvPr/>
        </p:nvSpPr>
        <p:spPr>
          <a:xfrm>
            <a:off x="1782260" y="5177398"/>
            <a:ext cx="8760234" cy="371475"/>
          </a:xfrm>
          <a:prstGeom prst="rightArrow">
            <a:avLst/>
          </a:prstGeom>
          <a:gradFill>
            <a:gsLst>
              <a:gs pos="50000">
                <a:schemeClr val="accent5">
                  <a:lumMod val="60000"/>
                  <a:lumOff val="40000"/>
                </a:schemeClr>
              </a:gs>
              <a:gs pos="0">
                <a:schemeClr val="accent5">
                  <a:lumMod val="20000"/>
                  <a:lumOff val="80000"/>
                </a:schemeClr>
              </a:gs>
              <a:gs pos="100000">
                <a:schemeClr val="accent5">
                  <a:lumMod val="50000"/>
                </a:schemeClr>
              </a:gs>
            </a:gsLst>
            <a:lin ang="0" scaled="1"/>
          </a:gra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2" name="TextBox 11">
            <a:extLst>
              <a:ext uri="{FF2B5EF4-FFF2-40B4-BE49-F238E27FC236}">
                <a16:creationId xmlns:a16="http://schemas.microsoft.com/office/drawing/2014/main" id="{C66F6614-2A87-426E-B4FD-850E47F04628}"/>
              </a:ext>
            </a:extLst>
          </p:cNvPr>
          <p:cNvSpPr txBox="1"/>
          <p:nvPr/>
        </p:nvSpPr>
        <p:spPr>
          <a:xfrm>
            <a:off x="5261476" y="5577684"/>
            <a:ext cx="1669047" cy="400110"/>
          </a:xfrm>
          <a:prstGeom prst="rect">
            <a:avLst/>
          </a:prstGeom>
          <a:noFill/>
        </p:spPr>
        <p:txBody>
          <a:bodyPr wrap="none" rtlCol="0">
            <a:spAutoFit/>
          </a:bodyPr>
          <a:lstStyle/>
          <a:p>
            <a:r>
              <a:rPr lang="en-US" sz="2000" dirty="0"/>
              <a:t>higher density</a:t>
            </a:r>
          </a:p>
        </p:txBody>
      </p:sp>
      <p:sp>
        <p:nvSpPr>
          <p:cNvPr id="13" name="TextBox 12">
            <a:extLst>
              <a:ext uri="{FF2B5EF4-FFF2-40B4-BE49-F238E27FC236}">
                <a16:creationId xmlns:a16="http://schemas.microsoft.com/office/drawing/2014/main" id="{A50ADF81-323E-4FA6-BF04-8B6B1EA2476A}"/>
              </a:ext>
            </a:extLst>
          </p:cNvPr>
          <p:cNvSpPr txBox="1"/>
          <p:nvPr/>
        </p:nvSpPr>
        <p:spPr>
          <a:xfrm>
            <a:off x="1752809" y="6205469"/>
            <a:ext cx="7324506" cy="307777"/>
          </a:xfrm>
          <a:prstGeom prst="rect">
            <a:avLst/>
          </a:prstGeom>
          <a:noFill/>
        </p:spPr>
        <p:txBody>
          <a:bodyPr wrap="none" rtlCol="0">
            <a:spAutoFit/>
          </a:bodyPr>
          <a:lstStyle/>
          <a:p>
            <a:r>
              <a:rPr lang="en-US" sz="1400" i="1" dirty="0">
                <a:solidFill>
                  <a:schemeClr val="bg1">
                    <a:lumMod val="65000"/>
                  </a:schemeClr>
                </a:solidFill>
              </a:rPr>
              <a:t>Avg. </a:t>
            </a:r>
            <a:r>
              <a:rPr lang="en-US" altLang="zh-CN" sz="1400" i="1" dirty="0">
                <a:solidFill>
                  <a:schemeClr val="bg1">
                    <a:lumMod val="65000"/>
                  </a:schemeClr>
                </a:solidFill>
              </a:rPr>
              <a:t>speedup over TF-SAGA-1GPU</a:t>
            </a:r>
            <a:r>
              <a:rPr lang="en-US" sz="1400" i="1" dirty="0">
                <a:solidFill>
                  <a:schemeClr val="bg1">
                    <a:lumMod val="65000"/>
                  </a:schemeClr>
                </a:solidFill>
              </a:rPr>
              <a:t>; #layer=2, </a:t>
            </a:r>
            <a:r>
              <a:rPr lang="en-US" sz="1400" i="1" dirty="0" err="1">
                <a:solidFill>
                  <a:schemeClr val="bg1">
                    <a:lumMod val="65000"/>
                  </a:schemeClr>
                </a:solidFill>
              </a:rPr>
              <a:t>hidden_size</a:t>
            </a:r>
            <a:r>
              <a:rPr lang="en-US" sz="1400" i="1" dirty="0">
                <a:solidFill>
                  <a:schemeClr val="bg1">
                    <a:lumMod val="65000"/>
                  </a:schemeClr>
                </a:solidFill>
              </a:rPr>
              <a:t>=16 (amazon), 32 (</a:t>
            </a:r>
            <a:r>
              <a:rPr lang="en-US" sz="1400" i="1" dirty="0" err="1">
                <a:solidFill>
                  <a:schemeClr val="bg1">
                    <a:lumMod val="65000"/>
                  </a:schemeClr>
                </a:solidFill>
              </a:rPr>
              <a:t>enwiki</a:t>
            </a:r>
            <a:r>
              <a:rPr lang="en-US" sz="1400" i="1" dirty="0">
                <a:solidFill>
                  <a:schemeClr val="bg1">
                    <a:lumMod val="65000"/>
                  </a:schemeClr>
                </a:solidFill>
              </a:rPr>
              <a:t>), 64 (reddit-full)</a:t>
            </a:r>
          </a:p>
        </p:txBody>
      </p:sp>
      <p:sp>
        <p:nvSpPr>
          <p:cNvPr id="14" name="Oval 49">
            <a:extLst>
              <a:ext uri="{FF2B5EF4-FFF2-40B4-BE49-F238E27FC236}">
                <a16:creationId xmlns:a16="http://schemas.microsoft.com/office/drawing/2014/main" id="{9A975CC1-C110-4805-BBAD-246F7DA079AE}"/>
              </a:ext>
            </a:extLst>
          </p:cNvPr>
          <p:cNvSpPr/>
          <p:nvPr/>
        </p:nvSpPr>
        <p:spPr>
          <a:xfrm>
            <a:off x="2125361" y="3657600"/>
            <a:ext cx="725003" cy="745875"/>
          </a:xfrm>
          <a:prstGeom prst="ellipse">
            <a:avLst/>
          </a:prstGeom>
          <a:noFill/>
          <a:ln w="57150">
            <a:prstDash val="sysDot"/>
          </a:ln>
        </p:spPr>
        <p:style>
          <a:lnRef idx="2">
            <a:schemeClr val="accent2"/>
          </a:lnRef>
          <a:fillRef idx="1">
            <a:schemeClr val="lt1"/>
          </a:fillRef>
          <a:effectRef idx="0">
            <a:schemeClr val="accent2"/>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5" name="Oval 49">
            <a:extLst>
              <a:ext uri="{FF2B5EF4-FFF2-40B4-BE49-F238E27FC236}">
                <a16:creationId xmlns:a16="http://schemas.microsoft.com/office/drawing/2014/main" id="{1C08B234-A6DB-416E-90AD-26CAFFF213B3}"/>
              </a:ext>
            </a:extLst>
          </p:cNvPr>
          <p:cNvSpPr/>
          <p:nvPr/>
        </p:nvSpPr>
        <p:spPr>
          <a:xfrm>
            <a:off x="4928875" y="3910330"/>
            <a:ext cx="725003" cy="745875"/>
          </a:xfrm>
          <a:prstGeom prst="ellipse">
            <a:avLst/>
          </a:prstGeom>
          <a:noFill/>
          <a:ln w="57150">
            <a:prstDash val="sysDot"/>
          </a:ln>
        </p:spPr>
        <p:style>
          <a:lnRef idx="2">
            <a:schemeClr val="accent2"/>
          </a:lnRef>
          <a:fillRef idx="1">
            <a:schemeClr val="lt1"/>
          </a:fillRef>
          <a:effectRef idx="0">
            <a:schemeClr val="accent2"/>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6" name="Oval 49">
            <a:extLst>
              <a:ext uri="{FF2B5EF4-FFF2-40B4-BE49-F238E27FC236}">
                <a16:creationId xmlns:a16="http://schemas.microsoft.com/office/drawing/2014/main" id="{104B0926-67E1-4569-B559-45960FBC001C}"/>
              </a:ext>
            </a:extLst>
          </p:cNvPr>
          <p:cNvSpPr/>
          <p:nvPr/>
        </p:nvSpPr>
        <p:spPr>
          <a:xfrm>
            <a:off x="7918673" y="3797989"/>
            <a:ext cx="725003" cy="745875"/>
          </a:xfrm>
          <a:prstGeom prst="ellipse">
            <a:avLst/>
          </a:prstGeom>
          <a:noFill/>
          <a:ln w="57150">
            <a:prstDash val="sysDot"/>
          </a:ln>
        </p:spPr>
        <p:style>
          <a:lnRef idx="2">
            <a:schemeClr val="accent2"/>
          </a:lnRef>
          <a:fillRef idx="1">
            <a:schemeClr val="lt1"/>
          </a:fillRef>
          <a:effectRef idx="0">
            <a:schemeClr val="accent2"/>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1498124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500"/>
                                        <p:tgtEl>
                                          <p:spTgt spid="14"/>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5"/>
                                        </p:tgtEl>
                                        <p:attrNameLst>
                                          <p:attrName>style.visibility</p:attrName>
                                        </p:attrNameLst>
                                      </p:cBhvr>
                                      <p:to>
                                        <p:strVal val="visible"/>
                                      </p:to>
                                    </p:set>
                                    <p:animEffect transition="in" filter="fade">
                                      <p:cBhvr>
                                        <p:cTn id="10" dur="500"/>
                                        <p:tgtEl>
                                          <p:spTgt spid="15"/>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6"/>
                                        </p:tgtEl>
                                        <p:attrNameLst>
                                          <p:attrName>style.visibility</p:attrName>
                                        </p:attrNameLst>
                                      </p:cBhvr>
                                      <p:to>
                                        <p:strVal val="visible"/>
                                      </p:to>
                                    </p:set>
                                    <p:animEffect transition="in" filter="fade">
                                      <p:cBhvr>
                                        <p:cTn id="13" dur="500"/>
                                        <p:tgtEl>
                                          <p:spTgt spid="16"/>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xit" presetSubtype="0" fill="hold" grpId="1" nodeType="clickEffect">
                                  <p:stCondLst>
                                    <p:cond delay="0"/>
                                  </p:stCondLst>
                                  <p:childTnLst>
                                    <p:animEffect transition="out" filter="fade">
                                      <p:cBhvr>
                                        <p:cTn id="17" dur="500"/>
                                        <p:tgtEl>
                                          <p:spTgt spid="14"/>
                                        </p:tgtEl>
                                      </p:cBhvr>
                                    </p:animEffect>
                                    <p:set>
                                      <p:cBhvr>
                                        <p:cTn id="18" dur="1" fill="hold">
                                          <p:stCondLst>
                                            <p:cond delay="499"/>
                                          </p:stCondLst>
                                        </p:cTn>
                                        <p:tgtEl>
                                          <p:spTgt spid="14"/>
                                        </p:tgtEl>
                                        <p:attrNameLst>
                                          <p:attrName>style.visibility</p:attrName>
                                        </p:attrNameLst>
                                      </p:cBhvr>
                                      <p:to>
                                        <p:strVal val="hidden"/>
                                      </p:to>
                                    </p:set>
                                  </p:childTnLst>
                                </p:cTn>
                              </p:par>
                              <p:par>
                                <p:cTn id="19" presetID="10" presetClass="exit" presetSubtype="0" fill="hold" grpId="1" nodeType="withEffect">
                                  <p:stCondLst>
                                    <p:cond delay="0"/>
                                  </p:stCondLst>
                                  <p:childTnLst>
                                    <p:animEffect transition="out" filter="fade">
                                      <p:cBhvr>
                                        <p:cTn id="20" dur="500"/>
                                        <p:tgtEl>
                                          <p:spTgt spid="15"/>
                                        </p:tgtEl>
                                      </p:cBhvr>
                                    </p:animEffect>
                                    <p:set>
                                      <p:cBhvr>
                                        <p:cTn id="21" dur="1" fill="hold">
                                          <p:stCondLst>
                                            <p:cond delay="499"/>
                                          </p:stCondLst>
                                        </p:cTn>
                                        <p:tgtEl>
                                          <p:spTgt spid="15"/>
                                        </p:tgtEl>
                                        <p:attrNameLst>
                                          <p:attrName>style.visibility</p:attrName>
                                        </p:attrNameLst>
                                      </p:cBhvr>
                                      <p:to>
                                        <p:strVal val="hidden"/>
                                      </p:to>
                                    </p:set>
                                  </p:childTnLst>
                                </p:cTn>
                              </p:par>
                              <p:par>
                                <p:cTn id="22" presetID="10" presetClass="exit" presetSubtype="0" fill="hold" grpId="1" nodeType="withEffect">
                                  <p:stCondLst>
                                    <p:cond delay="0"/>
                                  </p:stCondLst>
                                  <p:childTnLst>
                                    <p:animEffect transition="out" filter="fade">
                                      <p:cBhvr>
                                        <p:cTn id="23" dur="500"/>
                                        <p:tgtEl>
                                          <p:spTgt spid="16"/>
                                        </p:tgtEl>
                                      </p:cBhvr>
                                    </p:animEffect>
                                    <p:set>
                                      <p:cBhvr>
                                        <p:cTn id="24" dur="1" fill="hold">
                                          <p:stCondLst>
                                            <p:cond delay="499"/>
                                          </p:stCondLst>
                                        </p:cTn>
                                        <p:tgtEl>
                                          <p:spTgt spid="1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4" grpId="1" animBg="1"/>
      <p:bldP spid="15" grpId="0" animBg="1"/>
      <p:bldP spid="15" grpId="1" animBg="1"/>
      <p:bldP spid="16" grpId="0" animBg="1"/>
      <p:bldP spid="16" grpId="1"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FCFC16-976D-400D-B8D6-F3422606BE23}"/>
              </a:ext>
            </a:extLst>
          </p:cNvPr>
          <p:cNvSpPr>
            <a:spLocks noGrp="1"/>
          </p:cNvSpPr>
          <p:nvPr>
            <p:ph type="title"/>
          </p:nvPr>
        </p:nvSpPr>
        <p:spPr/>
        <p:txBody>
          <a:bodyPr/>
          <a:lstStyle/>
          <a:p>
            <a:r>
              <a:rPr lang="en-US" altLang="zh-CN" dirty="0"/>
              <a:t>Conclusion</a:t>
            </a:r>
            <a:endParaRPr lang="en-US" dirty="0"/>
          </a:p>
        </p:txBody>
      </p:sp>
      <p:sp>
        <p:nvSpPr>
          <p:cNvPr id="3" name="Content Placeholder 2">
            <a:extLst>
              <a:ext uri="{FF2B5EF4-FFF2-40B4-BE49-F238E27FC236}">
                <a16:creationId xmlns:a16="http://schemas.microsoft.com/office/drawing/2014/main" id="{D1FE8F43-A5BB-4BB6-BB3A-960532497046}"/>
              </a:ext>
            </a:extLst>
          </p:cNvPr>
          <p:cNvSpPr>
            <a:spLocks noGrp="1"/>
          </p:cNvSpPr>
          <p:nvPr>
            <p:ph idx="1"/>
          </p:nvPr>
        </p:nvSpPr>
        <p:spPr>
          <a:xfrm>
            <a:off x="838200" y="1288025"/>
            <a:ext cx="10515600" cy="4888937"/>
          </a:xfrm>
        </p:spPr>
        <p:txBody>
          <a:bodyPr/>
          <a:lstStyle/>
          <a:p>
            <a:pPr marL="0" indent="0">
              <a:buNone/>
            </a:pPr>
            <a:r>
              <a:rPr lang="en-US" dirty="0"/>
              <a:t>NeuGraph: advocate unifying </a:t>
            </a:r>
            <a:r>
              <a:rPr lang="en-US" altLang="zh-CN" dirty="0"/>
              <a:t>deep learning </a:t>
            </a:r>
            <a:r>
              <a:rPr lang="en-US" dirty="0"/>
              <a:t>and graph computing for graph neural networks</a:t>
            </a:r>
          </a:p>
          <a:p>
            <a:pPr lvl="1"/>
            <a:endParaRPr lang="en-US" dirty="0"/>
          </a:p>
          <a:p>
            <a:pPr lvl="1"/>
            <a:r>
              <a:rPr lang="en-US" dirty="0"/>
              <a:t>Define a new, flexible SAGA-NN model to express GNNs</a:t>
            </a:r>
          </a:p>
          <a:p>
            <a:pPr lvl="1"/>
            <a:endParaRPr lang="en-US" dirty="0"/>
          </a:p>
          <a:p>
            <a:pPr lvl="1"/>
            <a:r>
              <a:rPr lang="en-US" dirty="0"/>
              <a:t>Fuse graph-related optimizations into deep learning frameworks</a:t>
            </a:r>
          </a:p>
          <a:p>
            <a:pPr lvl="1"/>
            <a:endParaRPr lang="en-US" dirty="0"/>
          </a:p>
          <a:p>
            <a:pPr lvl="1"/>
            <a:r>
              <a:rPr lang="en-US" dirty="0"/>
              <a:t>Demonstrate NeuGraph achieves efficient and scalable GNN processing</a:t>
            </a:r>
          </a:p>
        </p:txBody>
      </p:sp>
      <p:sp>
        <p:nvSpPr>
          <p:cNvPr id="4" name="Slide Number Placeholder 3">
            <a:extLst>
              <a:ext uri="{FF2B5EF4-FFF2-40B4-BE49-F238E27FC236}">
                <a16:creationId xmlns:a16="http://schemas.microsoft.com/office/drawing/2014/main" id="{81E0428A-EE02-490C-A802-2A4247DD233F}"/>
              </a:ext>
            </a:extLst>
          </p:cNvPr>
          <p:cNvSpPr>
            <a:spLocks noGrp="1"/>
          </p:cNvSpPr>
          <p:nvPr>
            <p:ph type="sldNum" sz="quarter" idx="12"/>
          </p:nvPr>
        </p:nvSpPr>
        <p:spPr/>
        <p:txBody>
          <a:bodyPr/>
          <a:lstStyle/>
          <a:p>
            <a:fld id="{D0FF571C-8896-0D48-9D6F-DAE7F004DD8A}" type="slidenum">
              <a:rPr lang="en-US" smtClean="0"/>
              <a:pPr/>
              <a:t>27</a:t>
            </a:fld>
            <a:endParaRPr lang="en-US" dirty="0"/>
          </a:p>
        </p:txBody>
      </p:sp>
    </p:spTree>
    <p:extLst>
      <p:ext uri="{BB962C8B-B14F-4D97-AF65-F5344CB8AC3E}">
        <p14:creationId xmlns:p14="http://schemas.microsoft.com/office/powerpoint/2010/main" val="14217740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fade">
                                      <p:cBhvr>
                                        <p:cTn id="7" dur="500"/>
                                        <p:tgtEl>
                                          <p:spTgt spid="3">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4" end="4"/>
                                            </p:txEl>
                                          </p:spTgt>
                                        </p:tgtEl>
                                        <p:attrNameLst>
                                          <p:attrName>style.visibility</p:attrName>
                                        </p:attrNameLst>
                                      </p:cBhvr>
                                      <p:to>
                                        <p:strVal val="visible"/>
                                      </p:to>
                                    </p:set>
                                    <p:animEffect transition="in" filter="fade">
                                      <p:cBhvr>
                                        <p:cTn id="12" dur="500"/>
                                        <p:tgtEl>
                                          <p:spTgt spid="3">
                                            <p:txEl>
                                              <p:pRg st="4" end="4"/>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6" end="6"/>
                                            </p:txEl>
                                          </p:spTgt>
                                        </p:tgtEl>
                                        <p:attrNameLst>
                                          <p:attrName>style.visibility</p:attrName>
                                        </p:attrNameLst>
                                      </p:cBhvr>
                                      <p:to>
                                        <p:strVal val="visible"/>
                                      </p:to>
                                    </p:set>
                                    <p:animEffect transition="in" filter="fade">
                                      <p:cBhvr>
                                        <p:cTn id="17"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100000">
              <a:schemeClr val="bg1">
                <a:lumMod val="85000"/>
              </a:schemeClr>
            </a:gs>
          </a:gsLst>
          <a:lin ang="5400000" scaled="1"/>
        </a:gra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381000" y="2102308"/>
            <a:ext cx="11430000" cy="2653383"/>
          </a:xfrm>
        </p:spPr>
        <p:txBody>
          <a:bodyPr>
            <a:noAutofit/>
          </a:bodyPr>
          <a:lstStyle/>
          <a:p>
            <a:r>
              <a:rPr lang="en-US" sz="6600" dirty="0">
                <a:solidFill>
                  <a:schemeClr val="accent1">
                    <a:lumMod val="75000"/>
                  </a:schemeClr>
                </a:solidFill>
              </a:rPr>
              <a:t>Thank </a:t>
            </a:r>
            <a:r>
              <a:rPr lang="en-US" altLang="zh-CN" sz="6600" dirty="0">
                <a:solidFill>
                  <a:schemeClr val="accent1">
                    <a:lumMod val="75000"/>
                  </a:schemeClr>
                </a:solidFill>
              </a:rPr>
              <a:t>you</a:t>
            </a:r>
            <a:r>
              <a:rPr lang="en-US" sz="6600" dirty="0">
                <a:solidFill>
                  <a:schemeClr val="accent1">
                    <a:lumMod val="75000"/>
                  </a:schemeClr>
                </a:solidFill>
              </a:rPr>
              <a:t>!</a:t>
            </a:r>
            <a:r>
              <a:rPr lang="en-US" sz="6600" b="1" dirty="0">
                <a:solidFill>
                  <a:schemeClr val="accent1">
                    <a:lumMod val="75000"/>
                  </a:schemeClr>
                </a:solidFill>
              </a:rPr>
              <a:t/>
            </a:r>
            <a:br>
              <a:rPr lang="en-US" sz="6600" b="1" dirty="0">
                <a:solidFill>
                  <a:schemeClr val="accent1">
                    <a:lumMod val="75000"/>
                  </a:schemeClr>
                </a:solidFill>
              </a:rPr>
            </a:br>
            <a:r>
              <a:rPr lang="en-US" sz="6600" dirty="0">
                <a:solidFill>
                  <a:schemeClr val="accent1">
                    <a:lumMod val="75000"/>
                  </a:schemeClr>
                </a:solidFill>
              </a:rPr>
              <a:t>Q&amp;A</a:t>
            </a:r>
            <a:r>
              <a:rPr lang="en-US" sz="3600" dirty="0">
                <a:solidFill>
                  <a:schemeClr val="accent1">
                    <a:lumMod val="75000"/>
                  </a:schemeClr>
                </a:solidFill>
              </a:rPr>
              <a:t/>
            </a:r>
            <a:br>
              <a:rPr lang="en-US" sz="3600" dirty="0">
                <a:solidFill>
                  <a:schemeClr val="accent1">
                    <a:lumMod val="75000"/>
                  </a:schemeClr>
                </a:solidFill>
              </a:rPr>
            </a:br>
            <a:r>
              <a:rPr lang="en-US" sz="3600" dirty="0">
                <a:solidFill>
                  <a:schemeClr val="accent1">
                    <a:lumMod val="75000"/>
                  </a:schemeClr>
                </a:solidFill>
              </a:rPr>
              <a:t/>
            </a:r>
            <a:br>
              <a:rPr lang="en-US" sz="3600" dirty="0">
                <a:solidFill>
                  <a:schemeClr val="accent1">
                    <a:lumMod val="75000"/>
                  </a:schemeClr>
                </a:solidFill>
              </a:rPr>
            </a:br>
            <a:r>
              <a:rPr lang="en-US" sz="2000" dirty="0">
                <a:solidFill>
                  <a:schemeClr val="accent1">
                    <a:lumMod val="75000"/>
                  </a:schemeClr>
                </a:solidFill>
              </a:rPr>
              <a:t>For more information, please </a:t>
            </a:r>
            <a:r>
              <a:rPr lang="en-US" altLang="zh-CN" sz="2000" dirty="0">
                <a:solidFill>
                  <a:schemeClr val="accent1">
                    <a:lumMod val="75000"/>
                  </a:schemeClr>
                </a:solidFill>
              </a:rPr>
              <a:t>visit</a:t>
            </a:r>
            <a:r>
              <a:rPr lang="en-US" sz="2000" dirty="0">
                <a:solidFill>
                  <a:schemeClr val="accent1">
                    <a:lumMod val="75000"/>
                  </a:schemeClr>
                </a:solidFill>
              </a:rPr>
              <a:t>: </a:t>
            </a:r>
            <a:r>
              <a:rPr lang="en-US" sz="2000" dirty="0">
                <a:solidFill>
                  <a:schemeClr val="accent1">
                    <a:lumMod val="75000"/>
                  </a:schemeClr>
                </a:solidFill>
                <a:hlinkClick r:id="rId3"/>
              </a:rPr>
              <a:t>https://aka.ms/neugraph</a:t>
            </a:r>
            <a:endParaRPr lang="en-US" sz="3600" dirty="0">
              <a:solidFill>
                <a:schemeClr val="accent2">
                  <a:lumMod val="50000"/>
                </a:schemeClr>
              </a:solidFill>
            </a:endParaRPr>
          </a:p>
        </p:txBody>
      </p:sp>
      <p:sp>
        <p:nvSpPr>
          <p:cNvPr id="7" name="Subtitle 2"/>
          <p:cNvSpPr txBox="1">
            <a:spLocks/>
          </p:cNvSpPr>
          <p:nvPr/>
        </p:nvSpPr>
        <p:spPr>
          <a:xfrm>
            <a:off x="425303" y="144138"/>
            <a:ext cx="11430000" cy="451285"/>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a:buNone/>
              <a:defRPr sz="2400" kern="1200">
                <a:solidFill>
                  <a:schemeClr val="tx1"/>
                </a:solidFill>
                <a:latin typeface="+mj-lt"/>
                <a:ea typeface="Arial" charset="0"/>
                <a:cs typeface="Arial" charset="0"/>
              </a:defRPr>
            </a:lvl1pPr>
            <a:lvl2pPr marL="457200" indent="0" algn="ctr" defTabSz="914400" rtl="0" eaLnBrk="1" latinLnBrk="0" hangingPunct="1">
              <a:lnSpc>
                <a:spcPct val="90000"/>
              </a:lnSpc>
              <a:spcBef>
                <a:spcPts val="500"/>
              </a:spcBef>
              <a:buFont typeface="Arial"/>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a:buNone/>
              <a:tabLst/>
              <a:defRPr/>
            </a:pPr>
            <a:endParaRPr kumimoji="0" lang="en-US" sz="2000" b="0" i="0" u="none" strike="noStrike" kern="1200" cap="none" spc="0" normalizeH="0" baseline="0" noProof="0" dirty="0">
              <a:ln>
                <a:noFill/>
              </a:ln>
              <a:solidFill>
                <a:prstClr val="black"/>
              </a:solidFill>
              <a:effectLst/>
              <a:uLnTx/>
              <a:uFillTx/>
              <a:latin typeface="Calibri Light" panose="020F0302020204030204"/>
              <a:cs typeface="Arial" charset="0"/>
            </a:endParaRPr>
          </a:p>
        </p:txBody>
      </p:sp>
      <p:pic>
        <p:nvPicPr>
          <p:cNvPr id="13" name="Picture 12">
            <a:extLst>
              <a:ext uri="{FF2B5EF4-FFF2-40B4-BE49-F238E27FC236}">
                <a16:creationId xmlns:a16="http://schemas.microsoft.com/office/drawing/2014/main" id="{F56F0562-E659-41C2-984E-99AFF9ABB02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25303" y="5876795"/>
            <a:ext cx="2338918" cy="658934"/>
          </a:xfrm>
          <a:prstGeom prst="rect">
            <a:avLst/>
          </a:prstGeom>
        </p:spPr>
      </p:pic>
      <p:pic>
        <p:nvPicPr>
          <p:cNvPr id="14" name="Picture 2" descr="http://sourcedigit.com/wp-content/uploads/2014/01/Microsoft_Research_lSmart-Contact-Lens-Google-Research.png">
            <a:extLst>
              <a:ext uri="{FF2B5EF4-FFF2-40B4-BE49-F238E27FC236}">
                <a16:creationId xmlns:a16="http://schemas.microsoft.com/office/drawing/2014/main" id="{993EC467-3581-4597-948E-832335FA0648}"/>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501351" y="5879003"/>
            <a:ext cx="2353951" cy="656726"/>
          </a:xfrm>
          <a:prstGeom prst="rect">
            <a:avLst/>
          </a:prstGeom>
          <a:noFill/>
          <a:extLst>
            <a:ext uri="{909E8E84-426E-40DD-AFC4-6F175D3DCCD1}">
              <a14:hiddenFill xmlns:a14="http://schemas.microsoft.com/office/drawing/2010/main">
                <a:solidFill>
                  <a:srgbClr val="FFFFFF"/>
                </a:solidFill>
              </a14:hiddenFill>
            </a:ext>
          </a:extLst>
        </p:spPr>
      </p:pic>
      <p:sp>
        <p:nvSpPr>
          <p:cNvPr id="20" name="Rectangle 19">
            <a:extLst>
              <a:ext uri="{FF2B5EF4-FFF2-40B4-BE49-F238E27FC236}">
                <a16:creationId xmlns:a16="http://schemas.microsoft.com/office/drawing/2014/main" id="{33BAA226-E784-460D-9B77-DDF2C29F6B6F}"/>
              </a:ext>
            </a:extLst>
          </p:cNvPr>
          <p:cNvSpPr/>
          <p:nvPr/>
        </p:nvSpPr>
        <p:spPr>
          <a:xfrm>
            <a:off x="336697" y="318234"/>
            <a:ext cx="2317366" cy="707886"/>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000" b="0" i="1" u="none" strike="noStrike" kern="1200" cap="none" spc="0" normalizeH="0" baseline="0" noProof="0" dirty="0">
                <a:ln>
                  <a:noFill/>
                </a:ln>
                <a:solidFill>
                  <a:srgbClr val="5B9BD5">
                    <a:lumMod val="75000"/>
                  </a:srgbClr>
                </a:solidFill>
                <a:effectLst/>
                <a:uLnTx/>
                <a:uFillTx/>
                <a:latin typeface="Calibri" panose="020F0502020204030204"/>
                <a:ea typeface="+mn-ea"/>
                <a:cs typeface="Arial" charset="0"/>
              </a:rPr>
              <a:t>NeuGraph</a:t>
            </a:r>
            <a:endParaRPr kumimoji="0" lang="en-US" sz="1800" b="0" i="1"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332974376"/>
      </p:ext>
    </p:extLst>
  </p:cSld>
  <p:clrMapOvr>
    <a:masterClrMapping/>
  </p:clrMapOvr>
  <p:transition>
    <p:fade/>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177794-C0B2-4F5C-BA74-7E98A13E0BC5}"/>
              </a:ext>
            </a:extLst>
          </p:cNvPr>
          <p:cNvSpPr>
            <a:spLocks noGrp="1"/>
          </p:cNvSpPr>
          <p:nvPr>
            <p:ph type="title"/>
          </p:nvPr>
        </p:nvSpPr>
        <p:spPr/>
        <p:txBody>
          <a:bodyPr/>
          <a:lstStyle/>
          <a:p>
            <a:r>
              <a:rPr lang="en-US" dirty="0"/>
              <a:t>Backup</a:t>
            </a:r>
          </a:p>
        </p:txBody>
      </p:sp>
      <p:sp>
        <p:nvSpPr>
          <p:cNvPr id="3" name="Content Placeholder 2">
            <a:extLst>
              <a:ext uri="{FF2B5EF4-FFF2-40B4-BE49-F238E27FC236}">
                <a16:creationId xmlns:a16="http://schemas.microsoft.com/office/drawing/2014/main" id="{666F20EF-CF06-4D5F-86E1-0320E84C27AE}"/>
              </a:ext>
            </a:extLst>
          </p:cNvPr>
          <p:cNvSpPr>
            <a:spLocks noGrp="1"/>
          </p:cNvSpPr>
          <p:nvPr>
            <p:ph idx="1"/>
          </p:nvPr>
        </p:nvSpPr>
        <p:spPr/>
        <p:txBody>
          <a:bodyPr/>
          <a:lstStyle/>
          <a:p>
            <a:endParaRPr lang="en-US"/>
          </a:p>
        </p:txBody>
      </p:sp>
      <p:sp>
        <p:nvSpPr>
          <p:cNvPr id="4" name="Slide Number Placeholder 3">
            <a:extLst>
              <a:ext uri="{FF2B5EF4-FFF2-40B4-BE49-F238E27FC236}">
                <a16:creationId xmlns:a16="http://schemas.microsoft.com/office/drawing/2014/main" id="{F4F7A2DC-6C76-46E7-B1C8-28D78BEA99FC}"/>
              </a:ext>
            </a:extLst>
          </p:cNvPr>
          <p:cNvSpPr>
            <a:spLocks noGrp="1"/>
          </p:cNvSpPr>
          <p:nvPr>
            <p:ph type="sldNum" sz="quarter" idx="12"/>
          </p:nvPr>
        </p:nvSpPr>
        <p:spPr/>
        <p:txBody>
          <a:bodyPr/>
          <a:lstStyle/>
          <a:p>
            <a:fld id="{D0FF571C-8896-0D48-9D6F-DAE7F004DD8A}" type="slidenum">
              <a:rPr lang="en-US" smtClean="0"/>
              <a:pPr/>
              <a:t>29</a:t>
            </a:fld>
            <a:endParaRPr lang="en-US" dirty="0"/>
          </a:p>
        </p:txBody>
      </p:sp>
    </p:spTree>
    <p:extLst>
      <p:ext uri="{BB962C8B-B14F-4D97-AF65-F5344CB8AC3E}">
        <p14:creationId xmlns:p14="http://schemas.microsoft.com/office/powerpoint/2010/main" val="285893260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p:cNvPicPr>
            <a:picLocks noChangeAspect="1"/>
          </p:cNvPicPr>
          <p:nvPr/>
        </p:nvPicPr>
        <p:blipFill>
          <a:blip r:embed="rId4"/>
          <a:stretch>
            <a:fillRect/>
          </a:stretch>
        </p:blipFill>
        <p:spPr>
          <a:xfrm>
            <a:off x="4737526" y="3711586"/>
            <a:ext cx="1933966" cy="805311"/>
          </a:xfrm>
          <a:prstGeom prst="rect">
            <a:avLst/>
          </a:prstGeom>
        </p:spPr>
      </p:pic>
      <p:pic>
        <p:nvPicPr>
          <p:cNvPr id="6" name="图片 5"/>
          <p:cNvPicPr>
            <a:picLocks noChangeAspect="1"/>
          </p:cNvPicPr>
          <p:nvPr/>
        </p:nvPicPr>
        <p:blipFill>
          <a:blip r:embed="rId5"/>
          <a:stretch>
            <a:fillRect/>
          </a:stretch>
        </p:blipFill>
        <p:spPr>
          <a:xfrm>
            <a:off x="4677590" y="4645304"/>
            <a:ext cx="2010959" cy="815195"/>
          </a:xfrm>
          <a:prstGeom prst="rect">
            <a:avLst/>
          </a:prstGeom>
        </p:spPr>
      </p:pic>
      <p:pic>
        <p:nvPicPr>
          <p:cNvPr id="24" name="图片 23"/>
          <p:cNvPicPr>
            <a:picLocks noChangeAspect="1"/>
          </p:cNvPicPr>
          <p:nvPr/>
        </p:nvPicPr>
        <p:blipFill>
          <a:blip r:embed="rId6"/>
          <a:stretch>
            <a:fillRect/>
          </a:stretch>
        </p:blipFill>
        <p:spPr>
          <a:xfrm>
            <a:off x="4720469" y="4645304"/>
            <a:ext cx="1968080" cy="802844"/>
          </a:xfrm>
          <a:prstGeom prst="rect">
            <a:avLst/>
          </a:prstGeom>
        </p:spPr>
      </p:pic>
      <p:sp>
        <p:nvSpPr>
          <p:cNvPr id="2" name="Title 1">
            <a:extLst>
              <a:ext uri="{FF2B5EF4-FFF2-40B4-BE49-F238E27FC236}">
                <a16:creationId xmlns:a16="http://schemas.microsoft.com/office/drawing/2014/main" id="{2674E1FE-2F3C-461E-90C0-01E1162A3E5B}"/>
              </a:ext>
            </a:extLst>
          </p:cNvPr>
          <p:cNvSpPr>
            <a:spLocks noGrp="1"/>
          </p:cNvSpPr>
          <p:nvPr>
            <p:ph type="title"/>
          </p:nvPr>
        </p:nvSpPr>
        <p:spPr>
          <a:xfrm>
            <a:off x="838200" y="336078"/>
            <a:ext cx="10515600" cy="772559"/>
          </a:xfrm>
        </p:spPr>
        <p:txBody>
          <a:bodyPr/>
          <a:lstStyle/>
          <a:p>
            <a:r>
              <a:rPr lang="en-US" dirty="0"/>
              <a:t>Graph Neural Networks (GNN)</a:t>
            </a:r>
          </a:p>
        </p:txBody>
      </p:sp>
      <p:sp>
        <p:nvSpPr>
          <p:cNvPr id="4" name="Slide Number Placeholder 3">
            <a:extLst>
              <a:ext uri="{FF2B5EF4-FFF2-40B4-BE49-F238E27FC236}">
                <a16:creationId xmlns:a16="http://schemas.microsoft.com/office/drawing/2014/main" id="{EA3866AD-1515-4551-822B-9604DA447772}"/>
              </a:ext>
            </a:extLst>
          </p:cNvPr>
          <p:cNvSpPr>
            <a:spLocks noGrp="1"/>
          </p:cNvSpPr>
          <p:nvPr>
            <p:ph type="sldNum" sz="quarter" idx="12"/>
          </p:nvPr>
        </p:nvSpPr>
        <p:spPr/>
        <p:txBody>
          <a:bodyPr/>
          <a:lstStyle/>
          <a:p>
            <a:fld id="{D0FF571C-8896-0D48-9D6F-DAE7F004DD8A}" type="slidenum">
              <a:rPr lang="en-US" smtClean="0"/>
              <a:pPr/>
              <a:t>3</a:t>
            </a:fld>
            <a:endParaRPr lang="en-US" dirty="0"/>
          </a:p>
        </p:txBody>
      </p:sp>
      <p:sp>
        <p:nvSpPr>
          <p:cNvPr id="5" name="Content Placeholder 2">
            <a:extLst>
              <a:ext uri="{FF2B5EF4-FFF2-40B4-BE49-F238E27FC236}">
                <a16:creationId xmlns:a16="http://schemas.microsoft.com/office/drawing/2014/main" id="{A778BA82-6F40-4DEC-A9C5-FBD066DC8F05}"/>
              </a:ext>
            </a:extLst>
          </p:cNvPr>
          <p:cNvSpPr txBox="1">
            <a:spLocks/>
          </p:cNvSpPr>
          <p:nvPr/>
        </p:nvSpPr>
        <p:spPr>
          <a:xfrm>
            <a:off x="838200" y="1338838"/>
            <a:ext cx="6752208" cy="1133175"/>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Calibri Light" panose="020F0302020204030204" pitchFamily="34" charset="0"/>
              <a:buChar char="-"/>
              <a:defRPr sz="2800" kern="1200">
                <a:solidFill>
                  <a:schemeClr val="accent1">
                    <a:lumMod val="75000"/>
                  </a:schemeClr>
                </a:solidFill>
                <a:latin typeface="+mj-lt"/>
                <a:ea typeface="Arial" charset="0"/>
                <a:cs typeface="Arial" charset="0"/>
              </a:defRPr>
            </a:lvl1pPr>
            <a:lvl2pPr marL="685800" indent="-228600" algn="l" defTabSz="914400" rtl="0" eaLnBrk="1" latinLnBrk="0" hangingPunct="1">
              <a:lnSpc>
                <a:spcPct val="90000"/>
              </a:lnSpc>
              <a:spcBef>
                <a:spcPts val="500"/>
              </a:spcBef>
              <a:buFont typeface="Calibri Light" panose="020F0302020204030204" pitchFamily="34" charset="0"/>
              <a:buChar char="-"/>
              <a:defRPr sz="2400" kern="1200">
                <a:solidFill>
                  <a:schemeClr val="accent4">
                    <a:lumMod val="50000"/>
                  </a:schemeClr>
                </a:solidFill>
                <a:latin typeface="+mj-lt"/>
                <a:ea typeface="Arial" charset="0"/>
                <a:cs typeface="Arial" charset="0"/>
              </a:defRPr>
            </a:lvl2pPr>
            <a:lvl3pPr marL="1143000" indent="-228600" algn="l" defTabSz="914400" rtl="0" eaLnBrk="1" latinLnBrk="0" hangingPunct="1">
              <a:lnSpc>
                <a:spcPct val="90000"/>
              </a:lnSpc>
              <a:spcBef>
                <a:spcPts val="500"/>
              </a:spcBef>
              <a:buFont typeface="Calibri Light" panose="020F0302020204030204" pitchFamily="34" charset="0"/>
              <a:buChar char="-"/>
              <a:defRPr sz="2000" kern="1200">
                <a:solidFill>
                  <a:schemeClr val="accent4">
                    <a:lumMod val="50000"/>
                  </a:schemeClr>
                </a:solidFill>
                <a:latin typeface="+mj-lt"/>
                <a:ea typeface="Arial" charset="0"/>
                <a:cs typeface="Arial" charset="0"/>
              </a:defRPr>
            </a:lvl3pPr>
            <a:lvl4pPr marL="1600200" indent="-228600" algn="l" defTabSz="914400" rtl="0" eaLnBrk="1" latinLnBrk="0" hangingPunct="1">
              <a:lnSpc>
                <a:spcPct val="90000"/>
              </a:lnSpc>
              <a:spcBef>
                <a:spcPts val="500"/>
              </a:spcBef>
              <a:buFont typeface="Calibri Light" panose="020F0302020204030204" pitchFamily="34" charset="0"/>
              <a:buChar char="-"/>
              <a:defRPr sz="1800" kern="1200">
                <a:solidFill>
                  <a:schemeClr val="accent4">
                    <a:lumMod val="50000"/>
                  </a:schemeClr>
                </a:solidFill>
                <a:latin typeface="+mj-lt"/>
                <a:ea typeface="Arial" charset="0"/>
                <a:cs typeface="Arial" charset="0"/>
              </a:defRPr>
            </a:lvl4pPr>
            <a:lvl5pPr marL="2057400" indent="-228600" algn="l" defTabSz="914400" rtl="0" eaLnBrk="1" latinLnBrk="0" hangingPunct="1">
              <a:lnSpc>
                <a:spcPct val="90000"/>
              </a:lnSpc>
              <a:spcBef>
                <a:spcPts val="500"/>
              </a:spcBef>
              <a:buFont typeface="Calibri Light" panose="020F0302020204030204" pitchFamily="34" charset="0"/>
              <a:buChar char="-"/>
              <a:defRPr sz="1800" kern="1200">
                <a:solidFill>
                  <a:schemeClr val="accent4">
                    <a:lumMod val="50000"/>
                  </a:schemeClr>
                </a:solidFill>
                <a:latin typeface="+mj-lt"/>
                <a:ea typeface="Arial" charset="0"/>
                <a:cs typeface="Arial" charset="0"/>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r>
              <a:rPr lang="en-US" sz="2400" dirty="0"/>
              <a:t>Information propagation via </a:t>
            </a:r>
            <a:r>
              <a:rPr lang="en-US" sz="2400" i="1" dirty="0">
                <a:solidFill>
                  <a:schemeClr val="accent4">
                    <a:lumMod val="50000"/>
                  </a:schemeClr>
                </a:solidFill>
              </a:rPr>
              <a:t>Graph</a:t>
            </a:r>
          </a:p>
          <a:p>
            <a:r>
              <a:rPr lang="en-US" sz="2400" dirty="0"/>
              <a:t>Information transformation via </a:t>
            </a:r>
            <a:r>
              <a:rPr lang="en-US" sz="2400" i="1" dirty="0">
                <a:solidFill>
                  <a:schemeClr val="accent4">
                    <a:lumMod val="50000"/>
                  </a:schemeClr>
                </a:solidFill>
              </a:rPr>
              <a:t>Neural Network</a:t>
            </a:r>
            <a:r>
              <a:rPr lang="en-US" altLang="zh-CN" sz="2400" i="1" dirty="0">
                <a:solidFill>
                  <a:schemeClr val="accent4">
                    <a:lumMod val="50000"/>
                  </a:schemeClr>
                </a:solidFill>
              </a:rPr>
              <a:t>s</a:t>
            </a:r>
            <a:endParaRPr lang="en-US" sz="2400" i="1" dirty="0">
              <a:solidFill>
                <a:schemeClr val="accent4">
                  <a:lumMod val="50000"/>
                </a:schemeClr>
              </a:solidFill>
            </a:endParaRPr>
          </a:p>
        </p:txBody>
      </p:sp>
      <p:pic>
        <p:nvPicPr>
          <p:cNvPr id="72" name="图片 127">
            <a:extLst>
              <a:ext uri="{FF2B5EF4-FFF2-40B4-BE49-F238E27FC236}">
                <a16:creationId xmlns:a16="http://schemas.microsoft.com/office/drawing/2014/main" id="{6C77E88A-6E7F-407A-B089-53DD2DFC7990}"/>
              </a:ext>
            </a:extLst>
          </p:cNvPr>
          <p:cNvPicPr>
            <a:picLocks noChangeAspect="1"/>
          </p:cNvPicPr>
          <p:nvPr/>
        </p:nvPicPr>
        <p:blipFill>
          <a:blip r:embed="rId7"/>
          <a:stretch>
            <a:fillRect/>
          </a:stretch>
        </p:blipFill>
        <p:spPr>
          <a:xfrm>
            <a:off x="5996115" y="4731676"/>
            <a:ext cx="433381" cy="208779"/>
          </a:xfrm>
          <a:prstGeom prst="rect">
            <a:avLst/>
          </a:prstGeom>
        </p:spPr>
      </p:pic>
      <p:pic>
        <p:nvPicPr>
          <p:cNvPr id="73" name="图片 127">
            <a:extLst>
              <a:ext uri="{FF2B5EF4-FFF2-40B4-BE49-F238E27FC236}">
                <a16:creationId xmlns:a16="http://schemas.microsoft.com/office/drawing/2014/main" id="{DAE16CB9-BF1F-423D-B4D4-4619E800C2DA}"/>
              </a:ext>
            </a:extLst>
          </p:cNvPr>
          <p:cNvPicPr>
            <a:picLocks noChangeAspect="1"/>
          </p:cNvPicPr>
          <p:nvPr/>
        </p:nvPicPr>
        <p:blipFill>
          <a:blip r:embed="rId7"/>
          <a:stretch>
            <a:fillRect/>
          </a:stretch>
        </p:blipFill>
        <p:spPr>
          <a:xfrm>
            <a:off x="5732447" y="5448148"/>
            <a:ext cx="433381" cy="208779"/>
          </a:xfrm>
          <a:prstGeom prst="rect">
            <a:avLst/>
          </a:prstGeom>
        </p:spPr>
      </p:pic>
      <p:pic>
        <p:nvPicPr>
          <p:cNvPr id="74" name="图片 127">
            <a:extLst>
              <a:ext uri="{FF2B5EF4-FFF2-40B4-BE49-F238E27FC236}">
                <a16:creationId xmlns:a16="http://schemas.microsoft.com/office/drawing/2014/main" id="{1F8E2C1D-DA8F-4036-9270-8CBF4A24D6B0}"/>
              </a:ext>
            </a:extLst>
          </p:cNvPr>
          <p:cNvPicPr>
            <a:picLocks noChangeAspect="1"/>
          </p:cNvPicPr>
          <p:nvPr/>
        </p:nvPicPr>
        <p:blipFill>
          <a:blip r:embed="rId7"/>
          <a:stretch>
            <a:fillRect/>
          </a:stretch>
        </p:blipFill>
        <p:spPr>
          <a:xfrm>
            <a:off x="5119100" y="5327769"/>
            <a:ext cx="433381" cy="208779"/>
          </a:xfrm>
          <a:prstGeom prst="rect">
            <a:avLst/>
          </a:prstGeom>
        </p:spPr>
      </p:pic>
      <p:pic>
        <p:nvPicPr>
          <p:cNvPr id="75" name="图片 127">
            <a:extLst>
              <a:ext uri="{FF2B5EF4-FFF2-40B4-BE49-F238E27FC236}">
                <a16:creationId xmlns:a16="http://schemas.microsoft.com/office/drawing/2014/main" id="{EF3003AB-F182-464D-AFCE-C255672EEA6E}"/>
              </a:ext>
            </a:extLst>
          </p:cNvPr>
          <p:cNvPicPr>
            <a:picLocks noChangeAspect="1"/>
          </p:cNvPicPr>
          <p:nvPr/>
        </p:nvPicPr>
        <p:blipFill>
          <a:blip r:embed="rId7"/>
          <a:stretch>
            <a:fillRect/>
          </a:stretch>
        </p:blipFill>
        <p:spPr>
          <a:xfrm>
            <a:off x="4600041" y="5193800"/>
            <a:ext cx="433381" cy="208779"/>
          </a:xfrm>
          <a:prstGeom prst="rect">
            <a:avLst/>
          </a:prstGeom>
        </p:spPr>
      </p:pic>
    </p:spTree>
    <p:custDataLst>
      <p:tags r:id="rId1"/>
    </p:custDataLst>
    <p:extLst>
      <p:ext uri="{BB962C8B-B14F-4D97-AF65-F5344CB8AC3E}">
        <p14:creationId xmlns:p14="http://schemas.microsoft.com/office/powerpoint/2010/main" val="3137569604"/>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3"/>
                                        </p:tgtEl>
                                        <p:attrNameLst>
                                          <p:attrName>style.visibility</p:attrName>
                                        </p:attrNameLst>
                                      </p:cBhvr>
                                      <p:to>
                                        <p:strVal val="visible"/>
                                      </p:to>
                                    </p:set>
                                    <p:animEffect transition="in" filter="fade">
                                      <p:cBhvr>
                                        <p:cTn id="7" dur="500"/>
                                        <p:tgtEl>
                                          <p:spTgt spid="73"/>
                                        </p:tgtEl>
                                      </p:cBhvr>
                                    </p:animEffect>
                                  </p:childTnLst>
                                </p:cTn>
                              </p:par>
                              <p:par>
                                <p:cTn id="8" presetID="10" presetClass="entr" presetSubtype="0" fill="hold" nodeType="withEffect">
                                  <p:stCondLst>
                                    <p:cond delay="0"/>
                                  </p:stCondLst>
                                  <p:childTnLst>
                                    <p:set>
                                      <p:cBhvr>
                                        <p:cTn id="9" dur="1" fill="hold">
                                          <p:stCondLst>
                                            <p:cond delay="0"/>
                                          </p:stCondLst>
                                        </p:cTn>
                                        <p:tgtEl>
                                          <p:spTgt spid="72"/>
                                        </p:tgtEl>
                                        <p:attrNameLst>
                                          <p:attrName>style.visibility</p:attrName>
                                        </p:attrNameLst>
                                      </p:cBhvr>
                                      <p:to>
                                        <p:strVal val="visible"/>
                                      </p:to>
                                    </p:set>
                                    <p:animEffect transition="in" filter="fade">
                                      <p:cBhvr>
                                        <p:cTn id="10" dur="500"/>
                                        <p:tgtEl>
                                          <p:spTgt spid="72"/>
                                        </p:tgtEl>
                                      </p:cBhvr>
                                    </p:animEffect>
                                  </p:childTnLst>
                                </p:cTn>
                              </p:par>
                              <p:par>
                                <p:cTn id="11" presetID="10" presetClass="entr" presetSubtype="0" fill="hold" nodeType="withEffect">
                                  <p:stCondLst>
                                    <p:cond delay="0"/>
                                  </p:stCondLst>
                                  <p:childTnLst>
                                    <p:set>
                                      <p:cBhvr>
                                        <p:cTn id="12" dur="1" fill="hold">
                                          <p:stCondLst>
                                            <p:cond delay="0"/>
                                          </p:stCondLst>
                                        </p:cTn>
                                        <p:tgtEl>
                                          <p:spTgt spid="74"/>
                                        </p:tgtEl>
                                        <p:attrNameLst>
                                          <p:attrName>style.visibility</p:attrName>
                                        </p:attrNameLst>
                                      </p:cBhvr>
                                      <p:to>
                                        <p:strVal val="visible"/>
                                      </p:to>
                                    </p:set>
                                    <p:animEffect transition="in" filter="fade">
                                      <p:cBhvr>
                                        <p:cTn id="13" dur="500"/>
                                        <p:tgtEl>
                                          <p:spTgt spid="74"/>
                                        </p:tgtEl>
                                      </p:cBhvr>
                                    </p:animEffect>
                                  </p:childTnLst>
                                </p:cTn>
                              </p:par>
                              <p:par>
                                <p:cTn id="14" presetID="10" presetClass="entr" presetSubtype="0" fill="hold" nodeType="withEffect">
                                  <p:stCondLst>
                                    <p:cond delay="0"/>
                                  </p:stCondLst>
                                  <p:childTnLst>
                                    <p:set>
                                      <p:cBhvr>
                                        <p:cTn id="15" dur="1" fill="hold">
                                          <p:stCondLst>
                                            <p:cond delay="0"/>
                                          </p:stCondLst>
                                        </p:cTn>
                                        <p:tgtEl>
                                          <p:spTgt spid="75"/>
                                        </p:tgtEl>
                                        <p:attrNameLst>
                                          <p:attrName>style.visibility</p:attrName>
                                        </p:attrNameLst>
                                      </p:cBhvr>
                                      <p:to>
                                        <p:strVal val="visible"/>
                                      </p:to>
                                    </p:set>
                                    <p:animEffect transition="in" filter="fade">
                                      <p:cBhvr>
                                        <p:cTn id="16" dur="500"/>
                                        <p:tgtEl>
                                          <p:spTgt spid="75"/>
                                        </p:tgtEl>
                                      </p:cBhvr>
                                    </p:animEffect>
                                  </p:childTnLst>
                                </p:cTn>
                              </p:par>
                            </p:childTnLst>
                          </p:cTn>
                        </p:par>
                      </p:childTnLst>
                    </p:cTn>
                  </p:par>
                  <p:par>
                    <p:cTn id="17" fill="hold">
                      <p:stCondLst>
                        <p:cond delay="indefinite"/>
                      </p:stCondLst>
                      <p:childTnLst>
                        <p:par>
                          <p:cTn id="18" fill="hold">
                            <p:stCondLst>
                              <p:cond delay="0"/>
                            </p:stCondLst>
                            <p:childTnLst>
                              <p:par>
                                <p:cTn id="19" presetID="42" presetClass="path" presetSubtype="0" accel="50000" decel="50000" fill="hold" nodeType="clickEffect">
                                  <p:stCondLst>
                                    <p:cond delay="0"/>
                                  </p:stCondLst>
                                  <p:childTnLst>
                                    <p:animMotion origin="layout" path="M 4.16667E-6 4.44444E-6 L 0.00169 -0.13704 " pathEditMode="relative" rAng="0" ptsTypes="AA">
                                      <p:cBhvr>
                                        <p:cTn id="20" dur="500" fill="hold"/>
                                        <p:tgtEl>
                                          <p:spTgt spid="6"/>
                                        </p:tgtEl>
                                        <p:attrNameLst>
                                          <p:attrName>ppt_x</p:attrName>
                                          <p:attrName>ppt_y</p:attrName>
                                        </p:attrNameLst>
                                      </p:cBhvr>
                                      <p:rCtr x="78" y="-6852"/>
                                    </p:animMotion>
                                  </p:childTnLst>
                                </p:cTn>
                              </p:par>
                            </p:childTnLst>
                          </p:cTn>
                        </p:par>
                        <p:par>
                          <p:cTn id="21" fill="hold">
                            <p:stCondLst>
                              <p:cond delay="500"/>
                            </p:stCondLst>
                            <p:childTnLst>
                              <p:par>
                                <p:cTn id="22" presetID="1" presetClass="entr" presetSubtype="0" fill="hold" nodeType="afterEffect">
                                  <p:stCondLst>
                                    <p:cond delay="0"/>
                                  </p:stCondLst>
                                  <p:childTnLst>
                                    <p:set>
                                      <p:cBhvr>
                                        <p:cTn id="23" dur="1" fill="hold">
                                          <p:stCondLst>
                                            <p:cond delay="0"/>
                                          </p:stCondLst>
                                        </p:cTn>
                                        <p:tgtEl>
                                          <p:spTgt spid="3"/>
                                        </p:tgtEl>
                                        <p:attrNameLst>
                                          <p:attrName>style.visibility</p:attrName>
                                        </p:attrNameLst>
                                      </p:cBhvr>
                                      <p:to>
                                        <p:strVal val="visible"/>
                                      </p:to>
                                    </p:set>
                                  </p:childTnLst>
                                </p:cTn>
                              </p:par>
                            </p:childTnLst>
                          </p:cTn>
                        </p:par>
                        <p:par>
                          <p:cTn id="24" fill="hold">
                            <p:stCondLst>
                              <p:cond delay="500"/>
                            </p:stCondLst>
                            <p:childTnLst>
                              <p:par>
                                <p:cTn id="25" presetID="42" presetClass="path" presetSubtype="0" accel="50000" decel="50000" fill="hold" nodeType="afterEffect">
                                  <p:stCondLst>
                                    <p:cond delay="0"/>
                                  </p:stCondLst>
                                  <p:childTnLst>
                                    <p:animMotion origin="layout" path="M 1.45833E-6 1.48148E-6 L 1.45833E-6 -0.13912 " pathEditMode="relative" rAng="0" ptsTypes="AA">
                                      <p:cBhvr>
                                        <p:cTn id="26" dur="500" fill="hold"/>
                                        <p:tgtEl>
                                          <p:spTgt spid="3"/>
                                        </p:tgtEl>
                                        <p:attrNameLst>
                                          <p:attrName>ppt_x</p:attrName>
                                          <p:attrName>ppt_y</p:attrName>
                                        </p:attrNameLst>
                                      </p:cBhvr>
                                      <p:rCtr x="0" y="-6968"/>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Implementation</a:t>
            </a:r>
          </a:p>
        </p:txBody>
      </p:sp>
      <p:sp>
        <p:nvSpPr>
          <p:cNvPr id="3" name="Content Placeholder 2"/>
          <p:cNvSpPr>
            <a:spLocks noGrp="1"/>
          </p:cNvSpPr>
          <p:nvPr>
            <p:ph idx="1"/>
          </p:nvPr>
        </p:nvSpPr>
        <p:spPr>
          <a:xfrm>
            <a:off x="564136" y="1502774"/>
            <a:ext cx="4794185" cy="3948321"/>
          </a:xfrm>
        </p:spPr>
        <p:txBody>
          <a:bodyPr>
            <a:normAutofit/>
          </a:bodyPr>
          <a:lstStyle/>
          <a:p>
            <a:r>
              <a:rPr lang="en-US" altLang="zh-CN" sz="2400" dirty="0"/>
              <a:t>Major Components</a:t>
            </a:r>
          </a:p>
          <a:p>
            <a:pPr lvl="1"/>
            <a:r>
              <a:rPr lang="en-US" altLang="zh-CN" sz="2000" dirty="0"/>
              <a:t>Python-based Programming Interface</a:t>
            </a:r>
          </a:p>
          <a:p>
            <a:pPr lvl="2"/>
            <a:r>
              <a:rPr lang="en-US" altLang="zh-CN" sz="1600" dirty="0"/>
              <a:t>Programming GNNs with SAGA-NN</a:t>
            </a:r>
          </a:p>
          <a:p>
            <a:pPr lvl="1"/>
            <a:r>
              <a:rPr lang="en-US" altLang="zh-CN" sz="2000" dirty="0"/>
              <a:t>Dataflow Translator</a:t>
            </a:r>
          </a:p>
          <a:p>
            <a:pPr lvl="2"/>
            <a:r>
              <a:rPr lang="en-US" altLang="zh-CN" sz="1600" dirty="0"/>
              <a:t>Translate SAGA-NN to dataflow graph</a:t>
            </a:r>
          </a:p>
          <a:p>
            <a:pPr lvl="1"/>
            <a:r>
              <a:rPr lang="en-US" altLang="zh-CN" sz="2000" dirty="0"/>
              <a:t>Streaming Scheduler</a:t>
            </a:r>
          </a:p>
          <a:p>
            <a:pPr lvl="2"/>
            <a:r>
              <a:rPr lang="en-US" altLang="zh-CN" sz="1600" dirty="0"/>
              <a:t>Streaming optimizations</a:t>
            </a:r>
          </a:p>
          <a:p>
            <a:pPr lvl="1"/>
            <a:r>
              <a:rPr lang="en-US" altLang="zh-CN" sz="2000" dirty="0"/>
              <a:t>Customized Graph Kernels</a:t>
            </a:r>
          </a:p>
          <a:p>
            <a:pPr lvl="2"/>
            <a:r>
              <a:rPr lang="en-US" altLang="zh-CN" sz="1600" dirty="0"/>
              <a:t>Kernel optimizations</a:t>
            </a:r>
          </a:p>
          <a:p>
            <a:r>
              <a:rPr lang="en-US" altLang="zh-CN" sz="2400" dirty="0"/>
              <a:t>On top of TensorFlow</a:t>
            </a:r>
            <a:endParaRPr lang="en-US" sz="2400" dirty="0"/>
          </a:p>
        </p:txBody>
      </p:sp>
      <p:sp>
        <p:nvSpPr>
          <p:cNvPr id="4" name="Slide Number Placeholder 3"/>
          <p:cNvSpPr>
            <a:spLocks noGrp="1"/>
          </p:cNvSpPr>
          <p:nvPr>
            <p:ph type="sldNum" sz="quarter" idx="12"/>
          </p:nvPr>
        </p:nvSpPr>
        <p:spPr/>
        <p:txBody>
          <a:bodyPr/>
          <a:lstStyle/>
          <a:p>
            <a:fld id="{D0FF571C-8896-0D48-9D6F-DAE7F004DD8A}" type="slidenum">
              <a:rPr lang="en-US" smtClean="0"/>
              <a:pPr/>
              <a:t>30</a:t>
            </a:fld>
            <a:endParaRPr lang="en-US" dirty="0"/>
          </a:p>
        </p:txBody>
      </p:sp>
      <p:sp>
        <p:nvSpPr>
          <p:cNvPr id="5" name="Rounded Rectangle 4"/>
          <p:cNvSpPr/>
          <p:nvPr/>
        </p:nvSpPr>
        <p:spPr>
          <a:xfrm>
            <a:off x="7800095" y="2904625"/>
            <a:ext cx="1919205" cy="909615"/>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Graph Kernels</a:t>
            </a:r>
          </a:p>
        </p:txBody>
      </p:sp>
      <p:sp>
        <p:nvSpPr>
          <p:cNvPr id="10" name="Rounded Rectangle 9"/>
          <p:cNvSpPr/>
          <p:nvPr/>
        </p:nvSpPr>
        <p:spPr>
          <a:xfrm>
            <a:off x="5791530" y="2904625"/>
            <a:ext cx="1919205" cy="909616"/>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Streaming Scheduler</a:t>
            </a:r>
          </a:p>
        </p:txBody>
      </p:sp>
      <p:sp>
        <p:nvSpPr>
          <p:cNvPr id="11" name="Rounded Rectangle 10"/>
          <p:cNvSpPr/>
          <p:nvPr/>
        </p:nvSpPr>
        <p:spPr>
          <a:xfrm>
            <a:off x="5791528" y="2194649"/>
            <a:ext cx="3927773" cy="650631"/>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Dataflow Translator</a:t>
            </a:r>
          </a:p>
        </p:txBody>
      </p:sp>
      <p:sp>
        <p:nvSpPr>
          <p:cNvPr id="12" name="Rounded Rectangle 11"/>
          <p:cNvSpPr/>
          <p:nvPr/>
        </p:nvSpPr>
        <p:spPr>
          <a:xfrm>
            <a:off x="5791528" y="1502774"/>
            <a:ext cx="3927773" cy="650631"/>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SAGA-NN Interface</a:t>
            </a:r>
          </a:p>
        </p:txBody>
      </p:sp>
      <p:sp>
        <p:nvSpPr>
          <p:cNvPr id="25" name="下箭头 23">
            <a:extLst>
              <a:ext uri="{FF2B5EF4-FFF2-40B4-BE49-F238E27FC236}">
                <a16:creationId xmlns:a16="http://schemas.microsoft.com/office/drawing/2014/main" id="{A7A8A4FA-5C61-4791-9022-780C57F35AF5}"/>
              </a:ext>
            </a:extLst>
          </p:cNvPr>
          <p:cNvSpPr/>
          <p:nvPr/>
        </p:nvSpPr>
        <p:spPr>
          <a:xfrm>
            <a:off x="7544793" y="3891132"/>
            <a:ext cx="421240" cy="1048748"/>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28" name="Group 27">
            <a:extLst>
              <a:ext uri="{FF2B5EF4-FFF2-40B4-BE49-F238E27FC236}">
                <a16:creationId xmlns:a16="http://schemas.microsoft.com/office/drawing/2014/main" id="{807654E4-60F0-4E5F-BB95-EA672F5C718E}"/>
              </a:ext>
            </a:extLst>
          </p:cNvPr>
          <p:cNvGrpSpPr/>
          <p:nvPr/>
        </p:nvGrpSpPr>
        <p:grpSpPr>
          <a:xfrm>
            <a:off x="5791527" y="4968909"/>
            <a:ext cx="3927773" cy="844549"/>
            <a:chOff x="1409335" y="4962407"/>
            <a:chExt cx="3927773" cy="844549"/>
          </a:xfrm>
        </p:grpSpPr>
        <p:sp>
          <p:nvSpPr>
            <p:cNvPr id="13" name="Rounded Rectangle 12"/>
            <p:cNvSpPr/>
            <p:nvPr/>
          </p:nvSpPr>
          <p:spPr>
            <a:xfrm>
              <a:off x="1409335" y="4962407"/>
              <a:ext cx="3927773" cy="844549"/>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accent5">
                    <a:lumMod val="75000"/>
                  </a:schemeClr>
                </a:solidFill>
              </a:endParaRPr>
            </a:p>
            <a:p>
              <a:pPr algn="ctr"/>
              <a:r>
                <a:rPr lang="en-US" sz="2400" dirty="0">
                  <a:solidFill>
                    <a:schemeClr val="accent5">
                      <a:lumMod val="75000"/>
                    </a:schemeClr>
                  </a:solidFill>
                </a:rPr>
                <a:t>Existing Dataflow System</a:t>
              </a:r>
            </a:p>
          </p:txBody>
        </p:sp>
        <p:pic>
          <p:nvPicPr>
            <p:cNvPr id="1030" name="Picture 6" descr="Image result for tensorflow">
              <a:extLst>
                <a:ext uri="{FF2B5EF4-FFF2-40B4-BE49-F238E27FC236}">
                  <a16:creationId xmlns:a16="http://schemas.microsoft.com/office/drawing/2014/main" id="{C1B858A1-D434-4DF8-9EF8-3E28DB9DDE0E}"/>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368940" y="4997470"/>
              <a:ext cx="1999399" cy="447123"/>
            </a:xfrm>
            <a:prstGeom prst="rect">
              <a:avLst/>
            </a:prstGeom>
            <a:noFill/>
            <a:extLst>
              <a:ext uri="{909E8E84-426E-40DD-AFC4-6F175D3DCCD1}">
                <a14:hiddenFill xmlns:a14="http://schemas.microsoft.com/office/drawing/2010/main">
                  <a:solidFill>
                    <a:srgbClr val="FFFFFF"/>
                  </a:solidFill>
                </a14:hiddenFill>
              </a:ext>
            </a:extLst>
          </p:spPr>
        </p:pic>
      </p:grpSp>
      <p:pic>
        <p:nvPicPr>
          <p:cNvPr id="7" name="Picture 6">
            <a:extLst>
              <a:ext uri="{FF2B5EF4-FFF2-40B4-BE49-F238E27FC236}">
                <a16:creationId xmlns:a16="http://schemas.microsoft.com/office/drawing/2014/main" id="{B87E49F6-10B0-4E16-91A0-F48D91A96A1B}"/>
              </a:ext>
            </a:extLst>
          </p:cNvPr>
          <p:cNvPicPr>
            <a:picLocks noChangeAspect="1"/>
          </p:cNvPicPr>
          <p:nvPr/>
        </p:nvPicPr>
        <p:blipFill>
          <a:blip r:embed="rId5"/>
          <a:stretch>
            <a:fillRect/>
          </a:stretch>
        </p:blipFill>
        <p:spPr>
          <a:xfrm>
            <a:off x="7966033" y="3858817"/>
            <a:ext cx="3778656" cy="1138349"/>
          </a:xfrm>
          <a:prstGeom prst="rect">
            <a:avLst/>
          </a:prstGeom>
        </p:spPr>
      </p:pic>
    </p:spTree>
    <p:custDataLst>
      <p:tags r:id="rId1"/>
    </p:custDataLst>
    <p:extLst>
      <p:ext uri="{BB962C8B-B14F-4D97-AF65-F5344CB8AC3E}">
        <p14:creationId xmlns:p14="http://schemas.microsoft.com/office/powerpoint/2010/main" val="2039124571"/>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fade">
                                      <p:cBhvr>
                                        <p:cTn id="10" dur="500"/>
                                        <p:tgtEl>
                                          <p:spTgt spid="3">
                                            <p:txEl>
                                              <p:pRg st="1" end="1"/>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fade">
                                      <p:cBhvr>
                                        <p:cTn id="13" dur="500"/>
                                        <p:tgtEl>
                                          <p:spTgt spid="3">
                                            <p:txEl>
                                              <p:pRg st="2" end="2"/>
                                            </p:txEl>
                                          </p:spTgt>
                                        </p:tgtEl>
                                      </p:cBhvr>
                                    </p:animEffect>
                                  </p:childTnLst>
                                </p:cTn>
                              </p:par>
                            </p:childTnLst>
                          </p:cTn>
                        </p:par>
                        <p:par>
                          <p:cTn id="14" fill="hold">
                            <p:stCondLst>
                              <p:cond delay="500"/>
                            </p:stCondLst>
                            <p:childTnLst>
                              <p:par>
                                <p:cTn id="15" presetID="10" presetClass="entr" presetSubtype="0" fill="hold" grpId="0" nodeType="after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fade">
                                      <p:cBhvr>
                                        <p:cTn id="17" dur="500"/>
                                        <p:tgtEl>
                                          <p:spTgt spid="12"/>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par>
                                <p:cTn id="23" presetID="10" presetClass="entr" presetSubtype="0" fill="hold" nodeType="withEffect">
                                  <p:stCondLst>
                                    <p:cond delay="0"/>
                                  </p:stCondLst>
                                  <p:childTnLst>
                                    <p:set>
                                      <p:cBhvr>
                                        <p:cTn id="24" dur="1" fill="hold">
                                          <p:stCondLst>
                                            <p:cond delay="0"/>
                                          </p:stCondLst>
                                        </p:cTn>
                                        <p:tgtEl>
                                          <p:spTgt spid="3">
                                            <p:txEl>
                                              <p:pRg st="4" end="4"/>
                                            </p:txEl>
                                          </p:spTgt>
                                        </p:tgtEl>
                                        <p:attrNameLst>
                                          <p:attrName>style.visibility</p:attrName>
                                        </p:attrNameLst>
                                      </p:cBhvr>
                                      <p:to>
                                        <p:strVal val="visible"/>
                                      </p:to>
                                    </p:set>
                                    <p:animEffect transition="in" filter="fade">
                                      <p:cBhvr>
                                        <p:cTn id="25" dur="500"/>
                                        <p:tgtEl>
                                          <p:spTgt spid="3">
                                            <p:txEl>
                                              <p:pRg st="4" end="4"/>
                                            </p:txEl>
                                          </p:spTgt>
                                        </p:tgtEl>
                                      </p:cBhvr>
                                    </p:animEffect>
                                  </p:childTnLst>
                                </p:cTn>
                              </p:par>
                            </p:childTnLst>
                          </p:cTn>
                        </p:par>
                        <p:par>
                          <p:cTn id="26" fill="hold">
                            <p:stCondLst>
                              <p:cond delay="500"/>
                            </p:stCondLst>
                            <p:childTnLst>
                              <p:par>
                                <p:cTn id="27" presetID="10" presetClass="entr" presetSubtype="0" fill="hold" grpId="0" nodeType="afterEffect">
                                  <p:stCondLst>
                                    <p:cond delay="0"/>
                                  </p:stCondLst>
                                  <p:childTnLst>
                                    <p:set>
                                      <p:cBhvr>
                                        <p:cTn id="28" dur="1" fill="hold">
                                          <p:stCondLst>
                                            <p:cond delay="0"/>
                                          </p:stCondLst>
                                        </p:cTn>
                                        <p:tgtEl>
                                          <p:spTgt spid="11"/>
                                        </p:tgtEl>
                                        <p:attrNameLst>
                                          <p:attrName>style.visibility</p:attrName>
                                        </p:attrNameLst>
                                      </p:cBhvr>
                                      <p:to>
                                        <p:strVal val="visible"/>
                                      </p:to>
                                    </p:set>
                                    <p:animEffect transition="in" filter="fade">
                                      <p:cBhvr>
                                        <p:cTn id="29" dur="500"/>
                                        <p:tgtEl>
                                          <p:spTgt spid="11"/>
                                        </p:tgtEl>
                                      </p:cBhvr>
                                    </p:animEffect>
                                  </p:childTnLst>
                                </p:cTn>
                              </p:par>
                            </p:childTnLst>
                          </p:cTn>
                        </p:par>
                      </p:childTnLst>
                    </p:cTn>
                  </p:par>
                  <p:par>
                    <p:cTn id="30" fill="hold">
                      <p:stCondLst>
                        <p:cond delay="indefinite"/>
                      </p:stCondLst>
                      <p:childTnLst>
                        <p:par>
                          <p:cTn id="31" fill="hold">
                            <p:stCondLst>
                              <p:cond delay="0"/>
                            </p:stCondLst>
                            <p:childTnLst>
                              <p:par>
                                <p:cTn id="32" presetID="10" presetClass="entr" presetSubtype="0" fill="hold" nodeType="clickEffect">
                                  <p:stCondLst>
                                    <p:cond delay="0"/>
                                  </p:stCondLst>
                                  <p:childTnLst>
                                    <p:set>
                                      <p:cBhvr>
                                        <p:cTn id="33" dur="1" fill="hold">
                                          <p:stCondLst>
                                            <p:cond delay="0"/>
                                          </p:stCondLst>
                                        </p:cTn>
                                        <p:tgtEl>
                                          <p:spTgt spid="3">
                                            <p:txEl>
                                              <p:pRg st="5" end="5"/>
                                            </p:txEl>
                                          </p:spTgt>
                                        </p:tgtEl>
                                        <p:attrNameLst>
                                          <p:attrName>style.visibility</p:attrName>
                                        </p:attrNameLst>
                                      </p:cBhvr>
                                      <p:to>
                                        <p:strVal val="visible"/>
                                      </p:to>
                                    </p:set>
                                    <p:animEffect transition="in" filter="fade">
                                      <p:cBhvr>
                                        <p:cTn id="34" dur="500"/>
                                        <p:tgtEl>
                                          <p:spTgt spid="3">
                                            <p:txEl>
                                              <p:pRg st="5" end="5"/>
                                            </p:txEl>
                                          </p:spTgt>
                                        </p:tgtEl>
                                      </p:cBhvr>
                                    </p:animEffect>
                                  </p:childTnLst>
                                </p:cTn>
                              </p:par>
                              <p:par>
                                <p:cTn id="35" presetID="10" presetClass="entr" presetSubtype="0" fill="hold" nodeType="with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Effect transition="in" filter="fade">
                                      <p:cBhvr>
                                        <p:cTn id="37" dur="500"/>
                                        <p:tgtEl>
                                          <p:spTgt spid="3">
                                            <p:txEl>
                                              <p:pRg st="6" end="6"/>
                                            </p:txEl>
                                          </p:spTgt>
                                        </p:tgtEl>
                                      </p:cBhvr>
                                    </p:animEffect>
                                  </p:childTnLst>
                                </p:cTn>
                              </p:par>
                              <p:par>
                                <p:cTn id="38" presetID="10" presetClass="entr" presetSubtype="0" fill="hold" nodeType="withEffect">
                                  <p:stCondLst>
                                    <p:cond delay="0"/>
                                  </p:stCondLst>
                                  <p:childTnLst>
                                    <p:set>
                                      <p:cBhvr>
                                        <p:cTn id="39" dur="1" fill="hold">
                                          <p:stCondLst>
                                            <p:cond delay="0"/>
                                          </p:stCondLst>
                                        </p:cTn>
                                        <p:tgtEl>
                                          <p:spTgt spid="3">
                                            <p:txEl>
                                              <p:pRg st="7" end="7"/>
                                            </p:txEl>
                                          </p:spTgt>
                                        </p:tgtEl>
                                        <p:attrNameLst>
                                          <p:attrName>style.visibility</p:attrName>
                                        </p:attrNameLst>
                                      </p:cBhvr>
                                      <p:to>
                                        <p:strVal val="visible"/>
                                      </p:to>
                                    </p:set>
                                    <p:animEffect transition="in" filter="fade">
                                      <p:cBhvr>
                                        <p:cTn id="40" dur="500"/>
                                        <p:tgtEl>
                                          <p:spTgt spid="3">
                                            <p:txEl>
                                              <p:pRg st="7" end="7"/>
                                            </p:txEl>
                                          </p:spTgt>
                                        </p:tgtEl>
                                      </p:cBhvr>
                                    </p:animEffect>
                                  </p:childTnLst>
                                </p:cTn>
                              </p:par>
                              <p:par>
                                <p:cTn id="41" presetID="10" presetClass="entr" presetSubtype="0" fill="hold" nodeType="withEffect">
                                  <p:stCondLst>
                                    <p:cond delay="0"/>
                                  </p:stCondLst>
                                  <p:childTnLst>
                                    <p:set>
                                      <p:cBhvr>
                                        <p:cTn id="42" dur="1" fill="hold">
                                          <p:stCondLst>
                                            <p:cond delay="0"/>
                                          </p:stCondLst>
                                        </p:cTn>
                                        <p:tgtEl>
                                          <p:spTgt spid="3">
                                            <p:txEl>
                                              <p:pRg st="8" end="8"/>
                                            </p:txEl>
                                          </p:spTgt>
                                        </p:tgtEl>
                                        <p:attrNameLst>
                                          <p:attrName>style.visibility</p:attrName>
                                        </p:attrNameLst>
                                      </p:cBhvr>
                                      <p:to>
                                        <p:strVal val="visible"/>
                                      </p:to>
                                    </p:set>
                                    <p:animEffect transition="in" filter="fade">
                                      <p:cBhvr>
                                        <p:cTn id="43" dur="500"/>
                                        <p:tgtEl>
                                          <p:spTgt spid="3">
                                            <p:txEl>
                                              <p:pRg st="8" end="8"/>
                                            </p:txEl>
                                          </p:spTgt>
                                        </p:tgtEl>
                                      </p:cBhvr>
                                    </p:animEffect>
                                  </p:childTnLst>
                                </p:cTn>
                              </p:par>
                            </p:childTnLst>
                          </p:cTn>
                        </p:par>
                        <p:par>
                          <p:cTn id="44" fill="hold">
                            <p:stCondLst>
                              <p:cond delay="500"/>
                            </p:stCondLst>
                            <p:childTnLst>
                              <p:par>
                                <p:cTn id="45" presetID="10" presetClass="entr" presetSubtype="0" fill="hold" grpId="0" nodeType="afterEffect">
                                  <p:stCondLst>
                                    <p:cond delay="0"/>
                                  </p:stCondLst>
                                  <p:childTnLst>
                                    <p:set>
                                      <p:cBhvr>
                                        <p:cTn id="46" dur="1" fill="hold">
                                          <p:stCondLst>
                                            <p:cond delay="0"/>
                                          </p:stCondLst>
                                        </p:cTn>
                                        <p:tgtEl>
                                          <p:spTgt spid="5"/>
                                        </p:tgtEl>
                                        <p:attrNameLst>
                                          <p:attrName>style.visibility</p:attrName>
                                        </p:attrNameLst>
                                      </p:cBhvr>
                                      <p:to>
                                        <p:strVal val="visible"/>
                                      </p:to>
                                    </p:set>
                                    <p:animEffect transition="in" filter="fade">
                                      <p:cBhvr>
                                        <p:cTn id="47" dur="500"/>
                                        <p:tgtEl>
                                          <p:spTgt spid="5"/>
                                        </p:tgtEl>
                                      </p:cBhvr>
                                    </p:animEffect>
                                  </p:childTnLst>
                                </p:cTn>
                              </p:par>
                              <p:par>
                                <p:cTn id="48" presetID="10" presetClass="entr" presetSubtype="0" fill="hold" grpId="0" nodeType="withEffect">
                                  <p:stCondLst>
                                    <p:cond delay="0"/>
                                  </p:stCondLst>
                                  <p:childTnLst>
                                    <p:set>
                                      <p:cBhvr>
                                        <p:cTn id="49" dur="1" fill="hold">
                                          <p:stCondLst>
                                            <p:cond delay="0"/>
                                          </p:stCondLst>
                                        </p:cTn>
                                        <p:tgtEl>
                                          <p:spTgt spid="10"/>
                                        </p:tgtEl>
                                        <p:attrNameLst>
                                          <p:attrName>style.visibility</p:attrName>
                                        </p:attrNameLst>
                                      </p:cBhvr>
                                      <p:to>
                                        <p:strVal val="visible"/>
                                      </p:to>
                                    </p:set>
                                    <p:animEffect transition="in" filter="fade">
                                      <p:cBhvr>
                                        <p:cTn id="50" dur="500"/>
                                        <p:tgtEl>
                                          <p:spTgt spid="10"/>
                                        </p:tgtEl>
                                      </p:cBhvr>
                                    </p:animEffect>
                                  </p:childTnLst>
                                </p:cTn>
                              </p:par>
                            </p:childTnLst>
                          </p:cTn>
                        </p:par>
                      </p:childTnLst>
                    </p:cTn>
                  </p:par>
                  <p:par>
                    <p:cTn id="51" fill="hold">
                      <p:stCondLst>
                        <p:cond delay="indefinite"/>
                      </p:stCondLst>
                      <p:childTnLst>
                        <p:par>
                          <p:cTn id="52" fill="hold">
                            <p:stCondLst>
                              <p:cond delay="0"/>
                            </p:stCondLst>
                            <p:childTnLst>
                              <p:par>
                                <p:cTn id="53" presetID="10" presetClass="entr" presetSubtype="0" fill="hold" nodeType="clickEffect">
                                  <p:stCondLst>
                                    <p:cond delay="0"/>
                                  </p:stCondLst>
                                  <p:childTnLst>
                                    <p:set>
                                      <p:cBhvr>
                                        <p:cTn id="54" dur="1" fill="hold">
                                          <p:stCondLst>
                                            <p:cond delay="0"/>
                                          </p:stCondLst>
                                        </p:cTn>
                                        <p:tgtEl>
                                          <p:spTgt spid="3">
                                            <p:txEl>
                                              <p:pRg st="9" end="9"/>
                                            </p:txEl>
                                          </p:spTgt>
                                        </p:tgtEl>
                                        <p:attrNameLst>
                                          <p:attrName>style.visibility</p:attrName>
                                        </p:attrNameLst>
                                      </p:cBhvr>
                                      <p:to>
                                        <p:strVal val="visible"/>
                                      </p:to>
                                    </p:set>
                                    <p:animEffect transition="in" filter="fade">
                                      <p:cBhvr>
                                        <p:cTn id="55" dur="500"/>
                                        <p:tgtEl>
                                          <p:spTgt spid="3">
                                            <p:txEl>
                                              <p:pRg st="9" end="9"/>
                                            </p:txEl>
                                          </p:spTgt>
                                        </p:tgtEl>
                                      </p:cBhvr>
                                    </p:animEffect>
                                  </p:childTnLst>
                                </p:cTn>
                              </p:par>
                            </p:childTnLst>
                          </p:cTn>
                        </p:par>
                        <p:par>
                          <p:cTn id="56" fill="hold">
                            <p:stCondLst>
                              <p:cond delay="500"/>
                            </p:stCondLst>
                            <p:childTnLst>
                              <p:par>
                                <p:cTn id="57" presetID="22" presetClass="entr" presetSubtype="1" fill="hold" nodeType="afterEffect">
                                  <p:stCondLst>
                                    <p:cond delay="0"/>
                                  </p:stCondLst>
                                  <p:childTnLst>
                                    <p:set>
                                      <p:cBhvr>
                                        <p:cTn id="58" dur="1" fill="hold">
                                          <p:stCondLst>
                                            <p:cond delay="0"/>
                                          </p:stCondLst>
                                        </p:cTn>
                                        <p:tgtEl>
                                          <p:spTgt spid="7"/>
                                        </p:tgtEl>
                                        <p:attrNameLst>
                                          <p:attrName>style.visibility</p:attrName>
                                        </p:attrNameLst>
                                      </p:cBhvr>
                                      <p:to>
                                        <p:strVal val="visible"/>
                                      </p:to>
                                    </p:set>
                                    <p:animEffect transition="in" filter="wipe(up)">
                                      <p:cBhvr>
                                        <p:cTn id="59" dur="500"/>
                                        <p:tgtEl>
                                          <p:spTgt spid="7"/>
                                        </p:tgtEl>
                                      </p:cBhvr>
                                    </p:animEffect>
                                  </p:childTnLst>
                                </p:cTn>
                              </p:par>
                              <p:par>
                                <p:cTn id="60" presetID="22" presetClass="entr" presetSubtype="1" fill="hold" grpId="0" nodeType="withEffect">
                                  <p:stCondLst>
                                    <p:cond delay="0"/>
                                  </p:stCondLst>
                                  <p:childTnLst>
                                    <p:set>
                                      <p:cBhvr>
                                        <p:cTn id="61" dur="1" fill="hold">
                                          <p:stCondLst>
                                            <p:cond delay="0"/>
                                          </p:stCondLst>
                                        </p:cTn>
                                        <p:tgtEl>
                                          <p:spTgt spid="25"/>
                                        </p:tgtEl>
                                        <p:attrNameLst>
                                          <p:attrName>style.visibility</p:attrName>
                                        </p:attrNameLst>
                                      </p:cBhvr>
                                      <p:to>
                                        <p:strVal val="visible"/>
                                      </p:to>
                                    </p:set>
                                    <p:animEffect transition="in" filter="wipe(up)">
                                      <p:cBhvr>
                                        <p:cTn id="62" dur="500"/>
                                        <p:tgtEl>
                                          <p:spTgt spid="25"/>
                                        </p:tgtEl>
                                      </p:cBhvr>
                                    </p:animEffect>
                                  </p:childTnLst>
                                </p:cTn>
                              </p:par>
                            </p:childTnLst>
                          </p:cTn>
                        </p:par>
                        <p:par>
                          <p:cTn id="63" fill="hold">
                            <p:stCondLst>
                              <p:cond delay="1000"/>
                            </p:stCondLst>
                            <p:childTnLst>
                              <p:par>
                                <p:cTn id="64" presetID="10" presetClass="entr" presetSubtype="0" fill="hold" nodeType="afterEffect">
                                  <p:stCondLst>
                                    <p:cond delay="0"/>
                                  </p:stCondLst>
                                  <p:childTnLst>
                                    <p:set>
                                      <p:cBhvr>
                                        <p:cTn id="65" dur="1" fill="hold">
                                          <p:stCondLst>
                                            <p:cond delay="0"/>
                                          </p:stCondLst>
                                        </p:cTn>
                                        <p:tgtEl>
                                          <p:spTgt spid="28"/>
                                        </p:tgtEl>
                                        <p:attrNameLst>
                                          <p:attrName>style.visibility</p:attrName>
                                        </p:attrNameLst>
                                      </p:cBhvr>
                                      <p:to>
                                        <p:strVal val="visible"/>
                                      </p:to>
                                    </p:set>
                                    <p:animEffect transition="in" filter="fade">
                                      <p:cBhvr>
                                        <p:cTn id="66" dur="5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10" grpId="0" animBg="1"/>
      <p:bldP spid="11" grpId="0" animBg="1"/>
      <p:bldP spid="12" grpId="0" animBg="1"/>
      <p:bldP spid="25"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74E1FE-2F3C-461E-90C0-01E1162A3E5B}"/>
              </a:ext>
            </a:extLst>
          </p:cNvPr>
          <p:cNvSpPr>
            <a:spLocks noGrp="1"/>
          </p:cNvSpPr>
          <p:nvPr>
            <p:ph type="title"/>
          </p:nvPr>
        </p:nvSpPr>
        <p:spPr>
          <a:xfrm>
            <a:off x="838200" y="336078"/>
            <a:ext cx="10515600" cy="772559"/>
          </a:xfrm>
        </p:spPr>
        <p:txBody>
          <a:bodyPr/>
          <a:lstStyle/>
          <a:p>
            <a:r>
              <a:rPr lang="en-US" dirty="0"/>
              <a:t>Graph Neural Networks (GNN)</a:t>
            </a:r>
          </a:p>
        </p:txBody>
      </p:sp>
      <p:sp>
        <p:nvSpPr>
          <p:cNvPr id="4" name="Slide Number Placeholder 3">
            <a:extLst>
              <a:ext uri="{FF2B5EF4-FFF2-40B4-BE49-F238E27FC236}">
                <a16:creationId xmlns:a16="http://schemas.microsoft.com/office/drawing/2014/main" id="{EA3866AD-1515-4551-822B-9604DA447772}"/>
              </a:ext>
            </a:extLst>
          </p:cNvPr>
          <p:cNvSpPr>
            <a:spLocks noGrp="1"/>
          </p:cNvSpPr>
          <p:nvPr>
            <p:ph type="sldNum" sz="quarter" idx="12"/>
          </p:nvPr>
        </p:nvSpPr>
        <p:spPr/>
        <p:txBody>
          <a:bodyPr/>
          <a:lstStyle/>
          <a:p>
            <a:fld id="{D0FF571C-8896-0D48-9D6F-DAE7F004DD8A}" type="slidenum">
              <a:rPr lang="en-US" smtClean="0"/>
              <a:pPr/>
              <a:t>4</a:t>
            </a:fld>
            <a:endParaRPr lang="en-US" dirty="0"/>
          </a:p>
        </p:txBody>
      </p:sp>
      <p:sp>
        <p:nvSpPr>
          <p:cNvPr id="5" name="Content Placeholder 2">
            <a:extLst>
              <a:ext uri="{FF2B5EF4-FFF2-40B4-BE49-F238E27FC236}">
                <a16:creationId xmlns:a16="http://schemas.microsoft.com/office/drawing/2014/main" id="{A778BA82-6F40-4DEC-A9C5-FBD066DC8F05}"/>
              </a:ext>
            </a:extLst>
          </p:cNvPr>
          <p:cNvSpPr txBox="1">
            <a:spLocks/>
          </p:cNvSpPr>
          <p:nvPr/>
        </p:nvSpPr>
        <p:spPr>
          <a:xfrm>
            <a:off x="838200" y="1338838"/>
            <a:ext cx="6752208" cy="1133175"/>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Calibri Light" panose="020F0302020204030204" pitchFamily="34" charset="0"/>
              <a:buChar char="-"/>
              <a:defRPr sz="2800" kern="1200">
                <a:solidFill>
                  <a:schemeClr val="accent1">
                    <a:lumMod val="75000"/>
                  </a:schemeClr>
                </a:solidFill>
                <a:latin typeface="+mj-lt"/>
                <a:ea typeface="Arial" charset="0"/>
                <a:cs typeface="Arial" charset="0"/>
              </a:defRPr>
            </a:lvl1pPr>
            <a:lvl2pPr marL="685800" indent="-228600" algn="l" defTabSz="914400" rtl="0" eaLnBrk="1" latinLnBrk="0" hangingPunct="1">
              <a:lnSpc>
                <a:spcPct val="90000"/>
              </a:lnSpc>
              <a:spcBef>
                <a:spcPts val="500"/>
              </a:spcBef>
              <a:buFont typeface="Calibri Light" panose="020F0302020204030204" pitchFamily="34" charset="0"/>
              <a:buChar char="-"/>
              <a:defRPr sz="2400" kern="1200">
                <a:solidFill>
                  <a:schemeClr val="accent4">
                    <a:lumMod val="50000"/>
                  </a:schemeClr>
                </a:solidFill>
                <a:latin typeface="+mj-lt"/>
                <a:ea typeface="Arial" charset="0"/>
                <a:cs typeface="Arial" charset="0"/>
              </a:defRPr>
            </a:lvl2pPr>
            <a:lvl3pPr marL="1143000" indent="-228600" algn="l" defTabSz="914400" rtl="0" eaLnBrk="1" latinLnBrk="0" hangingPunct="1">
              <a:lnSpc>
                <a:spcPct val="90000"/>
              </a:lnSpc>
              <a:spcBef>
                <a:spcPts val="500"/>
              </a:spcBef>
              <a:buFont typeface="Calibri Light" panose="020F0302020204030204" pitchFamily="34" charset="0"/>
              <a:buChar char="-"/>
              <a:defRPr sz="2000" kern="1200">
                <a:solidFill>
                  <a:schemeClr val="accent4">
                    <a:lumMod val="50000"/>
                  </a:schemeClr>
                </a:solidFill>
                <a:latin typeface="+mj-lt"/>
                <a:ea typeface="Arial" charset="0"/>
                <a:cs typeface="Arial" charset="0"/>
              </a:defRPr>
            </a:lvl3pPr>
            <a:lvl4pPr marL="1600200" indent="-228600" algn="l" defTabSz="914400" rtl="0" eaLnBrk="1" latinLnBrk="0" hangingPunct="1">
              <a:lnSpc>
                <a:spcPct val="90000"/>
              </a:lnSpc>
              <a:spcBef>
                <a:spcPts val="500"/>
              </a:spcBef>
              <a:buFont typeface="Calibri Light" panose="020F0302020204030204" pitchFamily="34" charset="0"/>
              <a:buChar char="-"/>
              <a:defRPr sz="1800" kern="1200">
                <a:solidFill>
                  <a:schemeClr val="accent4">
                    <a:lumMod val="50000"/>
                  </a:schemeClr>
                </a:solidFill>
                <a:latin typeface="+mj-lt"/>
                <a:ea typeface="Arial" charset="0"/>
                <a:cs typeface="Arial" charset="0"/>
              </a:defRPr>
            </a:lvl4pPr>
            <a:lvl5pPr marL="2057400" indent="-228600" algn="l" defTabSz="914400" rtl="0" eaLnBrk="1" latinLnBrk="0" hangingPunct="1">
              <a:lnSpc>
                <a:spcPct val="90000"/>
              </a:lnSpc>
              <a:spcBef>
                <a:spcPts val="500"/>
              </a:spcBef>
              <a:buFont typeface="Calibri Light" panose="020F0302020204030204" pitchFamily="34" charset="0"/>
              <a:buChar char="-"/>
              <a:defRPr sz="1800" kern="1200">
                <a:solidFill>
                  <a:schemeClr val="accent4">
                    <a:lumMod val="50000"/>
                  </a:schemeClr>
                </a:solidFill>
                <a:latin typeface="+mj-lt"/>
                <a:ea typeface="Arial" charset="0"/>
                <a:cs typeface="Arial" charset="0"/>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r>
              <a:rPr lang="en-US" sz="2400" dirty="0"/>
              <a:t>Information propagation via </a:t>
            </a:r>
            <a:r>
              <a:rPr lang="en-US" sz="2400" i="1" dirty="0">
                <a:solidFill>
                  <a:schemeClr val="accent4">
                    <a:lumMod val="50000"/>
                  </a:schemeClr>
                </a:solidFill>
              </a:rPr>
              <a:t>Graph</a:t>
            </a:r>
          </a:p>
          <a:p>
            <a:r>
              <a:rPr lang="en-US" sz="2400" dirty="0"/>
              <a:t>Information transformation via </a:t>
            </a:r>
            <a:r>
              <a:rPr lang="en-US" sz="2400" i="1" dirty="0">
                <a:solidFill>
                  <a:schemeClr val="accent4">
                    <a:lumMod val="50000"/>
                  </a:schemeClr>
                </a:solidFill>
              </a:rPr>
              <a:t>Neural Network</a:t>
            </a:r>
            <a:r>
              <a:rPr lang="en-US" altLang="zh-CN" sz="2400" i="1" dirty="0">
                <a:solidFill>
                  <a:schemeClr val="accent4">
                    <a:lumMod val="50000"/>
                  </a:schemeClr>
                </a:solidFill>
              </a:rPr>
              <a:t>s</a:t>
            </a:r>
            <a:endParaRPr lang="en-US" sz="2400" i="1" dirty="0">
              <a:solidFill>
                <a:schemeClr val="accent4">
                  <a:lumMod val="50000"/>
                </a:schemeClr>
              </a:solidFill>
            </a:endParaRPr>
          </a:p>
        </p:txBody>
      </p:sp>
      <p:pic>
        <p:nvPicPr>
          <p:cNvPr id="6" name="Picture 5">
            <a:extLst>
              <a:ext uri="{FF2B5EF4-FFF2-40B4-BE49-F238E27FC236}">
                <a16:creationId xmlns:a16="http://schemas.microsoft.com/office/drawing/2014/main" id="{623FB3B7-FB98-44F7-9331-AF1B8F836B7D}"/>
              </a:ext>
            </a:extLst>
          </p:cNvPr>
          <p:cNvPicPr>
            <a:picLocks noChangeAspect="1"/>
          </p:cNvPicPr>
          <p:nvPr/>
        </p:nvPicPr>
        <p:blipFill rotWithShape="1">
          <a:blip r:embed="rId4"/>
          <a:srcRect l="32395"/>
          <a:stretch/>
        </p:blipFill>
        <p:spPr>
          <a:xfrm>
            <a:off x="4597884" y="2755540"/>
            <a:ext cx="2414288" cy="2824519"/>
          </a:xfrm>
          <a:prstGeom prst="rect">
            <a:avLst/>
          </a:prstGeom>
        </p:spPr>
      </p:pic>
      <p:sp>
        <p:nvSpPr>
          <p:cNvPr id="8" name="Down Arrow 4">
            <a:extLst>
              <a:ext uri="{FF2B5EF4-FFF2-40B4-BE49-F238E27FC236}">
                <a16:creationId xmlns:a16="http://schemas.microsoft.com/office/drawing/2014/main" id="{3908E36B-7690-40FC-AD1E-5BBCF1BD7CC4}"/>
              </a:ext>
            </a:extLst>
          </p:cNvPr>
          <p:cNvSpPr/>
          <p:nvPr/>
        </p:nvSpPr>
        <p:spPr>
          <a:xfrm rot="10800000">
            <a:off x="5439199" y="4296631"/>
            <a:ext cx="179510" cy="827908"/>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2" name="图片 127">
            <a:extLst>
              <a:ext uri="{FF2B5EF4-FFF2-40B4-BE49-F238E27FC236}">
                <a16:creationId xmlns:a16="http://schemas.microsoft.com/office/drawing/2014/main" id="{6C77E88A-6E7F-407A-B089-53DD2DFC7990}"/>
              </a:ext>
            </a:extLst>
          </p:cNvPr>
          <p:cNvPicPr>
            <a:picLocks noChangeAspect="1"/>
          </p:cNvPicPr>
          <p:nvPr/>
        </p:nvPicPr>
        <p:blipFill>
          <a:blip r:embed="rId5"/>
          <a:stretch>
            <a:fillRect/>
          </a:stretch>
        </p:blipFill>
        <p:spPr>
          <a:xfrm>
            <a:off x="6337194" y="4848259"/>
            <a:ext cx="433381" cy="208779"/>
          </a:xfrm>
          <a:prstGeom prst="rect">
            <a:avLst/>
          </a:prstGeom>
        </p:spPr>
      </p:pic>
      <p:pic>
        <p:nvPicPr>
          <p:cNvPr id="73" name="图片 127">
            <a:extLst>
              <a:ext uri="{FF2B5EF4-FFF2-40B4-BE49-F238E27FC236}">
                <a16:creationId xmlns:a16="http://schemas.microsoft.com/office/drawing/2014/main" id="{DAE16CB9-BF1F-423D-B4D4-4619E800C2DA}"/>
              </a:ext>
            </a:extLst>
          </p:cNvPr>
          <p:cNvPicPr>
            <a:picLocks noChangeAspect="1"/>
          </p:cNvPicPr>
          <p:nvPr/>
        </p:nvPicPr>
        <p:blipFill>
          <a:blip r:embed="rId5"/>
          <a:stretch>
            <a:fillRect/>
          </a:stretch>
        </p:blipFill>
        <p:spPr>
          <a:xfrm>
            <a:off x="5905417" y="5585348"/>
            <a:ext cx="433381" cy="208779"/>
          </a:xfrm>
          <a:prstGeom prst="rect">
            <a:avLst/>
          </a:prstGeom>
        </p:spPr>
      </p:pic>
      <p:pic>
        <p:nvPicPr>
          <p:cNvPr id="74" name="图片 127">
            <a:extLst>
              <a:ext uri="{FF2B5EF4-FFF2-40B4-BE49-F238E27FC236}">
                <a16:creationId xmlns:a16="http://schemas.microsoft.com/office/drawing/2014/main" id="{1F8E2C1D-DA8F-4036-9270-8CBF4A24D6B0}"/>
              </a:ext>
            </a:extLst>
          </p:cNvPr>
          <p:cNvPicPr>
            <a:picLocks noChangeAspect="1"/>
          </p:cNvPicPr>
          <p:nvPr/>
        </p:nvPicPr>
        <p:blipFill>
          <a:blip r:embed="rId5"/>
          <a:stretch>
            <a:fillRect/>
          </a:stretch>
        </p:blipFill>
        <p:spPr>
          <a:xfrm>
            <a:off x="5312262" y="5444352"/>
            <a:ext cx="433381" cy="208779"/>
          </a:xfrm>
          <a:prstGeom prst="rect">
            <a:avLst/>
          </a:prstGeom>
        </p:spPr>
      </p:pic>
      <p:pic>
        <p:nvPicPr>
          <p:cNvPr id="75" name="图片 127">
            <a:extLst>
              <a:ext uri="{FF2B5EF4-FFF2-40B4-BE49-F238E27FC236}">
                <a16:creationId xmlns:a16="http://schemas.microsoft.com/office/drawing/2014/main" id="{EF3003AB-F182-464D-AFCE-C255672EEA6E}"/>
              </a:ext>
            </a:extLst>
          </p:cNvPr>
          <p:cNvPicPr>
            <a:picLocks noChangeAspect="1"/>
          </p:cNvPicPr>
          <p:nvPr/>
        </p:nvPicPr>
        <p:blipFill>
          <a:blip r:embed="rId5"/>
          <a:stretch>
            <a:fillRect/>
          </a:stretch>
        </p:blipFill>
        <p:spPr>
          <a:xfrm>
            <a:off x="4793203" y="5310383"/>
            <a:ext cx="433381" cy="208779"/>
          </a:xfrm>
          <a:prstGeom prst="rect">
            <a:avLst/>
          </a:prstGeom>
        </p:spPr>
      </p:pic>
      <p:pic>
        <p:nvPicPr>
          <p:cNvPr id="76" name="图片 127">
            <a:extLst>
              <a:ext uri="{FF2B5EF4-FFF2-40B4-BE49-F238E27FC236}">
                <a16:creationId xmlns:a16="http://schemas.microsoft.com/office/drawing/2014/main" id="{BBD95BCC-114C-4D01-A0AA-FFD853DA4F45}"/>
              </a:ext>
            </a:extLst>
          </p:cNvPr>
          <p:cNvPicPr>
            <a:picLocks noChangeAspect="1"/>
          </p:cNvPicPr>
          <p:nvPr/>
        </p:nvPicPr>
        <p:blipFill>
          <a:blip r:embed="rId5"/>
          <a:stretch>
            <a:fillRect/>
          </a:stretch>
        </p:blipFill>
        <p:spPr>
          <a:xfrm>
            <a:off x="5312262" y="4446101"/>
            <a:ext cx="433381" cy="208779"/>
          </a:xfrm>
          <a:prstGeom prst="rect">
            <a:avLst/>
          </a:prstGeom>
        </p:spPr>
      </p:pic>
      <p:grpSp>
        <p:nvGrpSpPr>
          <p:cNvPr id="79" name="Group 78">
            <a:extLst>
              <a:ext uri="{FF2B5EF4-FFF2-40B4-BE49-F238E27FC236}">
                <a16:creationId xmlns:a16="http://schemas.microsoft.com/office/drawing/2014/main" id="{3FC49B83-2759-4CF2-B6C0-D50B574A1A0A}"/>
              </a:ext>
            </a:extLst>
          </p:cNvPr>
          <p:cNvGrpSpPr/>
          <p:nvPr/>
        </p:nvGrpSpPr>
        <p:grpSpPr>
          <a:xfrm>
            <a:off x="7144575" y="2942037"/>
            <a:ext cx="3611223" cy="1963984"/>
            <a:chOff x="6157157" y="2942037"/>
            <a:chExt cx="3611223" cy="1963984"/>
          </a:xfrm>
        </p:grpSpPr>
        <p:grpSp>
          <p:nvGrpSpPr>
            <p:cNvPr id="3" name="Group 2">
              <a:extLst>
                <a:ext uri="{FF2B5EF4-FFF2-40B4-BE49-F238E27FC236}">
                  <a16:creationId xmlns:a16="http://schemas.microsoft.com/office/drawing/2014/main" id="{3615FAE5-7A9A-47A8-9E8E-5415CBA90B57}"/>
                </a:ext>
              </a:extLst>
            </p:cNvPr>
            <p:cNvGrpSpPr/>
            <p:nvPr/>
          </p:nvGrpSpPr>
          <p:grpSpPr>
            <a:xfrm>
              <a:off x="6157157" y="2942037"/>
              <a:ext cx="914400" cy="1963984"/>
              <a:chOff x="7646020" y="2942037"/>
              <a:chExt cx="914400" cy="1963984"/>
            </a:xfrm>
          </p:grpSpPr>
          <p:sp>
            <p:nvSpPr>
              <p:cNvPr id="9" name="Rectangular Callout 6">
                <a:extLst>
                  <a:ext uri="{FF2B5EF4-FFF2-40B4-BE49-F238E27FC236}">
                    <a16:creationId xmlns:a16="http://schemas.microsoft.com/office/drawing/2014/main" id="{C7D558F3-6EC7-4C93-B6A8-BCCD0445FCA5}"/>
                  </a:ext>
                </a:extLst>
              </p:cNvPr>
              <p:cNvSpPr/>
              <p:nvPr/>
            </p:nvSpPr>
            <p:spPr>
              <a:xfrm>
                <a:off x="7646020" y="4048268"/>
                <a:ext cx="914400" cy="857753"/>
              </a:xfrm>
              <a:prstGeom prst="wedgeRectCallout">
                <a:avLst>
                  <a:gd name="adj1" fmla="val -219679"/>
                  <a:gd name="adj2" fmla="val 33639"/>
                </a:avLst>
              </a:prstGeom>
              <a:noFill/>
              <a:ln w="25400" cap="flat">
                <a:prstDash val="sysDot"/>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a:extLst>
                  <a:ext uri="{FF2B5EF4-FFF2-40B4-BE49-F238E27FC236}">
                    <a16:creationId xmlns:a16="http://schemas.microsoft.com/office/drawing/2014/main" id="{9FBAD017-4C16-452F-B8E4-591D588C435F}"/>
                  </a:ext>
                </a:extLst>
              </p:cNvPr>
              <p:cNvPicPr>
                <a:picLocks noChangeAspect="1"/>
              </p:cNvPicPr>
              <p:nvPr/>
            </p:nvPicPr>
            <p:blipFill>
              <a:blip r:embed="rId6"/>
              <a:stretch>
                <a:fillRect/>
              </a:stretch>
            </p:blipFill>
            <p:spPr>
              <a:xfrm rot="16200000">
                <a:off x="7684776" y="4103116"/>
                <a:ext cx="836888" cy="720000"/>
              </a:xfrm>
              <a:prstGeom prst="rect">
                <a:avLst/>
              </a:prstGeom>
            </p:spPr>
          </p:pic>
          <p:sp>
            <p:nvSpPr>
              <p:cNvPr id="11" name="Rectangular Callout 6">
                <a:extLst>
                  <a:ext uri="{FF2B5EF4-FFF2-40B4-BE49-F238E27FC236}">
                    <a16:creationId xmlns:a16="http://schemas.microsoft.com/office/drawing/2014/main" id="{87D588BF-69C5-4038-A4AC-E156793BB497}"/>
                  </a:ext>
                </a:extLst>
              </p:cNvPr>
              <p:cNvSpPr/>
              <p:nvPr/>
            </p:nvSpPr>
            <p:spPr>
              <a:xfrm>
                <a:off x="7646020" y="2942037"/>
                <a:ext cx="914400" cy="857753"/>
              </a:xfrm>
              <a:prstGeom prst="wedgeRectCallout">
                <a:avLst>
                  <a:gd name="adj1" fmla="val -127446"/>
                  <a:gd name="adj2" fmla="val 86886"/>
                </a:avLst>
              </a:prstGeom>
              <a:noFill/>
              <a:ln w="25400" cap="flat">
                <a:solidFill>
                  <a:srgbClr val="C00000"/>
                </a:solidFill>
                <a:prstDash val="sysDot"/>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a:extLst>
                  <a:ext uri="{FF2B5EF4-FFF2-40B4-BE49-F238E27FC236}">
                    <a16:creationId xmlns:a16="http://schemas.microsoft.com/office/drawing/2014/main" id="{88EF939E-C437-444F-8213-78A4356E3D73}"/>
                  </a:ext>
                </a:extLst>
              </p:cNvPr>
              <p:cNvPicPr>
                <a:picLocks noChangeAspect="1"/>
              </p:cNvPicPr>
              <p:nvPr/>
            </p:nvPicPr>
            <p:blipFill>
              <a:blip r:embed="rId6"/>
              <a:stretch>
                <a:fillRect/>
              </a:stretch>
            </p:blipFill>
            <p:spPr>
              <a:xfrm rot="16200000">
                <a:off x="7707726" y="3019503"/>
                <a:ext cx="836888" cy="720000"/>
              </a:xfrm>
              <a:prstGeom prst="rect">
                <a:avLst/>
              </a:prstGeom>
            </p:spPr>
          </p:pic>
        </p:grpSp>
        <p:sp>
          <p:nvSpPr>
            <p:cNvPr id="77" name="Rectangle 76">
              <a:extLst>
                <a:ext uri="{FF2B5EF4-FFF2-40B4-BE49-F238E27FC236}">
                  <a16:creationId xmlns:a16="http://schemas.microsoft.com/office/drawing/2014/main" id="{6B8CE35C-00C3-4F14-8106-4F83FED41E38}"/>
                </a:ext>
              </a:extLst>
            </p:cNvPr>
            <p:cNvSpPr/>
            <p:nvPr/>
          </p:nvSpPr>
          <p:spPr>
            <a:xfrm>
              <a:off x="7203960" y="4366137"/>
              <a:ext cx="2564420" cy="369332"/>
            </a:xfrm>
            <a:prstGeom prst="rect">
              <a:avLst/>
            </a:prstGeom>
          </p:spPr>
          <p:txBody>
            <a:bodyPr wrap="none">
              <a:spAutoFit/>
            </a:bodyPr>
            <a:lstStyle/>
            <a:p>
              <a:r>
                <a:rPr lang="en-US" dirty="0" err="1"/>
                <a:t>VertexNN</a:t>
              </a:r>
              <a:r>
                <a:rPr lang="en-US" dirty="0"/>
                <a:t> Transformation</a:t>
              </a:r>
            </a:p>
          </p:txBody>
        </p:sp>
        <p:sp>
          <p:nvSpPr>
            <p:cNvPr id="78" name="Rectangle 77">
              <a:extLst>
                <a:ext uri="{FF2B5EF4-FFF2-40B4-BE49-F238E27FC236}">
                  <a16:creationId xmlns:a16="http://schemas.microsoft.com/office/drawing/2014/main" id="{34665A3B-18E9-4216-9538-96CDA3E49F4C}"/>
                </a:ext>
              </a:extLst>
            </p:cNvPr>
            <p:cNvSpPr/>
            <p:nvPr/>
          </p:nvSpPr>
          <p:spPr>
            <a:xfrm>
              <a:off x="7203960" y="3244334"/>
              <a:ext cx="2416239" cy="369332"/>
            </a:xfrm>
            <a:prstGeom prst="rect">
              <a:avLst/>
            </a:prstGeom>
          </p:spPr>
          <p:txBody>
            <a:bodyPr wrap="none">
              <a:spAutoFit/>
            </a:bodyPr>
            <a:lstStyle/>
            <a:p>
              <a:r>
                <a:rPr lang="en-US" dirty="0" err="1"/>
                <a:t>EdgeNN</a:t>
              </a:r>
              <a:r>
                <a:rPr lang="en-US" dirty="0"/>
                <a:t> Transformation</a:t>
              </a:r>
            </a:p>
          </p:txBody>
        </p:sp>
      </p:grpSp>
      <p:pic>
        <p:nvPicPr>
          <p:cNvPr id="7" name="Picture 6">
            <a:extLst>
              <a:ext uri="{FF2B5EF4-FFF2-40B4-BE49-F238E27FC236}">
                <a16:creationId xmlns:a16="http://schemas.microsoft.com/office/drawing/2014/main" id="{D8D6EB9A-2CC8-4319-BA5A-E88C60453BF8}"/>
              </a:ext>
            </a:extLst>
          </p:cNvPr>
          <p:cNvPicPr>
            <a:picLocks noChangeAspect="1"/>
          </p:cNvPicPr>
          <p:nvPr/>
        </p:nvPicPr>
        <p:blipFill>
          <a:blip r:embed="rId7"/>
          <a:stretch>
            <a:fillRect/>
          </a:stretch>
        </p:blipFill>
        <p:spPr>
          <a:xfrm>
            <a:off x="3667313" y="2813616"/>
            <a:ext cx="926031" cy="2496767"/>
          </a:xfrm>
          <a:prstGeom prst="rect">
            <a:avLst/>
          </a:prstGeom>
        </p:spPr>
      </p:pic>
    </p:spTree>
    <p:custDataLst>
      <p:tags r:id="rId1"/>
    </p:custDataLst>
    <p:extLst>
      <p:ext uri="{BB962C8B-B14F-4D97-AF65-F5344CB8AC3E}">
        <p14:creationId xmlns:p14="http://schemas.microsoft.com/office/powerpoint/2010/main" val="2480984306"/>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9"/>
                                        </p:tgtEl>
                                        <p:attrNameLst>
                                          <p:attrName>style.visibility</p:attrName>
                                        </p:attrNameLst>
                                      </p:cBhvr>
                                      <p:to>
                                        <p:strVal val="visible"/>
                                      </p:to>
                                    </p:set>
                                    <p:animEffect transition="in" filter="fade">
                                      <p:cBhvr>
                                        <p:cTn id="7" dur="500"/>
                                        <p:tgtEl>
                                          <p:spTgt spid="79"/>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fade">
                                      <p:cBhvr>
                                        <p:cTn id="10" dur="500"/>
                                        <p:tgtEl>
                                          <p:spTgt spid="8"/>
                                        </p:tgtEl>
                                      </p:cBhvr>
                                    </p:animEffect>
                                  </p:childTnLst>
                                </p:cTn>
                              </p:par>
                              <p:par>
                                <p:cTn id="11" presetID="10" presetClass="entr" presetSubtype="0" fill="hold" nodeType="withEffect">
                                  <p:stCondLst>
                                    <p:cond delay="0"/>
                                  </p:stCondLst>
                                  <p:childTnLst>
                                    <p:set>
                                      <p:cBhvr>
                                        <p:cTn id="12" dur="1" fill="hold">
                                          <p:stCondLst>
                                            <p:cond delay="0"/>
                                          </p:stCondLst>
                                        </p:cTn>
                                        <p:tgtEl>
                                          <p:spTgt spid="76"/>
                                        </p:tgtEl>
                                        <p:attrNameLst>
                                          <p:attrName>style.visibility</p:attrName>
                                        </p:attrNameLst>
                                      </p:cBhvr>
                                      <p:to>
                                        <p:strVal val="visible"/>
                                      </p:to>
                                    </p:set>
                                    <p:animEffect transition="in" filter="fade">
                                      <p:cBhvr>
                                        <p:cTn id="13" dur="500"/>
                                        <p:tgtEl>
                                          <p:spTgt spid="7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C8F6C9-BA46-435F-BE4A-69F2984CBE91}"/>
              </a:ext>
            </a:extLst>
          </p:cNvPr>
          <p:cNvSpPr>
            <a:spLocks noGrp="1"/>
          </p:cNvSpPr>
          <p:nvPr>
            <p:ph type="title"/>
          </p:nvPr>
        </p:nvSpPr>
        <p:spPr/>
        <p:txBody>
          <a:bodyPr/>
          <a:lstStyle/>
          <a:p>
            <a:r>
              <a:rPr lang="en-US" dirty="0"/>
              <a:t>Challenges in Processing GNNs on </a:t>
            </a:r>
            <a:r>
              <a:rPr lang="en-US" altLang="zh-CN" dirty="0"/>
              <a:t>GPU</a:t>
            </a:r>
            <a:endParaRPr lang="en-US" dirty="0"/>
          </a:p>
        </p:txBody>
      </p:sp>
      <p:sp>
        <p:nvSpPr>
          <p:cNvPr id="4" name="Slide Number Placeholder 3">
            <a:extLst>
              <a:ext uri="{FF2B5EF4-FFF2-40B4-BE49-F238E27FC236}">
                <a16:creationId xmlns:a16="http://schemas.microsoft.com/office/drawing/2014/main" id="{EE40E4CC-C419-42B4-AA28-69473CE11271}"/>
              </a:ext>
            </a:extLst>
          </p:cNvPr>
          <p:cNvSpPr>
            <a:spLocks noGrp="1"/>
          </p:cNvSpPr>
          <p:nvPr>
            <p:ph type="sldNum" sz="quarter" idx="12"/>
          </p:nvPr>
        </p:nvSpPr>
        <p:spPr/>
        <p:txBody>
          <a:bodyPr/>
          <a:lstStyle/>
          <a:p>
            <a:fld id="{D0FF571C-8896-0D48-9D6F-DAE7F004DD8A}" type="slidenum">
              <a:rPr lang="en-US" smtClean="0"/>
              <a:pPr/>
              <a:t>5</a:t>
            </a:fld>
            <a:endParaRPr lang="en-US" dirty="0"/>
          </a:p>
        </p:txBody>
      </p:sp>
      <p:pic>
        <p:nvPicPr>
          <p:cNvPr id="1026" name="Picture 2" descr="Image result for lenet">
            <a:extLst>
              <a:ext uri="{FF2B5EF4-FFF2-40B4-BE49-F238E27FC236}">
                <a16:creationId xmlns:a16="http://schemas.microsoft.com/office/drawing/2014/main" id="{45BF6B33-1C81-40FE-95D7-25790CF6509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38200" y="1287746"/>
            <a:ext cx="5136301" cy="1421177"/>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a:extLst>
              <a:ext uri="{FF2B5EF4-FFF2-40B4-BE49-F238E27FC236}">
                <a16:creationId xmlns:a16="http://schemas.microsoft.com/office/drawing/2014/main" id="{3B7C610D-84C5-4A0A-A302-7A4A2A7353AC}"/>
              </a:ext>
            </a:extLst>
          </p:cNvPr>
          <p:cNvPicPr>
            <a:picLocks noChangeAspect="1"/>
          </p:cNvPicPr>
          <p:nvPr/>
        </p:nvPicPr>
        <p:blipFill>
          <a:blip r:embed="rId5"/>
          <a:stretch>
            <a:fillRect/>
          </a:stretch>
        </p:blipFill>
        <p:spPr>
          <a:xfrm>
            <a:off x="6619195" y="1108637"/>
            <a:ext cx="3183370" cy="1902704"/>
          </a:xfrm>
          <a:prstGeom prst="rect">
            <a:avLst/>
          </a:prstGeom>
        </p:spPr>
      </p:pic>
      <p:cxnSp>
        <p:nvCxnSpPr>
          <p:cNvPr id="7" name="Straight Connector 6">
            <a:extLst>
              <a:ext uri="{FF2B5EF4-FFF2-40B4-BE49-F238E27FC236}">
                <a16:creationId xmlns:a16="http://schemas.microsoft.com/office/drawing/2014/main" id="{89523E95-9AA7-4B3F-A676-F3960EA4F3C5}"/>
              </a:ext>
            </a:extLst>
          </p:cNvPr>
          <p:cNvCxnSpPr/>
          <p:nvPr/>
        </p:nvCxnSpPr>
        <p:spPr>
          <a:xfrm>
            <a:off x="6085298" y="1314450"/>
            <a:ext cx="0" cy="5066852"/>
          </a:xfrm>
          <a:prstGeom prst="line">
            <a:avLst/>
          </a:prstGeom>
          <a:ln w="31750">
            <a:solidFill>
              <a:schemeClr val="bg1">
                <a:lumMod val="50000"/>
              </a:schemeClr>
            </a:solidFill>
            <a:prstDash val="dash"/>
          </a:ln>
        </p:spPr>
        <p:style>
          <a:lnRef idx="1">
            <a:schemeClr val="accent1"/>
          </a:lnRef>
          <a:fillRef idx="0">
            <a:schemeClr val="accent1"/>
          </a:fillRef>
          <a:effectRef idx="0">
            <a:schemeClr val="accent1"/>
          </a:effectRef>
          <a:fontRef idx="minor">
            <a:schemeClr val="tx1"/>
          </a:fontRef>
        </p:style>
      </p:cxnSp>
      <p:pic>
        <p:nvPicPr>
          <p:cNvPr id="6" name="Picture 5">
            <a:extLst>
              <a:ext uri="{FF2B5EF4-FFF2-40B4-BE49-F238E27FC236}">
                <a16:creationId xmlns:a16="http://schemas.microsoft.com/office/drawing/2014/main" id="{EE23C0A4-0974-440A-ABAC-17BAE7342D03}"/>
              </a:ext>
            </a:extLst>
          </p:cNvPr>
          <p:cNvPicPr>
            <a:picLocks noChangeAspect="1"/>
          </p:cNvPicPr>
          <p:nvPr/>
        </p:nvPicPr>
        <p:blipFill>
          <a:blip r:embed="rId6"/>
          <a:stretch>
            <a:fillRect/>
          </a:stretch>
        </p:blipFill>
        <p:spPr>
          <a:xfrm>
            <a:off x="1706453" y="3374176"/>
            <a:ext cx="959105" cy="1144387"/>
          </a:xfrm>
          <a:prstGeom prst="rect">
            <a:avLst/>
          </a:prstGeom>
        </p:spPr>
      </p:pic>
      <p:sp>
        <p:nvSpPr>
          <p:cNvPr id="14" name="TextBox 13">
            <a:extLst>
              <a:ext uri="{FF2B5EF4-FFF2-40B4-BE49-F238E27FC236}">
                <a16:creationId xmlns:a16="http://schemas.microsoft.com/office/drawing/2014/main" id="{E8D4FE73-8CE1-4B5A-B1F5-1500A99962B9}"/>
              </a:ext>
            </a:extLst>
          </p:cNvPr>
          <p:cNvSpPr txBox="1"/>
          <p:nvPr/>
        </p:nvSpPr>
        <p:spPr>
          <a:xfrm>
            <a:off x="8630093" y="3783900"/>
            <a:ext cx="3006977" cy="400110"/>
          </a:xfrm>
          <a:prstGeom prst="rect">
            <a:avLst/>
          </a:prstGeom>
          <a:noFill/>
        </p:spPr>
        <p:txBody>
          <a:bodyPr wrap="none" rtlCol="0">
            <a:spAutoFit/>
          </a:bodyPr>
          <a:lstStyle/>
          <a:p>
            <a:r>
              <a:rPr lang="en-US" altLang="zh-CN" sz="2000" dirty="0"/>
              <a:t>large, sparse, and irregular</a:t>
            </a:r>
            <a:endParaRPr lang="en-US" sz="2000" dirty="0"/>
          </a:p>
        </p:txBody>
      </p:sp>
      <p:sp>
        <p:nvSpPr>
          <p:cNvPr id="15" name="TextBox 14">
            <a:extLst>
              <a:ext uri="{FF2B5EF4-FFF2-40B4-BE49-F238E27FC236}">
                <a16:creationId xmlns:a16="http://schemas.microsoft.com/office/drawing/2014/main" id="{017F8800-6B0A-42E1-8F94-8F07A6C2ECFF}"/>
              </a:ext>
            </a:extLst>
          </p:cNvPr>
          <p:cNvSpPr txBox="1"/>
          <p:nvPr/>
        </p:nvSpPr>
        <p:spPr>
          <a:xfrm>
            <a:off x="9540111" y="5309272"/>
            <a:ext cx="2222275" cy="707886"/>
          </a:xfrm>
          <a:prstGeom prst="rect">
            <a:avLst/>
          </a:prstGeom>
          <a:noFill/>
        </p:spPr>
        <p:txBody>
          <a:bodyPr wrap="none" rtlCol="0">
            <a:spAutoFit/>
          </a:bodyPr>
          <a:lstStyle/>
          <a:p>
            <a:r>
              <a:rPr lang="en-US" altLang="zh-CN" sz="2000" b="1" dirty="0">
                <a:solidFill>
                  <a:srgbClr val="C00000"/>
                </a:solidFill>
              </a:rPr>
              <a:t>Scalability Problem</a:t>
            </a:r>
            <a:endParaRPr lang="en-US" sz="2000" b="1" dirty="0">
              <a:solidFill>
                <a:srgbClr val="C00000"/>
              </a:solidFill>
            </a:endParaRPr>
          </a:p>
          <a:p>
            <a:r>
              <a:rPr lang="en-US" sz="2000" b="1" dirty="0">
                <a:solidFill>
                  <a:srgbClr val="C00000"/>
                </a:solidFill>
              </a:rPr>
              <a:t>Efficiency Problem</a:t>
            </a:r>
          </a:p>
        </p:txBody>
      </p:sp>
      <p:sp>
        <p:nvSpPr>
          <p:cNvPr id="18" name="右箭头 12">
            <a:extLst>
              <a:ext uri="{FF2B5EF4-FFF2-40B4-BE49-F238E27FC236}">
                <a16:creationId xmlns:a16="http://schemas.microsoft.com/office/drawing/2014/main" id="{E1D22446-563D-4B8C-8F6A-ECA4405420AC}"/>
              </a:ext>
            </a:extLst>
          </p:cNvPr>
          <p:cNvSpPr/>
          <p:nvPr/>
        </p:nvSpPr>
        <p:spPr>
          <a:xfrm rot="5400000">
            <a:off x="1919863" y="2899321"/>
            <a:ext cx="532282" cy="307777"/>
          </a:xfrm>
          <a:prstGeom prst="rightArrow">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zh-CN" altLang="en-US" dirty="0"/>
          </a:p>
        </p:txBody>
      </p:sp>
      <p:sp>
        <p:nvSpPr>
          <p:cNvPr id="21" name="右箭头 12">
            <a:extLst>
              <a:ext uri="{FF2B5EF4-FFF2-40B4-BE49-F238E27FC236}">
                <a16:creationId xmlns:a16="http://schemas.microsoft.com/office/drawing/2014/main" id="{6CE12AA4-C1D4-4A4B-A582-CE42A11383C6}"/>
              </a:ext>
            </a:extLst>
          </p:cNvPr>
          <p:cNvSpPr/>
          <p:nvPr/>
        </p:nvSpPr>
        <p:spPr>
          <a:xfrm rot="5400000">
            <a:off x="7726157" y="4726150"/>
            <a:ext cx="532282" cy="307777"/>
          </a:xfrm>
          <a:prstGeom prst="rightArrow">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zh-CN" altLang="en-US" dirty="0"/>
          </a:p>
        </p:txBody>
      </p:sp>
      <p:pic>
        <p:nvPicPr>
          <p:cNvPr id="36" name="Picture 268" descr="Image result for tesla v100">
            <a:extLst>
              <a:ext uri="{FF2B5EF4-FFF2-40B4-BE49-F238E27FC236}">
                <a16:creationId xmlns:a16="http://schemas.microsoft.com/office/drawing/2014/main" id="{EC1C7AB3-9AB5-4D63-8C6E-ABC4B4EA202F}"/>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330478" y="5210520"/>
            <a:ext cx="1879744" cy="992505"/>
          </a:xfrm>
          <a:prstGeom prst="rect">
            <a:avLst/>
          </a:prstGeom>
          <a:noFill/>
          <a:extLst>
            <a:ext uri="{909E8E84-426E-40DD-AFC4-6F175D3DCCD1}">
              <a14:hiddenFill xmlns:a14="http://schemas.microsoft.com/office/drawing/2010/main">
                <a:solidFill>
                  <a:srgbClr val="FFFFFF"/>
                </a:solidFill>
              </a14:hiddenFill>
            </a:ext>
          </a:extLst>
        </p:spPr>
      </p:pic>
      <p:sp>
        <p:nvSpPr>
          <p:cNvPr id="38" name="右箭头 12">
            <a:extLst>
              <a:ext uri="{FF2B5EF4-FFF2-40B4-BE49-F238E27FC236}">
                <a16:creationId xmlns:a16="http://schemas.microsoft.com/office/drawing/2014/main" id="{8B707CE8-1783-4A78-BBB3-F446218FB573}"/>
              </a:ext>
            </a:extLst>
          </p:cNvPr>
          <p:cNvSpPr/>
          <p:nvPr/>
        </p:nvSpPr>
        <p:spPr>
          <a:xfrm rot="5400000">
            <a:off x="1919863" y="4632627"/>
            <a:ext cx="532282" cy="307777"/>
          </a:xfrm>
          <a:prstGeom prst="rightArrow">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zh-CN" altLang="en-US" dirty="0"/>
          </a:p>
        </p:txBody>
      </p:sp>
      <p:sp>
        <p:nvSpPr>
          <p:cNvPr id="35" name="Rectangle 34">
            <a:extLst>
              <a:ext uri="{FF2B5EF4-FFF2-40B4-BE49-F238E27FC236}">
                <a16:creationId xmlns:a16="http://schemas.microsoft.com/office/drawing/2014/main" id="{5C51CF63-9191-41B4-B346-052BBF25D7B9}"/>
              </a:ext>
            </a:extLst>
          </p:cNvPr>
          <p:cNvSpPr/>
          <p:nvPr/>
        </p:nvSpPr>
        <p:spPr>
          <a:xfrm>
            <a:off x="2898882" y="3663210"/>
            <a:ext cx="1818318" cy="369332"/>
          </a:xfrm>
          <a:prstGeom prst="rect">
            <a:avLst/>
          </a:prstGeom>
        </p:spPr>
        <p:txBody>
          <a:bodyPr wrap="none">
            <a:spAutoFit/>
          </a:bodyPr>
          <a:lstStyle/>
          <a:p>
            <a:r>
              <a:rPr lang="en-US" dirty="0"/>
              <a:t>small and regular</a:t>
            </a:r>
          </a:p>
        </p:txBody>
      </p:sp>
      <p:pic>
        <p:nvPicPr>
          <p:cNvPr id="43" name="Picture 42">
            <a:extLst>
              <a:ext uri="{FF2B5EF4-FFF2-40B4-BE49-F238E27FC236}">
                <a16:creationId xmlns:a16="http://schemas.microsoft.com/office/drawing/2014/main" id="{C253D02C-A834-479C-B495-2C14B49D92EC}"/>
              </a:ext>
            </a:extLst>
          </p:cNvPr>
          <p:cNvPicPr>
            <a:picLocks noChangeAspect="1"/>
          </p:cNvPicPr>
          <p:nvPr/>
        </p:nvPicPr>
        <p:blipFill>
          <a:blip r:embed="rId8"/>
          <a:stretch>
            <a:fillRect/>
          </a:stretch>
        </p:blipFill>
        <p:spPr>
          <a:xfrm>
            <a:off x="7453397" y="3486575"/>
            <a:ext cx="1088355" cy="1010150"/>
          </a:xfrm>
          <a:prstGeom prst="rect">
            <a:avLst/>
          </a:prstGeom>
        </p:spPr>
      </p:pic>
      <p:sp>
        <p:nvSpPr>
          <p:cNvPr id="47" name="右箭头 12">
            <a:extLst>
              <a:ext uri="{FF2B5EF4-FFF2-40B4-BE49-F238E27FC236}">
                <a16:creationId xmlns:a16="http://schemas.microsoft.com/office/drawing/2014/main" id="{23E10514-5FC3-4C1B-B47C-12CF7BFE3F11}"/>
              </a:ext>
            </a:extLst>
          </p:cNvPr>
          <p:cNvSpPr/>
          <p:nvPr/>
        </p:nvSpPr>
        <p:spPr>
          <a:xfrm rot="5400000">
            <a:off x="7726157" y="3039935"/>
            <a:ext cx="532282" cy="307777"/>
          </a:xfrm>
          <a:prstGeom prst="rightArrow">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zh-CN" altLang="en-US" dirty="0"/>
          </a:p>
        </p:txBody>
      </p:sp>
      <p:pic>
        <p:nvPicPr>
          <p:cNvPr id="48" name="Picture 268" descr="Image result for tesla v100">
            <a:extLst>
              <a:ext uri="{FF2B5EF4-FFF2-40B4-BE49-F238E27FC236}">
                <a16:creationId xmlns:a16="http://schemas.microsoft.com/office/drawing/2014/main" id="{A1A8B0C5-A259-48FA-A670-1E7BD4D3C5D6}"/>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052426" y="5270962"/>
            <a:ext cx="1879744" cy="992505"/>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a:extLst>
              <a:ext uri="{FF2B5EF4-FFF2-40B4-BE49-F238E27FC236}">
                <a16:creationId xmlns:a16="http://schemas.microsoft.com/office/drawing/2014/main" id="{A649D479-0B89-4908-976D-3C59C5E507EE}"/>
              </a:ext>
            </a:extLst>
          </p:cNvPr>
          <p:cNvSpPr/>
          <p:nvPr/>
        </p:nvSpPr>
        <p:spPr>
          <a:xfrm>
            <a:off x="7714818" y="4332760"/>
            <a:ext cx="554960" cy="246221"/>
          </a:xfrm>
          <a:prstGeom prst="rect">
            <a:avLst/>
          </a:prstGeom>
        </p:spPr>
        <p:txBody>
          <a:bodyPr wrap="none">
            <a:spAutoFit/>
          </a:bodyPr>
          <a:lstStyle/>
          <a:p>
            <a:r>
              <a:rPr lang="en-US" altLang="zh-CN" sz="1000" dirty="0"/>
              <a:t>Graphs</a:t>
            </a:r>
            <a:endParaRPr lang="en-US" sz="1000" dirty="0"/>
          </a:p>
        </p:txBody>
      </p:sp>
      <p:pic>
        <p:nvPicPr>
          <p:cNvPr id="25" name="内容占位符 5" descr="无填充的笑脸">
            <a:extLst>
              <a:ext uri="{FF2B5EF4-FFF2-40B4-BE49-F238E27FC236}">
                <a16:creationId xmlns:a16="http://schemas.microsoft.com/office/drawing/2014/main" id="{CA1FFF97-DDC9-4E5A-9831-684AE99ED3CD}"/>
              </a:ext>
            </a:extLst>
          </p:cNvPr>
          <p:cNvPicPr>
            <a:picLocks noGrp="1" noChangeAspect="1"/>
          </p:cNvPicPr>
          <p:nvPr>
            <p:ph idx="1"/>
          </p:nvPr>
        </p:nvPicPr>
        <p:blipFill>
          <a:blip r:embed="rId9">
            <a:extLst>
              <a:ext uri="{96DAC541-7B7A-43D3-8B79-37D633B846F1}">
                <asvg:svgBlip xmlns:asvg="http://schemas.microsoft.com/office/drawing/2016/SVG/main" xmlns="" r:embed="rId10"/>
              </a:ext>
            </a:extLst>
          </a:blip>
          <a:stretch>
            <a:fillRect/>
          </a:stretch>
        </p:blipFill>
        <p:spPr>
          <a:xfrm flipH="1">
            <a:off x="2827921" y="5170610"/>
            <a:ext cx="985209" cy="985209"/>
          </a:xfrm>
        </p:spPr>
      </p:pic>
      <p:pic>
        <p:nvPicPr>
          <p:cNvPr id="26" name="图形 7" descr="无填充的悲伤表情">
            <a:extLst>
              <a:ext uri="{FF2B5EF4-FFF2-40B4-BE49-F238E27FC236}">
                <a16:creationId xmlns:a16="http://schemas.microsoft.com/office/drawing/2014/main" id="{388D1C6A-9F35-4932-B865-30427BAF1B5B}"/>
              </a:ext>
            </a:extLst>
          </p:cNvPr>
          <p:cNvPicPr>
            <a:picLocks noChangeAspect="1"/>
          </p:cNvPicPr>
          <p:nvPr/>
        </p:nvPicPr>
        <p:blipFill>
          <a:blip r:embed="rId11">
            <a:extLst>
              <a:ext uri="{96DAC541-7B7A-43D3-8B79-37D633B846F1}">
                <asvg:svgBlip xmlns:asvg="http://schemas.microsoft.com/office/drawing/2016/SVG/main" xmlns="" r:embed="rId12"/>
              </a:ext>
            </a:extLst>
          </a:blip>
          <a:stretch>
            <a:fillRect/>
          </a:stretch>
        </p:blipFill>
        <p:spPr>
          <a:xfrm>
            <a:off x="8554902" y="5170609"/>
            <a:ext cx="985209" cy="985209"/>
          </a:xfrm>
          <a:prstGeom prst="rect">
            <a:avLst/>
          </a:prstGeom>
        </p:spPr>
      </p:pic>
      <p:sp>
        <p:nvSpPr>
          <p:cNvPr id="22" name="文本框 11">
            <a:extLst>
              <a:ext uri="{FF2B5EF4-FFF2-40B4-BE49-F238E27FC236}">
                <a16:creationId xmlns:a16="http://schemas.microsoft.com/office/drawing/2014/main" id="{88C221E6-A5C1-4F24-BC45-6C1939C569AD}"/>
              </a:ext>
            </a:extLst>
          </p:cNvPr>
          <p:cNvSpPr txBox="1"/>
          <p:nvPr/>
        </p:nvSpPr>
        <p:spPr>
          <a:xfrm>
            <a:off x="10329182" y="14423"/>
            <a:ext cx="1862818" cy="307777"/>
          </a:xfrm>
          <a:prstGeom prst="rect">
            <a:avLst/>
          </a:prstGeom>
          <a:noFill/>
        </p:spPr>
        <p:txBody>
          <a:bodyPr wrap="none" rtlCol="0">
            <a:spAutoFit/>
          </a:bodyPr>
          <a:lstStyle/>
          <a:p>
            <a:r>
              <a:rPr lang="en-US" altLang="zh-CN" sz="1400" dirty="0">
                <a:solidFill>
                  <a:schemeClr val="bg1">
                    <a:lumMod val="75000"/>
                  </a:schemeClr>
                </a:solidFill>
              </a:rPr>
              <a:t>* Figures from Internet</a:t>
            </a:r>
            <a:endParaRPr lang="zh-CN" altLang="en-US" sz="1400" dirty="0">
              <a:solidFill>
                <a:schemeClr val="bg1">
                  <a:lumMod val="75000"/>
                </a:schemeClr>
              </a:solidFill>
            </a:endParaRPr>
          </a:p>
        </p:txBody>
      </p:sp>
    </p:spTree>
    <p:custDataLst>
      <p:tags r:id="rId1"/>
    </p:custDataLst>
    <p:extLst>
      <p:ext uri="{BB962C8B-B14F-4D97-AF65-F5344CB8AC3E}">
        <p14:creationId xmlns:p14="http://schemas.microsoft.com/office/powerpoint/2010/main" val="42080943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fade">
                                      <p:cBhvr>
                                        <p:cTn id="7" dur="250"/>
                                        <p:tgtEl>
                                          <p:spTgt spid="18"/>
                                        </p:tgtEl>
                                      </p:cBhvr>
                                    </p:animEffect>
                                  </p:childTnLst>
                                </p:cTn>
                              </p:par>
                              <p:par>
                                <p:cTn id="8" presetID="10" presetClass="entr" presetSubtype="0" fill="hold"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fade">
                                      <p:cBhvr>
                                        <p:cTn id="10" dur="250"/>
                                        <p:tgtEl>
                                          <p:spTgt spid="6"/>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35"/>
                                        </p:tgtEl>
                                        <p:attrNameLst>
                                          <p:attrName>style.visibility</p:attrName>
                                        </p:attrNameLst>
                                      </p:cBhvr>
                                      <p:to>
                                        <p:strVal val="visible"/>
                                      </p:to>
                                    </p:set>
                                    <p:animEffect transition="in" filter="fade">
                                      <p:cBhvr>
                                        <p:cTn id="13" dur="250"/>
                                        <p:tgtEl>
                                          <p:spTgt spid="35"/>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38"/>
                                        </p:tgtEl>
                                        <p:attrNameLst>
                                          <p:attrName>style.visibility</p:attrName>
                                        </p:attrNameLst>
                                      </p:cBhvr>
                                      <p:to>
                                        <p:strVal val="visible"/>
                                      </p:to>
                                    </p:set>
                                    <p:animEffect transition="in" filter="fade">
                                      <p:cBhvr>
                                        <p:cTn id="18" dur="250"/>
                                        <p:tgtEl>
                                          <p:spTgt spid="38"/>
                                        </p:tgtEl>
                                      </p:cBhvr>
                                    </p:animEffect>
                                  </p:childTnLst>
                                </p:cTn>
                              </p:par>
                              <p:par>
                                <p:cTn id="19" presetID="10" presetClass="entr" presetSubtype="0" fill="hold" nodeType="withEffect">
                                  <p:stCondLst>
                                    <p:cond delay="0"/>
                                  </p:stCondLst>
                                  <p:childTnLst>
                                    <p:set>
                                      <p:cBhvr>
                                        <p:cTn id="20" dur="1" fill="hold">
                                          <p:stCondLst>
                                            <p:cond delay="0"/>
                                          </p:stCondLst>
                                        </p:cTn>
                                        <p:tgtEl>
                                          <p:spTgt spid="36"/>
                                        </p:tgtEl>
                                        <p:attrNameLst>
                                          <p:attrName>style.visibility</p:attrName>
                                        </p:attrNameLst>
                                      </p:cBhvr>
                                      <p:to>
                                        <p:strVal val="visible"/>
                                      </p:to>
                                    </p:set>
                                    <p:animEffect transition="in" filter="fade">
                                      <p:cBhvr>
                                        <p:cTn id="21" dur="250"/>
                                        <p:tgtEl>
                                          <p:spTgt spid="36"/>
                                        </p:tgtEl>
                                      </p:cBhvr>
                                    </p:animEffect>
                                  </p:childTnLst>
                                </p:cTn>
                              </p:par>
                              <p:par>
                                <p:cTn id="22" presetID="10" presetClass="entr" presetSubtype="0" fill="hold" nodeType="withEffect">
                                  <p:stCondLst>
                                    <p:cond delay="0"/>
                                  </p:stCondLst>
                                  <p:childTnLst>
                                    <p:set>
                                      <p:cBhvr>
                                        <p:cTn id="23" dur="1" fill="hold">
                                          <p:stCondLst>
                                            <p:cond delay="0"/>
                                          </p:stCondLst>
                                        </p:cTn>
                                        <p:tgtEl>
                                          <p:spTgt spid="25"/>
                                        </p:tgtEl>
                                        <p:attrNameLst>
                                          <p:attrName>style.visibility</p:attrName>
                                        </p:attrNameLst>
                                      </p:cBhvr>
                                      <p:to>
                                        <p:strVal val="visible"/>
                                      </p:to>
                                    </p:set>
                                    <p:animEffect transition="in" filter="fade">
                                      <p:cBhvr>
                                        <p:cTn id="24" dur="250"/>
                                        <p:tgtEl>
                                          <p:spTgt spid="25"/>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grpId="0" nodeType="clickEffect">
                                  <p:stCondLst>
                                    <p:cond delay="0"/>
                                  </p:stCondLst>
                                  <p:childTnLst>
                                    <p:set>
                                      <p:cBhvr>
                                        <p:cTn id="28" dur="1" fill="hold">
                                          <p:stCondLst>
                                            <p:cond delay="0"/>
                                          </p:stCondLst>
                                        </p:cTn>
                                        <p:tgtEl>
                                          <p:spTgt spid="47"/>
                                        </p:tgtEl>
                                        <p:attrNameLst>
                                          <p:attrName>style.visibility</p:attrName>
                                        </p:attrNameLst>
                                      </p:cBhvr>
                                      <p:to>
                                        <p:strVal val="visible"/>
                                      </p:to>
                                    </p:set>
                                    <p:animEffect transition="in" filter="fade">
                                      <p:cBhvr>
                                        <p:cTn id="29" dur="250"/>
                                        <p:tgtEl>
                                          <p:spTgt spid="47"/>
                                        </p:tgtEl>
                                      </p:cBhvr>
                                    </p:animEffect>
                                  </p:childTnLst>
                                </p:cTn>
                              </p:par>
                              <p:par>
                                <p:cTn id="30" presetID="10" presetClass="entr" presetSubtype="0" fill="hold" nodeType="withEffect">
                                  <p:stCondLst>
                                    <p:cond delay="0"/>
                                  </p:stCondLst>
                                  <p:childTnLst>
                                    <p:set>
                                      <p:cBhvr>
                                        <p:cTn id="31" dur="1" fill="hold">
                                          <p:stCondLst>
                                            <p:cond delay="0"/>
                                          </p:stCondLst>
                                        </p:cTn>
                                        <p:tgtEl>
                                          <p:spTgt spid="43"/>
                                        </p:tgtEl>
                                        <p:attrNameLst>
                                          <p:attrName>style.visibility</p:attrName>
                                        </p:attrNameLst>
                                      </p:cBhvr>
                                      <p:to>
                                        <p:strVal val="visible"/>
                                      </p:to>
                                    </p:set>
                                    <p:animEffect transition="in" filter="fade">
                                      <p:cBhvr>
                                        <p:cTn id="32" dur="250"/>
                                        <p:tgtEl>
                                          <p:spTgt spid="43"/>
                                        </p:tgtEl>
                                      </p:cBhvr>
                                    </p:animEffect>
                                  </p:childTnLst>
                                </p:cTn>
                              </p:par>
                              <p:par>
                                <p:cTn id="33" presetID="10" presetClass="entr" presetSubtype="0" fill="hold" grpId="0" nodeType="withEffect">
                                  <p:stCondLst>
                                    <p:cond delay="0"/>
                                  </p:stCondLst>
                                  <p:childTnLst>
                                    <p:set>
                                      <p:cBhvr>
                                        <p:cTn id="34" dur="1" fill="hold">
                                          <p:stCondLst>
                                            <p:cond delay="0"/>
                                          </p:stCondLst>
                                        </p:cTn>
                                        <p:tgtEl>
                                          <p:spTgt spid="3"/>
                                        </p:tgtEl>
                                        <p:attrNameLst>
                                          <p:attrName>style.visibility</p:attrName>
                                        </p:attrNameLst>
                                      </p:cBhvr>
                                      <p:to>
                                        <p:strVal val="visible"/>
                                      </p:to>
                                    </p:set>
                                    <p:animEffect transition="in" filter="fade">
                                      <p:cBhvr>
                                        <p:cTn id="35" dur="250"/>
                                        <p:tgtEl>
                                          <p:spTgt spid="3"/>
                                        </p:tgtEl>
                                      </p:cBhvr>
                                    </p:animEffect>
                                  </p:childTnLst>
                                </p:cTn>
                              </p:par>
                              <p:par>
                                <p:cTn id="36" presetID="10" presetClass="entr" presetSubtype="0" fill="hold" grpId="0" nodeType="withEffect">
                                  <p:stCondLst>
                                    <p:cond delay="0"/>
                                  </p:stCondLst>
                                  <p:childTnLst>
                                    <p:set>
                                      <p:cBhvr>
                                        <p:cTn id="37" dur="1" fill="hold">
                                          <p:stCondLst>
                                            <p:cond delay="0"/>
                                          </p:stCondLst>
                                        </p:cTn>
                                        <p:tgtEl>
                                          <p:spTgt spid="14"/>
                                        </p:tgtEl>
                                        <p:attrNameLst>
                                          <p:attrName>style.visibility</p:attrName>
                                        </p:attrNameLst>
                                      </p:cBhvr>
                                      <p:to>
                                        <p:strVal val="visible"/>
                                      </p:to>
                                    </p:set>
                                    <p:animEffect transition="in" filter="fade">
                                      <p:cBhvr>
                                        <p:cTn id="38" dur="250"/>
                                        <p:tgtEl>
                                          <p:spTgt spid="14"/>
                                        </p:tgtEl>
                                      </p:cBhvr>
                                    </p:animEffect>
                                  </p:childTnLst>
                                </p:cTn>
                              </p:par>
                            </p:childTnLst>
                          </p:cTn>
                        </p:par>
                      </p:childTnLst>
                    </p:cTn>
                  </p:par>
                  <p:par>
                    <p:cTn id="39" fill="hold">
                      <p:stCondLst>
                        <p:cond delay="indefinite"/>
                      </p:stCondLst>
                      <p:childTnLst>
                        <p:par>
                          <p:cTn id="40" fill="hold">
                            <p:stCondLst>
                              <p:cond delay="0"/>
                            </p:stCondLst>
                            <p:childTnLst>
                              <p:par>
                                <p:cTn id="41" presetID="10" presetClass="entr" presetSubtype="0" fill="hold" nodeType="clickEffect">
                                  <p:stCondLst>
                                    <p:cond delay="0"/>
                                  </p:stCondLst>
                                  <p:childTnLst>
                                    <p:set>
                                      <p:cBhvr>
                                        <p:cTn id="42" dur="1" fill="hold">
                                          <p:stCondLst>
                                            <p:cond delay="0"/>
                                          </p:stCondLst>
                                        </p:cTn>
                                        <p:tgtEl>
                                          <p:spTgt spid="48"/>
                                        </p:tgtEl>
                                        <p:attrNameLst>
                                          <p:attrName>style.visibility</p:attrName>
                                        </p:attrNameLst>
                                      </p:cBhvr>
                                      <p:to>
                                        <p:strVal val="visible"/>
                                      </p:to>
                                    </p:set>
                                    <p:animEffect transition="in" filter="fade">
                                      <p:cBhvr>
                                        <p:cTn id="43" dur="250"/>
                                        <p:tgtEl>
                                          <p:spTgt spid="48"/>
                                        </p:tgtEl>
                                      </p:cBhvr>
                                    </p:animEffect>
                                  </p:childTnLst>
                                </p:cTn>
                              </p:par>
                              <p:par>
                                <p:cTn id="44" presetID="10" presetClass="entr" presetSubtype="0" fill="hold" grpId="0" nodeType="withEffect">
                                  <p:stCondLst>
                                    <p:cond delay="0"/>
                                  </p:stCondLst>
                                  <p:childTnLst>
                                    <p:set>
                                      <p:cBhvr>
                                        <p:cTn id="45" dur="1" fill="hold">
                                          <p:stCondLst>
                                            <p:cond delay="0"/>
                                          </p:stCondLst>
                                        </p:cTn>
                                        <p:tgtEl>
                                          <p:spTgt spid="21"/>
                                        </p:tgtEl>
                                        <p:attrNameLst>
                                          <p:attrName>style.visibility</p:attrName>
                                        </p:attrNameLst>
                                      </p:cBhvr>
                                      <p:to>
                                        <p:strVal val="visible"/>
                                      </p:to>
                                    </p:set>
                                    <p:animEffect transition="in" filter="fade">
                                      <p:cBhvr>
                                        <p:cTn id="46" dur="250"/>
                                        <p:tgtEl>
                                          <p:spTgt spid="21"/>
                                        </p:tgtEl>
                                      </p:cBhvr>
                                    </p:animEffect>
                                  </p:childTnLst>
                                </p:cTn>
                              </p:par>
                              <p:par>
                                <p:cTn id="47" presetID="10" presetClass="entr" presetSubtype="0" fill="hold" grpId="0" nodeType="withEffect">
                                  <p:stCondLst>
                                    <p:cond delay="0"/>
                                  </p:stCondLst>
                                  <p:childTnLst>
                                    <p:set>
                                      <p:cBhvr>
                                        <p:cTn id="48" dur="1" fill="hold">
                                          <p:stCondLst>
                                            <p:cond delay="0"/>
                                          </p:stCondLst>
                                        </p:cTn>
                                        <p:tgtEl>
                                          <p:spTgt spid="15"/>
                                        </p:tgtEl>
                                        <p:attrNameLst>
                                          <p:attrName>style.visibility</p:attrName>
                                        </p:attrNameLst>
                                      </p:cBhvr>
                                      <p:to>
                                        <p:strVal val="visible"/>
                                      </p:to>
                                    </p:set>
                                    <p:animEffect transition="in" filter="fade">
                                      <p:cBhvr>
                                        <p:cTn id="49" dur="250"/>
                                        <p:tgtEl>
                                          <p:spTgt spid="15"/>
                                        </p:tgtEl>
                                      </p:cBhvr>
                                    </p:animEffect>
                                  </p:childTnLst>
                                </p:cTn>
                              </p:par>
                              <p:par>
                                <p:cTn id="50" presetID="10" presetClass="entr" presetSubtype="0" fill="hold" nodeType="withEffect">
                                  <p:stCondLst>
                                    <p:cond delay="0"/>
                                  </p:stCondLst>
                                  <p:childTnLst>
                                    <p:set>
                                      <p:cBhvr>
                                        <p:cTn id="51" dur="1" fill="hold">
                                          <p:stCondLst>
                                            <p:cond delay="0"/>
                                          </p:stCondLst>
                                        </p:cTn>
                                        <p:tgtEl>
                                          <p:spTgt spid="26"/>
                                        </p:tgtEl>
                                        <p:attrNameLst>
                                          <p:attrName>style.visibility</p:attrName>
                                        </p:attrNameLst>
                                      </p:cBhvr>
                                      <p:to>
                                        <p:strVal val="visible"/>
                                      </p:to>
                                    </p:set>
                                    <p:animEffect transition="in" filter="fade">
                                      <p:cBhvr>
                                        <p:cTn id="52" dur="25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15" grpId="0"/>
      <p:bldP spid="18" grpId="0" animBg="1"/>
      <p:bldP spid="21" grpId="0" animBg="1"/>
      <p:bldP spid="38" grpId="0" animBg="1"/>
      <p:bldP spid="35" grpId="0"/>
      <p:bldP spid="47" grpId="0" animBg="1"/>
      <p:bldP spid="3"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A3469525-6D49-4CED-B336-B547B56E0AC4}"/>
              </a:ext>
            </a:extLst>
          </p:cNvPr>
          <p:cNvSpPr>
            <a:spLocks noGrp="1"/>
          </p:cNvSpPr>
          <p:nvPr>
            <p:ph type="sldNum" sz="quarter" idx="12"/>
          </p:nvPr>
        </p:nvSpPr>
        <p:spPr/>
        <p:txBody>
          <a:bodyPr/>
          <a:lstStyle/>
          <a:p>
            <a:fld id="{75405F3C-E1F1-4016-982B-CA91284A1E2D}" type="slidenum">
              <a:rPr lang="en-US" smtClean="0"/>
              <a:t>6</a:t>
            </a:fld>
            <a:endParaRPr lang="en-US"/>
          </a:p>
        </p:txBody>
      </p:sp>
      <p:pic>
        <p:nvPicPr>
          <p:cNvPr id="132" name="Picture 131">
            <a:extLst>
              <a:ext uri="{FF2B5EF4-FFF2-40B4-BE49-F238E27FC236}">
                <a16:creationId xmlns:a16="http://schemas.microsoft.com/office/drawing/2014/main" id="{4F747E04-418C-4AD2-A408-C83A369430EC}"/>
              </a:ext>
            </a:extLst>
          </p:cNvPr>
          <p:cNvPicPr>
            <a:picLocks noChangeAspect="1"/>
          </p:cNvPicPr>
          <p:nvPr/>
        </p:nvPicPr>
        <p:blipFill rotWithShape="1">
          <a:blip r:embed="rId3"/>
          <a:srcRect t="26905" b="49871"/>
          <a:stretch/>
        </p:blipFill>
        <p:spPr>
          <a:xfrm>
            <a:off x="488731" y="3011296"/>
            <a:ext cx="4567691" cy="800152"/>
          </a:xfrm>
          <a:prstGeom prst="rect">
            <a:avLst/>
          </a:prstGeom>
        </p:spPr>
      </p:pic>
      <p:pic>
        <p:nvPicPr>
          <p:cNvPr id="133" name="Picture 132">
            <a:extLst>
              <a:ext uri="{FF2B5EF4-FFF2-40B4-BE49-F238E27FC236}">
                <a16:creationId xmlns:a16="http://schemas.microsoft.com/office/drawing/2014/main" id="{4DF84942-6AB6-46A6-A094-402FE5B8A43C}"/>
              </a:ext>
            </a:extLst>
          </p:cNvPr>
          <p:cNvPicPr>
            <a:picLocks noChangeAspect="1"/>
          </p:cNvPicPr>
          <p:nvPr/>
        </p:nvPicPr>
        <p:blipFill rotWithShape="1">
          <a:blip r:embed="rId3"/>
          <a:srcRect t="49899" b="28860"/>
          <a:stretch/>
        </p:blipFill>
        <p:spPr>
          <a:xfrm>
            <a:off x="488730" y="3801922"/>
            <a:ext cx="4567691" cy="731816"/>
          </a:xfrm>
          <a:prstGeom prst="rect">
            <a:avLst/>
          </a:prstGeom>
        </p:spPr>
      </p:pic>
      <p:pic>
        <p:nvPicPr>
          <p:cNvPr id="134" name="Picture 133">
            <a:extLst>
              <a:ext uri="{FF2B5EF4-FFF2-40B4-BE49-F238E27FC236}">
                <a16:creationId xmlns:a16="http://schemas.microsoft.com/office/drawing/2014/main" id="{9B4D4BBD-A56C-4B18-B15D-8D3F198281EE}"/>
              </a:ext>
            </a:extLst>
          </p:cNvPr>
          <p:cNvPicPr>
            <a:picLocks noChangeAspect="1"/>
          </p:cNvPicPr>
          <p:nvPr/>
        </p:nvPicPr>
        <p:blipFill rotWithShape="1">
          <a:blip r:embed="rId3"/>
          <a:srcRect t="71139" b="15960"/>
          <a:stretch/>
        </p:blipFill>
        <p:spPr>
          <a:xfrm>
            <a:off x="488729" y="4533738"/>
            <a:ext cx="4567691" cy="444480"/>
          </a:xfrm>
          <a:prstGeom prst="rect">
            <a:avLst/>
          </a:prstGeom>
        </p:spPr>
      </p:pic>
      <p:pic>
        <p:nvPicPr>
          <p:cNvPr id="135" name="Picture 134">
            <a:extLst>
              <a:ext uri="{FF2B5EF4-FFF2-40B4-BE49-F238E27FC236}">
                <a16:creationId xmlns:a16="http://schemas.microsoft.com/office/drawing/2014/main" id="{ECDF0F9E-EB1B-4A02-BADA-A1E3F9FFC6B7}"/>
              </a:ext>
            </a:extLst>
          </p:cNvPr>
          <p:cNvPicPr>
            <a:picLocks noChangeAspect="1"/>
          </p:cNvPicPr>
          <p:nvPr/>
        </p:nvPicPr>
        <p:blipFill rotWithShape="1">
          <a:blip r:embed="rId3"/>
          <a:srcRect t="84367"/>
          <a:stretch/>
        </p:blipFill>
        <p:spPr>
          <a:xfrm>
            <a:off x="488338" y="4973141"/>
            <a:ext cx="4567691" cy="538606"/>
          </a:xfrm>
          <a:prstGeom prst="rect">
            <a:avLst/>
          </a:prstGeom>
        </p:spPr>
      </p:pic>
      <p:sp>
        <p:nvSpPr>
          <p:cNvPr id="61" name="TextBox 60">
            <a:extLst>
              <a:ext uri="{FF2B5EF4-FFF2-40B4-BE49-F238E27FC236}">
                <a16:creationId xmlns:a16="http://schemas.microsoft.com/office/drawing/2014/main" id="{631D566E-8A02-473E-931F-2F3C577B51E0}"/>
              </a:ext>
            </a:extLst>
          </p:cNvPr>
          <p:cNvSpPr txBox="1"/>
          <p:nvPr/>
        </p:nvSpPr>
        <p:spPr>
          <a:xfrm>
            <a:off x="8045711" y="2325617"/>
            <a:ext cx="4216610" cy="1200329"/>
          </a:xfrm>
          <a:prstGeom prst="rect">
            <a:avLst/>
          </a:prstGeom>
          <a:noFill/>
        </p:spPr>
        <p:txBody>
          <a:bodyPr wrap="square" rtlCol="0">
            <a:spAutoFit/>
          </a:bodyPr>
          <a:lstStyle/>
          <a:p>
            <a:pPr algn="ctr"/>
            <a:r>
              <a:rPr lang="en-US" sz="2400" dirty="0">
                <a:solidFill>
                  <a:schemeClr val="tx2"/>
                </a:solidFill>
              </a:rPr>
              <a:t>Data</a:t>
            </a:r>
            <a:r>
              <a:rPr lang="en-US" altLang="zh-CN" sz="2400" dirty="0">
                <a:solidFill>
                  <a:schemeClr val="tx2"/>
                </a:solidFill>
              </a:rPr>
              <a:t>f</a:t>
            </a:r>
            <a:r>
              <a:rPr lang="en-US" sz="2400" dirty="0">
                <a:solidFill>
                  <a:schemeClr val="tx2"/>
                </a:solidFill>
              </a:rPr>
              <a:t>low Graph </a:t>
            </a:r>
          </a:p>
          <a:p>
            <a:pPr algn="ctr"/>
            <a:r>
              <a:rPr lang="en-US" sz="2400" dirty="0">
                <a:solidFill>
                  <a:schemeClr val="tx2"/>
                </a:solidFill>
              </a:rPr>
              <a:t>as</a:t>
            </a:r>
          </a:p>
          <a:p>
            <a:pPr algn="ctr"/>
            <a:r>
              <a:rPr lang="en-US" sz="2400" dirty="0">
                <a:solidFill>
                  <a:schemeClr val="tx2"/>
                </a:solidFill>
              </a:rPr>
              <a:t>Intermediate Representation</a:t>
            </a:r>
          </a:p>
        </p:txBody>
      </p:sp>
      <p:grpSp>
        <p:nvGrpSpPr>
          <p:cNvPr id="111" name="Group 110">
            <a:extLst>
              <a:ext uri="{FF2B5EF4-FFF2-40B4-BE49-F238E27FC236}">
                <a16:creationId xmlns:a16="http://schemas.microsoft.com/office/drawing/2014/main" id="{9179ED0D-441A-4568-9370-44CEE418E6F9}"/>
              </a:ext>
            </a:extLst>
          </p:cNvPr>
          <p:cNvGrpSpPr/>
          <p:nvPr/>
        </p:nvGrpSpPr>
        <p:grpSpPr>
          <a:xfrm>
            <a:off x="5938888" y="1506081"/>
            <a:ext cx="2732602" cy="3781182"/>
            <a:chOff x="4451967" y="1815936"/>
            <a:chExt cx="2732602" cy="3781182"/>
          </a:xfrm>
        </p:grpSpPr>
        <mc:AlternateContent xmlns:mc="http://schemas.openxmlformats.org/markup-compatibility/2006" xmlns:a14="http://schemas.microsoft.com/office/drawing/2010/main">
          <mc:Choice Requires="a14">
            <p:sp>
              <p:nvSpPr>
                <p:cNvPr id="112" name="Oval 111">
                  <a:extLst>
                    <a:ext uri="{FF2B5EF4-FFF2-40B4-BE49-F238E27FC236}">
                      <a16:creationId xmlns:a16="http://schemas.microsoft.com/office/drawing/2014/main" id="{75FE1C7E-E2C4-4A04-A66B-DC02E2E75A59}"/>
                    </a:ext>
                  </a:extLst>
                </p:cNvPr>
                <p:cNvSpPr/>
                <p:nvPr/>
              </p:nvSpPr>
              <p:spPr>
                <a:xfrm>
                  <a:off x="5555185" y="4124571"/>
                  <a:ext cx="504824" cy="487082"/>
                </a:xfrm>
                <a:prstGeom prst="ellipse">
                  <a:avLst/>
                </a:prstGeom>
                <a:solidFill>
                  <a:schemeClr val="accent5">
                    <a:lumMod val="40000"/>
                    <a:lumOff val="60000"/>
                  </a:schemeClr>
                </a:solidFill>
                <a:ln>
                  <a:solidFill>
                    <a:schemeClr val="tx1"/>
                  </a:solidFill>
                </a:ln>
              </p:spPr>
              <p:style>
                <a:lnRef idx="1">
                  <a:schemeClr val="accent1"/>
                </a:lnRef>
                <a:fillRef idx="2">
                  <a:schemeClr val="accent1"/>
                </a:fillRef>
                <a:effectRef idx="1">
                  <a:schemeClr val="accent1"/>
                </a:effectRef>
                <a:fontRef idx="minor">
                  <a:schemeClr val="dk1"/>
                </a:fontRef>
              </p:style>
              <p:txBody>
                <a:bodyPr rtlCol="0" anchor="ctr"/>
                <a:lstStyle/>
                <a:p>
                  <a:pPr algn="ctr"/>
                  <a14:m>
                    <m:oMathPara xmlns:m="http://schemas.openxmlformats.org/officeDocument/2006/math">
                      <m:oMathParaPr>
                        <m:jc m:val="centerGroup"/>
                      </m:oMathParaPr>
                      <m:oMath xmlns:m="http://schemas.openxmlformats.org/officeDocument/2006/math">
                        <m:r>
                          <a:rPr lang="en-US" sz="2400" b="0" i="1" smtClean="0">
                            <a:latin typeface="Cambria Math" panose="02040503050406030204" pitchFamily="18" charset="0"/>
                            <a:ea typeface="Cambria Math" panose="02040503050406030204" pitchFamily="18" charset="0"/>
                          </a:rPr>
                          <m:t>  </m:t>
                        </m:r>
                        <m:r>
                          <a:rPr lang="en-US" sz="2400" i="0" smtClean="0">
                            <a:latin typeface="Cambria Math" panose="02040503050406030204" pitchFamily="18" charset="0"/>
                            <a:ea typeface="Cambria Math" panose="02040503050406030204" pitchFamily="18" charset="0"/>
                          </a:rPr>
                          <m:t>𝛻</m:t>
                        </m:r>
                        <m:r>
                          <m:rPr>
                            <m:sty m:val="p"/>
                          </m:rPr>
                          <a:rPr lang="en-US" sz="2400" b="0" i="0" smtClean="0">
                            <a:latin typeface="Cambria Math" panose="02040503050406030204" pitchFamily="18" charset="0"/>
                            <a:ea typeface="Cambria Math" panose="02040503050406030204" pitchFamily="18" charset="0"/>
                          </a:rPr>
                          <m:t>b</m:t>
                        </m:r>
                        <m:r>
                          <a:rPr lang="en-US" sz="2400" i="1" smtClean="0">
                            <a:latin typeface="Cambria Math" panose="02040503050406030204" pitchFamily="18" charset="0"/>
                            <a:ea typeface="Cambria Math" panose="02040503050406030204" pitchFamily="18" charset="0"/>
                          </a:rPr>
                          <m:t> </m:t>
                        </m:r>
                      </m:oMath>
                    </m:oMathPara>
                  </a14:m>
                  <a:endParaRPr lang="en-US" sz="2400"/>
                </a:p>
              </p:txBody>
            </p:sp>
          </mc:Choice>
          <mc:Fallback xmlns="">
            <p:sp>
              <p:nvSpPr>
                <p:cNvPr id="26" name="Oval 25">
                  <a:extLst>
                    <a:ext uri="{FF2B5EF4-FFF2-40B4-BE49-F238E27FC236}">
                      <a16:creationId xmlns:a16="http://schemas.microsoft.com/office/drawing/2014/main" id="{4D630EEA-3308-4618-B248-37AA2C568A2A}"/>
                    </a:ext>
                  </a:extLst>
                </p:cNvPr>
                <p:cNvSpPr>
                  <a:spLocks noRot="1" noChangeAspect="1" noMove="1" noResize="1" noEditPoints="1" noAdjustHandles="1" noChangeArrowheads="1" noChangeShapeType="1" noTextEdit="1"/>
                </p:cNvSpPr>
                <p:nvPr/>
              </p:nvSpPr>
              <p:spPr>
                <a:xfrm>
                  <a:off x="5555185" y="4124571"/>
                  <a:ext cx="504824" cy="487082"/>
                </a:xfrm>
                <a:prstGeom prst="ellipse">
                  <a:avLst/>
                </a:prstGeom>
                <a:blipFill>
                  <a:blip r:embed="rId5"/>
                  <a:stretch>
                    <a:fillRect l="-13253" r="-6024"/>
                  </a:stretch>
                </a:blipFill>
                <a:ln>
                  <a:solidFill>
                    <a:schemeClr val="tx1"/>
                  </a:solidFill>
                </a:ln>
              </p:spPr>
              <p:txBody>
                <a:bodyPr/>
                <a:lstStyle/>
                <a:p>
                  <a:r>
                    <a:rPr lang="en-US">
                      <a:noFill/>
                    </a:rPr>
                    <a:t> </a:t>
                  </a:r>
                </a:p>
              </p:txBody>
            </p:sp>
          </mc:Fallback>
        </mc:AlternateContent>
        <p:grpSp>
          <p:nvGrpSpPr>
            <p:cNvPr id="113" name="Group 112">
              <a:extLst>
                <a:ext uri="{FF2B5EF4-FFF2-40B4-BE49-F238E27FC236}">
                  <a16:creationId xmlns:a16="http://schemas.microsoft.com/office/drawing/2014/main" id="{7C7CCBE6-8073-4EAD-B030-B7BE3C399065}"/>
                </a:ext>
              </a:extLst>
            </p:cNvPr>
            <p:cNvGrpSpPr/>
            <p:nvPr/>
          </p:nvGrpSpPr>
          <p:grpSpPr>
            <a:xfrm>
              <a:off x="5578396" y="4868636"/>
              <a:ext cx="481222" cy="461665"/>
              <a:chOff x="-260936" y="5281760"/>
              <a:chExt cx="481222" cy="461665"/>
            </a:xfrm>
          </p:grpSpPr>
          <p:sp>
            <p:nvSpPr>
              <p:cNvPr id="141" name="Rectangle 140">
                <a:extLst>
                  <a:ext uri="{FF2B5EF4-FFF2-40B4-BE49-F238E27FC236}">
                    <a16:creationId xmlns:a16="http://schemas.microsoft.com/office/drawing/2014/main" id="{D14CB67D-4E32-4643-96B1-F54189336C51}"/>
                  </a:ext>
                </a:extLst>
              </p:cNvPr>
              <p:cNvSpPr/>
              <p:nvPr/>
            </p:nvSpPr>
            <p:spPr>
              <a:xfrm>
                <a:off x="-224000" y="5319712"/>
                <a:ext cx="390525" cy="385762"/>
              </a:xfrm>
              <a:prstGeom prst="rect">
                <a:avLst/>
              </a:prstGeom>
              <a:solidFill>
                <a:schemeClr val="accent6">
                  <a:lumMod val="20000"/>
                  <a:lumOff val="8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142" name="TextBox 141">
                    <a:extLst>
                      <a:ext uri="{FF2B5EF4-FFF2-40B4-BE49-F238E27FC236}">
                        <a16:creationId xmlns:a16="http://schemas.microsoft.com/office/drawing/2014/main" id="{888D96EB-E5EC-470E-BEBB-F23CDA6D7477}"/>
                      </a:ext>
                    </a:extLst>
                  </p:cNvPr>
                  <p:cNvSpPr txBox="1"/>
                  <p:nvPr/>
                </p:nvSpPr>
                <p:spPr>
                  <a:xfrm>
                    <a:off x="-260936" y="5281760"/>
                    <a:ext cx="481222" cy="461665"/>
                  </a:xfrm>
                  <a:prstGeom prst="rect">
                    <a:avLst/>
                  </a:prstGeom>
                  <a:noFill/>
                </p:spPr>
                <p:txBody>
                  <a:bodyPr wrap="none" rtlCol="0">
                    <a:spAutoFit/>
                  </a:bodyPr>
                  <a:lstStyle/>
                  <a:p>
                    <a:r>
                      <a:rPr lang="el-GR" sz="2400"/>
                      <a:t>Σ</a:t>
                    </a:r>
                    <a14:m>
                      <m:oMath xmlns:m="http://schemas.openxmlformats.org/officeDocument/2006/math">
                        <m:r>
                          <a:rPr lang="en-US" sz="2000" b="1">
                            <a:latin typeface="Cambria Math" panose="02040503050406030204" pitchFamily="18" charset="0"/>
                            <a:ea typeface="Cambria Math" panose="02040503050406030204" pitchFamily="18" charset="0"/>
                          </a:rPr>
                          <m:t>𝐠</m:t>
                        </m:r>
                      </m:oMath>
                    </a14:m>
                    <a:endParaRPr lang="en-US" sz="2400"/>
                  </a:p>
                </p:txBody>
              </p:sp>
            </mc:Choice>
            <mc:Fallback xmlns="">
              <p:sp>
                <p:nvSpPr>
                  <p:cNvPr id="29" name="TextBox 28">
                    <a:extLst>
                      <a:ext uri="{FF2B5EF4-FFF2-40B4-BE49-F238E27FC236}">
                        <a16:creationId xmlns:a16="http://schemas.microsoft.com/office/drawing/2014/main" id="{9F8BE505-E607-4170-AB09-ABA9E9F1ED95}"/>
                      </a:ext>
                    </a:extLst>
                  </p:cNvPr>
                  <p:cNvSpPr txBox="1">
                    <a:spLocks noRot="1" noChangeAspect="1" noMove="1" noResize="1" noEditPoints="1" noAdjustHandles="1" noChangeArrowheads="1" noChangeShapeType="1" noTextEdit="1"/>
                  </p:cNvSpPr>
                  <p:nvPr/>
                </p:nvSpPr>
                <p:spPr>
                  <a:xfrm>
                    <a:off x="-260936" y="5281760"/>
                    <a:ext cx="481222" cy="461665"/>
                  </a:xfrm>
                  <a:prstGeom prst="rect">
                    <a:avLst/>
                  </a:prstGeom>
                  <a:blipFill>
                    <a:blip r:embed="rId6"/>
                    <a:stretch>
                      <a:fillRect l="-18987" t="-10667" b="-30667"/>
                    </a:stretch>
                  </a:blipFill>
                </p:spPr>
                <p:txBody>
                  <a:bodyPr/>
                  <a:lstStyle/>
                  <a:p>
                    <a:r>
                      <a:rPr lang="en-US">
                        <a:noFill/>
                      </a:rPr>
                      <a:t> </a:t>
                    </a:r>
                  </a:p>
                </p:txBody>
              </p:sp>
            </mc:Fallback>
          </mc:AlternateContent>
        </p:grpSp>
        <mc:AlternateContent xmlns:mc="http://schemas.openxmlformats.org/markup-compatibility/2006" xmlns:a14="http://schemas.microsoft.com/office/drawing/2010/main">
          <mc:Choice Requires="a14">
            <p:sp>
              <p:nvSpPr>
                <p:cNvPr id="114" name="Oval 113">
                  <a:extLst>
                    <a:ext uri="{FF2B5EF4-FFF2-40B4-BE49-F238E27FC236}">
                      <a16:creationId xmlns:a16="http://schemas.microsoft.com/office/drawing/2014/main" id="{C4B24EF8-28E8-4578-8DAD-41AF642EDA1D}"/>
                    </a:ext>
                  </a:extLst>
                </p:cNvPr>
                <p:cNvSpPr/>
                <p:nvPr/>
              </p:nvSpPr>
              <p:spPr>
                <a:xfrm>
                  <a:off x="6166517" y="3141112"/>
                  <a:ext cx="504824" cy="487082"/>
                </a:xfrm>
                <a:prstGeom prst="ellipse">
                  <a:avLst/>
                </a:prstGeom>
                <a:solidFill>
                  <a:schemeClr val="accent5">
                    <a:lumMod val="40000"/>
                    <a:lumOff val="60000"/>
                  </a:schemeClr>
                </a:solidFill>
                <a:ln>
                  <a:solidFill>
                    <a:schemeClr val="tx1"/>
                  </a:solidFill>
                </a:ln>
              </p:spPr>
              <p:style>
                <a:lnRef idx="1">
                  <a:schemeClr val="accent1"/>
                </a:lnRef>
                <a:fillRef idx="2">
                  <a:schemeClr val="accent1"/>
                </a:fillRef>
                <a:effectRef idx="1">
                  <a:schemeClr val="accent1"/>
                </a:effectRef>
                <a:fontRef idx="minor">
                  <a:schemeClr val="dk1"/>
                </a:fontRef>
              </p:style>
              <p:txBody>
                <a:bodyPr rtlCol="0" anchor="ctr"/>
                <a:lstStyle/>
                <a:p>
                  <a:pPr algn="ctr"/>
                  <a14:m>
                    <m:oMathPara xmlns:m="http://schemas.openxmlformats.org/officeDocument/2006/math">
                      <m:oMathParaPr>
                        <m:jc m:val="centerGroup"/>
                      </m:oMathParaPr>
                      <m:oMath xmlns:m="http://schemas.openxmlformats.org/officeDocument/2006/math">
                        <m:r>
                          <a:rPr lang="en-US" sz="2400" b="0" i="1" smtClean="0">
                            <a:latin typeface="Cambria Math" panose="02040503050406030204" pitchFamily="18" charset="0"/>
                            <a:ea typeface="Cambria Math" panose="02040503050406030204" pitchFamily="18" charset="0"/>
                          </a:rPr>
                          <m:t>  </m:t>
                        </m:r>
                        <m:r>
                          <a:rPr lang="en-US" sz="2400" i="0" smtClean="0">
                            <a:latin typeface="Cambria Math" panose="02040503050406030204" pitchFamily="18" charset="0"/>
                            <a:ea typeface="Cambria Math" panose="02040503050406030204" pitchFamily="18" charset="0"/>
                          </a:rPr>
                          <m:t>𝛻</m:t>
                        </m:r>
                        <m:r>
                          <m:rPr>
                            <m:sty m:val="p"/>
                          </m:rPr>
                          <a:rPr lang="en-US" sz="2400" b="0" i="0" smtClean="0">
                            <a:latin typeface="Cambria Math" panose="02040503050406030204" pitchFamily="18" charset="0"/>
                            <a:ea typeface="Cambria Math" panose="02040503050406030204" pitchFamily="18" charset="0"/>
                          </a:rPr>
                          <m:t>a</m:t>
                        </m:r>
                        <m:r>
                          <a:rPr lang="en-US" sz="2400" i="1" smtClean="0">
                            <a:latin typeface="Cambria Math" panose="02040503050406030204" pitchFamily="18" charset="0"/>
                            <a:ea typeface="Cambria Math" panose="02040503050406030204" pitchFamily="18" charset="0"/>
                          </a:rPr>
                          <m:t> </m:t>
                        </m:r>
                      </m:oMath>
                    </m:oMathPara>
                  </a14:m>
                  <a:endParaRPr lang="en-US" sz="2400" dirty="0"/>
                </a:p>
              </p:txBody>
            </p:sp>
          </mc:Choice>
          <mc:Fallback xmlns="">
            <p:sp>
              <p:nvSpPr>
                <p:cNvPr id="30" name="Oval 29">
                  <a:extLst>
                    <a:ext uri="{FF2B5EF4-FFF2-40B4-BE49-F238E27FC236}">
                      <a16:creationId xmlns:a16="http://schemas.microsoft.com/office/drawing/2014/main" id="{8555F9A1-4E52-4526-91BA-BC438532431C}"/>
                    </a:ext>
                  </a:extLst>
                </p:cNvPr>
                <p:cNvSpPr>
                  <a:spLocks noRot="1" noChangeAspect="1" noMove="1" noResize="1" noEditPoints="1" noAdjustHandles="1" noChangeArrowheads="1" noChangeShapeType="1" noTextEdit="1"/>
                </p:cNvSpPr>
                <p:nvPr/>
              </p:nvSpPr>
              <p:spPr>
                <a:xfrm>
                  <a:off x="6166517" y="3141112"/>
                  <a:ext cx="504824" cy="487082"/>
                </a:xfrm>
                <a:prstGeom prst="ellipse">
                  <a:avLst/>
                </a:prstGeom>
                <a:blipFill>
                  <a:blip r:embed="rId7"/>
                  <a:stretch>
                    <a:fillRect l="-10714"/>
                  </a:stretch>
                </a:blipFill>
                <a:ln>
                  <a:solidFill>
                    <a:schemeClr val="tx1"/>
                  </a:solid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15" name="Oval 114">
                  <a:extLst>
                    <a:ext uri="{FF2B5EF4-FFF2-40B4-BE49-F238E27FC236}">
                      <a16:creationId xmlns:a16="http://schemas.microsoft.com/office/drawing/2014/main" id="{A16D43DB-1011-41B9-AAE2-87FB70BA76D0}"/>
                    </a:ext>
                  </a:extLst>
                </p:cNvPr>
                <p:cNvSpPr/>
                <p:nvPr/>
              </p:nvSpPr>
              <p:spPr>
                <a:xfrm>
                  <a:off x="6019842" y="1815936"/>
                  <a:ext cx="504824" cy="487082"/>
                </a:xfrm>
                <a:prstGeom prst="ellipse">
                  <a:avLst/>
                </a:prstGeom>
                <a:solidFill>
                  <a:schemeClr val="accent5">
                    <a:lumMod val="40000"/>
                    <a:lumOff val="60000"/>
                  </a:schemeClr>
                </a:solidFill>
                <a:ln>
                  <a:solidFill>
                    <a:schemeClr val="tx1"/>
                  </a:solidFill>
                </a:ln>
              </p:spPr>
              <p:style>
                <a:lnRef idx="1">
                  <a:schemeClr val="accent1"/>
                </a:lnRef>
                <a:fillRef idx="2">
                  <a:schemeClr val="accent1"/>
                </a:fillRef>
                <a:effectRef idx="1">
                  <a:schemeClr val="accent1"/>
                </a:effectRef>
                <a:fontRef idx="minor">
                  <a:schemeClr val="dk1"/>
                </a:fontRef>
              </p:style>
              <p:txBody>
                <a:bodyPr rtlCol="0" anchor="ctr"/>
                <a:lstStyle/>
                <a:p>
                  <a:pPr algn="ctr"/>
                  <a14:m>
                    <m:oMathPara xmlns:m="http://schemas.openxmlformats.org/officeDocument/2006/math">
                      <m:oMathParaPr>
                        <m:jc m:val="centerGroup"/>
                      </m:oMathParaPr>
                      <m:oMath xmlns:m="http://schemas.openxmlformats.org/officeDocument/2006/math">
                        <m:r>
                          <a:rPr lang="en-US" sz="2400" b="0" i="1" smtClean="0">
                            <a:latin typeface="Cambria Math" panose="02040503050406030204" pitchFamily="18" charset="0"/>
                            <a:ea typeface="Cambria Math" panose="02040503050406030204" pitchFamily="18" charset="0"/>
                          </a:rPr>
                          <m:t>  </m:t>
                        </m:r>
                        <m:r>
                          <a:rPr lang="en-US" sz="2400" i="0" smtClean="0">
                            <a:latin typeface="Cambria Math" panose="02040503050406030204" pitchFamily="18" charset="0"/>
                            <a:ea typeface="Cambria Math" panose="02040503050406030204" pitchFamily="18" charset="0"/>
                          </a:rPr>
                          <m:t>𝛻</m:t>
                        </m:r>
                        <m:r>
                          <m:rPr>
                            <m:sty m:val="p"/>
                          </m:rPr>
                          <a:rPr lang="en-US" sz="2400" b="0" i="0" smtClean="0">
                            <a:latin typeface="Cambria Math" panose="02040503050406030204" pitchFamily="18" charset="0"/>
                            <a:ea typeface="Cambria Math" panose="02040503050406030204" pitchFamily="18" charset="0"/>
                          </a:rPr>
                          <m:t>x</m:t>
                        </m:r>
                        <m:r>
                          <a:rPr lang="en-US" sz="2400" i="1" smtClean="0">
                            <a:latin typeface="Cambria Math" panose="02040503050406030204" pitchFamily="18" charset="0"/>
                            <a:ea typeface="Cambria Math" panose="02040503050406030204" pitchFamily="18" charset="0"/>
                          </a:rPr>
                          <m:t> </m:t>
                        </m:r>
                      </m:oMath>
                    </m:oMathPara>
                  </a14:m>
                  <a:endParaRPr lang="en-US" sz="2400"/>
                </a:p>
              </p:txBody>
            </p:sp>
          </mc:Choice>
          <mc:Fallback xmlns="">
            <p:sp>
              <p:nvSpPr>
                <p:cNvPr id="31" name="Oval 30">
                  <a:extLst>
                    <a:ext uri="{FF2B5EF4-FFF2-40B4-BE49-F238E27FC236}">
                      <a16:creationId xmlns:a16="http://schemas.microsoft.com/office/drawing/2014/main" id="{D43E41CA-A15D-4BB6-A500-AC3528D77F83}"/>
                    </a:ext>
                  </a:extLst>
                </p:cNvPr>
                <p:cNvSpPr>
                  <a:spLocks noRot="1" noChangeAspect="1" noMove="1" noResize="1" noEditPoints="1" noAdjustHandles="1" noChangeArrowheads="1" noChangeShapeType="1" noTextEdit="1"/>
                </p:cNvSpPr>
                <p:nvPr/>
              </p:nvSpPr>
              <p:spPr>
                <a:xfrm>
                  <a:off x="6019842" y="1815936"/>
                  <a:ext cx="504824" cy="487082"/>
                </a:xfrm>
                <a:prstGeom prst="ellipse">
                  <a:avLst/>
                </a:prstGeom>
                <a:blipFill>
                  <a:blip r:embed="rId8"/>
                  <a:stretch>
                    <a:fillRect l="-10714"/>
                  </a:stretch>
                </a:blipFill>
                <a:ln>
                  <a:solidFill>
                    <a:schemeClr val="tx1"/>
                  </a:solid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16" name="Oval 115">
                  <a:extLst>
                    <a:ext uri="{FF2B5EF4-FFF2-40B4-BE49-F238E27FC236}">
                      <a16:creationId xmlns:a16="http://schemas.microsoft.com/office/drawing/2014/main" id="{D46D8194-85C6-4CAB-B5DF-975D9BE93867}"/>
                    </a:ext>
                  </a:extLst>
                </p:cNvPr>
                <p:cNvSpPr/>
                <p:nvPr/>
              </p:nvSpPr>
              <p:spPr>
                <a:xfrm>
                  <a:off x="6671341" y="1819399"/>
                  <a:ext cx="504824" cy="487082"/>
                </a:xfrm>
                <a:prstGeom prst="ellipse">
                  <a:avLst/>
                </a:prstGeom>
                <a:solidFill>
                  <a:schemeClr val="accent5">
                    <a:lumMod val="40000"/>
                    <a:lumOff val="60000"/>
                  </a:schemeClr>
                </a:solidFill>
                <a:ln>
                  <a:solidFill>
                    <a:schemeClr val="tx1"/>
                  </a:solidFill>
                </a:ln>
              </p:spPr>
              <p:style>
                <a:lnRef idx="1">
                  <a:schemeClr val="accent1"/>
                </a:lnRef>
                <a:fillRef idx="2">
                  <a:schemeClr val="accent1"/>
                </a:fillRef>
                <a:effectRef idx="1">
                  <a:schemeClr val="accent1"/>
                </a:effectRef>
                <a:fontRef idx="minor">
                  <a:schemeClr val="dk1"/>
                </a:fontRef>
              </p:style>
              <p:txBody>
                <a:bodyPr rtlCol="0" anchor="ctr"/>
                <a:lstStyle/>
                <a:p>
                  <a:pPr algn="ctr"/>
                  <a14:m>
                    <m:oMathPara xmlns:m="http://schemas.openxmlformats.org/officeDocument/2006/math">
                      <m:oMathParaPr>
                        <m:jc m:val="centerGroup"/>
                      </m:oMathParaPr>
                      <m:oMath xmlns:m="http://schemas.openxmlformats.org/officeDocument/2006/math">
                        <m:r>
                          <a:rPr lang="en-US" sz="2400" b="0" i="1" smtClean="0">
                            <a:latin typeface="Cambria Math" panose="02040503050406030204" pitchFamily="18" charset="0"/>
                            <a:ea typeface="Cambria Math" panose="02040503050406030204" pitchFamily="18" charset="0"/>
                          </a:rPr>
                          <m:t>  </m:t>
                        </m:r>
                        <m:r>
                          <a:rPr lang="en-US" sz="2400" i="0" smtClean="0">
                            <a:latin typeface="Cambria Math" panose="02040503050406030204" pitchFamily="18" charset="0"/>
                            <a:ea typeface="Cambria Math" panose="02040503050406030204" pitchFamily="18" charset="0"/>
                          </a:rPr>
                          <m:t>𝛻</m:t>
                        </m:r>
                        <m:r>
                          <m:rPr>
                            <m:sty m:val="p"/>
                          </m:rPr>
                          <a:rPr lang="en-US" sz="2400" b="0" i="0" smtClean="0">
                            <a:latin typeface="Cambria Math" panose="02040503050406030204" pitchFamily="18" charset="0"/>
                            <a:ea typeface="Cambria Math" panose="02040503050406030204" pitchFamily="18" charset="0"/>
                          </a:rPr>
                          <m:t>y</m:t>
                        </m:r>
                        <m:r>
                          <a:rPr lang="en-US" sz="2400" i="1" smtClean="0">
                            <a:latin typeface="Cambria Math" panose="02040503050406030204" pitchFamily="18" charset="0"/>
                            <a:ea typeface="Cambria Math" panose="02040503050406030204" pitchFamily="18" charset="0"/>
                          </a:rPr>
                          <m:t> </m:t>
                        </m:r>
                      </m:oMath>
                    </m:oMathPara>
                  </a14:m>
                  <a:endParaRPr lang="en-US" sz="2400"/>
                </a:p>
              </p:txBody>
            </p:sp>
          </mc:Choice>
          <mc:Fallback xmlns="">
            <p:sp>
              <p:nvSpPr>
                <p:cNvPr id="32" name="Oval 31">
                  <a:extLst>
                    <a:ext uri="{FF2B5EF4-FFF2-40B4-BE49-F238E27FC236}">
                      <a16:creationId xmlns:a16="http://schemas.microsoft.com/office/drawing/2014/main" id="{6306A374-1E1E-409C-814B-680680E4BE4D}"/>
                    </a:ext>
                  </a:extLst>
                </p:cNvPr>
                <p:cNvSpPr>
                  <a:spLocks noRot="1" noChangeAspect="1" noMove="1" noResize="1" noEditPoints="1" noAdjustHandles="1" noChangeArrowheads="1" noChangeShapeType="1" noTextEdit="1"/>
                </p:cNvSpPr>
                <p:nvPr/>
              </p:nvSpPr>
              <p:spPr>
                <a:xfrm>
                  <a:off x="6671341" y="1819399"/>
                  <a:ext cx="504824" cy="487082"/>
                </a:xfrm>
                <a:prstGeom prst="ellipse">
                  <a:avLst/>
                </a:prstGeom>
                <a:blipFill>
                  <a:blip r:embed="rId9"/>
                  <a:stretch>
                    <a:fillRect l="-12048" r="-4819" b="-6250"/>
                  </a:stretch>
                </a:blipFill>
                <a:ln>
                  <a:solidFill>
                    <a:schemeClr val="tx1"/>
                  </a:solid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17" name="Oval 116">
                  <a:extLst>
                    <a:ext uri="{FF2B5EF4-FFF2-40B4-BE49-F238E27FC236}">
                      <a16:creationId xmlns:a16="http://schemas.microsoft.com/office/drawing/2014/main" id="{3D7D04B5-9153-412C-B5C5-79C5C46F32B5}"/>
                    </a:ext>
                  </a:extLst>
                </p:cNvPr>
                <p:cNvSpPr/>
                <p:nvPr/>
              </p:nvSpPr>
              <p:spPr>
                <a:xfrm>
                  <a:off x="6679745" y="2513168"/>
                  <a:ext cx="504824" cy="487083"/>
                </a:xfrm>
                <a:prstGeom prst="ellipse">
                  <a:avLst/>
                </a:prstGeom>
                <a:solidFill>
                  <a:schemeClr val="accent5">
                    <a:lumMod val="40000"/>
                    <a:lumOff val="60000"/>
                  </a:schemeClr>
                </a:solidFill>
                <a:ln>
                  <a:solidFill>
                    <a:schemeClr val="tx1"/>
                  </a:solidFill>
                </a:ln>
              </p:spPr>
              <p:style>
                <a:lnRef idx="1">
                  <a:schemeClr val="accent1"/>
                </a:lnRef>
                <a:fillRef idx="2">
                  <a:schemeClr val="accent1"/>
                </a:fillRef>
                <a:effectRef idx="1">
                  <a:schemeClr val="accent1"/>
                </a:effectRef>
                <a:fontRef idx="minor">
                  <a:schemeClr val="dk1"/>
                </a:fontRef>
              </p:style>
              <p:txBody>
                <a:bodyPr rtlCol="0" anchor="ctr"/>
                <a:lstStyle/>
                <a:p>
                  <a:pPr algn="ctr"/>
                  <a14:m>
                    <m:oMathPara xmlns:m="http://schemas.openxmlformats.org/officeDocument/2006/math">
                      <m:oMathParaPr>
                        <m:jc m:val="centerGroup"/>
                      </m:oMathParaPr>
                      <m:oMath xmlns:m="http://schemas.openxmlformats.org/officeDocument/2006/math">
                        <m:r>
                          <a:rPr lang="en-US" sz="2400" b="0" i="1" smtClean="0">
                            <a:latin typeface="Cambria Math" panose="02040503050406030204" pitchFamily="18" charset="0"/>
                            <a:ea typeface="Cambria Math" panose="02040503050406030204" pitchFamily="18" charset="0"/>
                          </a:rPr>
                          <m:t>  </m:t>
                        </m:r>
                        <m:r>
                          <a:rPr lang="en-US" sz="2400" i="0" smtClean="0">
                            <a:latin typeface="Cambria Math" panose="02040503050406030204" pitchFamily="18" charset="0"/>
                            <a:ea typeface="Cambria Math" panose="02040503050406030204" pitchFamily="18" charset="0"/>
                          </a:rPr>
                          <m:t>𝛻</m:t>
                        </m:r>
                        <m:r>
                          <m:rPr>
                            <m:sty m:val="p"/>
                          </m:rPr>
                          <a:rPr lang="en-US" sz="2400" b="0" i="0" smtClean="0">
                            <a:latin typeface="Cambria Math" panose="02040503050406030204" pitchFamily="18" charset="0"/>
                            <a:ea typeface="Cambria Math" panose="02040503050406030204" pitchFamily="18" charset="0"/>
                          </a:rPr>
                          <m:t>z</m:t>
                        </m:r>
                        <m:r>
                          <a:rPr lang="en-US" sz="2400" i="1" smtClean="0">
                            <a:latin typeface="Cambria Math" panose="02040503050406030204" pitchFamily="18" charset="0"/>
                            <a:ea typeface="Cambria Math" panose="02040503050406030204" pitchFamily="18" charset="0"/>
                          </a:rPr>
                          <m:t> </m:t>
                        </m:r>
                      </m:oMath>
                    </m:oMathPara>
                  </a14:m>
                  <a:endParaRPr lang="en-US" sz="2400"/>
                </a:p>
              </p:txBody>
            </p:sp>
          </mc:Choice>
          <mc:Fallback xmlns="">
            <p:sp>
              <p:nvSpPr>
                <p:cNvPr id="33" name="Oval 32">
                  <a:extLst>
                    <a:ext uri="{FF2B5EF4-FFF2-40B4-BE49-F238E27FC236}">
                      <a16:creationId xmlns:a16="http://schemas.microsoft.com/office/drawing/2014/main" id="{8F5EE14A-5A22-4AF1-9A03-D548FCF433E5}"/>
                    </a:ext>
                  </a:extLst>
                </p:cNvPr>
                <p:cNvSpPr>
                  <a:spLocks noRot="1" noChangeAspect="1" noMove="1" noResize="1" noEditPoints="1" noAdjustHandles="1" noChangeArrowheads="1" noChangeShapeType="1" noTextEdit="1"/>
                </p:cNvSpPr>
                <p:nvPr/>
              </p:nvSpPr>
              <p:spPr>
                <a:xfrm>
                  <a:off x="6679745" y="2513168"/>
                  <a:ext cx="504824" cy="487083"/>
                </a:xfrm>
                <a:prstGeom prst="ellipse">
                  <a:avLst/>
                </a:prstGeom>
                <a:blipFill>
                  <a:blip r:embed="rId10"/>
                  <a:stretch>
                    <a:fillRect l="-9524"/>
                  </a:stretch>
                </a:blipFill>
                <a:ln>
                  <a:solidFill>
                    <a:schemeClr val="tx1"/>
                  </a:solidFill>
                </a:ln>
              </p:spPr>
              <p:txBody>
                <a:bodyPr/>
                <a:lstStyle/>
                <a:p>
                  <a:r>
                    <a:rPr lang="en-US">
                      <a:noFill/>
                    </a:rPr>
                    <a:t> </a:t>
                  </a:r>
                </a:p>
              </p:txBody>
            </p:sp>
          </mc:Fallback>
        </mc:AlternateContent>
        <p:grpSp>
          <p:nvGrpSpPr>
            <p:cNvPr id="118" name="Group 117">
              <a:extLst>
                <a:ext uri="{FF2B5EF4-FFF2-40B4-BE49-F238E27FC236}">
                  <a16:creationId xmlns:a16="http://schemas.microsoft.com/office/drawing/2014/main" id="{A7724D9B-0119-4F1E-A78C-D3D9C2020A33}"/>
                </a:ext>
              </a:extLst>
            </p:cNvPr>
            <p:cNvGrpSpPr/>
            <p:nvPr/>
          </p:nvGrpSpPr>
          <p:grpSpPr>
            <a:xfrm>
              <a:off x="5559973" y="3435691"/>
              <a:ext cx="503664" cy="417192"/>
              <a:chOff x="-269433" y="5288282"/>
              <a:chExt cx="503664" cy="417192"/>
            </a:xfrm>
          </p:grpSpPr>
          <p:sp>
            <p:nvSpPr>
              <p:cNvPr id="139" name="Rectangle 138">
                <a:extLst>
                  <a:ext uri="{FF2B5EF4-FFF2-40B4-BE49-F238E27FC236}">
                    <a16:creationId xmlns:a16="http://schemas.microsoft.com/office/drawing/2014/main" id="{E67F2E07-17D0-4B9A-8A3C-F7DAFB316EA4}"/>
                  </a:ext>
                </a:extLst>
              </p:cNvPr>
              <p:cNvSpPr/>
              <p:nvPr/>
            </p:nvSpPr>
            <p:spPr>
              <a:xfrm>
                <a:off x="-224000" y="5319712"/>
                <a:ext cx="390525" cy="385762"/>
              </a:xfrm>
              <a:prstGeom prst="rect">
                <a:avLst/>
              </a:prstGeom>
              <a:solidFill>
                <a:schemeClr val="accent6">
                  <a:lumMod val="20000"/>
                  <a:lumOff val="8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140" name="TextBox 139">
                    <a:extLst>
                      <a:ext uri="{FF2B5EF4-FFF2-40B4-BE49-F238E27FC236}">
                        <a16:creationId xmlns:a16="http://schemas.microsoft.com/office/drawing/2014/main" id="{E4894855-45E8-46A4-8BED-D616122332C1}"/>
                      </a:ext>
                    </a:extLst>
                  </p:cNvPr>
                  <p:cNvSpPr txBox="1"/>
                  <p:nvPr/>
                </p:nvSpPr>
                <p:spPr>
                  <a:xfrm>
                    <a:off x="-269433" y="5288282"/>
                    <a:ext cx="503664" cy="400110"/>
                  </a:xfrm>
                  <a:prstGeom prst="rect">
                    <a:avLst/>
                  </a:prstGeom>
                  <a:noFill/>
                </p:spPr>
                <p:txBody>
                  <a:bodyPr wrap="none" rtlCol="0">
                    <a:spAutoFit/>
                  </a:bodyPr>
                  <a:lstStyle/>
                  <a:p>
                    <a:r>
                      <a:rPr lang="en-US" sz="2000" b="1"/>
                      <a:t>+</a:t>
                    </a:r>
                    <a14:m>
                      <m:oMath xmlns:m="http://schemas.openxmlformats.org/officeDocument/2006/math">
                        <m:r>
                          <a:rPr lang="en-US" sz="2000" b="1" i="0" smtClean="0">
                            <a:latin typeface="Cambria Math" panose="02040503050406030204" pitchFamily="18" charset="0"/>
                            <a:ea typeface="Cambria Math" panose="02040503050406030204" pitchFamily="18" charset="0"/>
                          </a:rPr>
                          <m:t>𝐠</m:t>
                        </m:r>
                      </m:oMath>
                    </a14:m>
                    <a:endParaRPr lang="en-US" sz="2000"/>
                  </a:p>
                </p:txBody>
              </p:sp>
            </mc:Choice>
            <mc:Fallback xmlns="">
              <p:sp>
                <p:nvSpPr>
                  <p:cNvPr id="36" name="TextBox 35">
                    <a:extLst>
                      <a:ext uri="{FF2B5EF4-FFF2-40B4-BE49-F238E27FC236}">
                        <a16:creationId xmlns:a16="http://schemas.microsoft.com/office/drawing/2014/main" id="{12BBDBF4-6B83-4FCA-B4F1-6804DCE36B75}"/>
                      </a:ext>
                    </a:extLst>
                  </p:cNvPr>
                  <p:cNvSpPr txBox="1">
                    <a:spLocks noRot="1" noChangeAspect="1" noMove="1" noResize="1" noEditPoints="1" noAdjustHandles="1" noChangeArrowheads="1" noChangeShapeType="1" noTextEdit="1"/>
                  </p:cNvSpPr>
                  <p:nvPr/>
                </p:nvSpPr>
                <p:spPr>
                  <a:xfrm>
                    <a:off x="-269433" y="5288282"/>
                    <a:ext cx="503664" cy="400110"/>
                  </a:xfrm>
                  <a:prstGeom prst="rect">
                    <a:avLst/>
                  </a:prstGeom>
                  <a:blipFill>
                    <a:blip r:embed="rId11"/>
                    <a:stretch>
                      <a:fillRect l="-12048" t="-9231" b="-27692"/>
                    </a:stretch>
                  </a:blipFill>
                </p:spPr>
                <p:txBody>
                  <a:bodyPr/>
                  <a:lstStyle/>
                  <a:p>
                    <a:r>
                      <a:rPr lang="en-US">
                        <a:noFill/>
                      </a:rPr>
                      <a:t> </a:t>
                    </a:r>
                  </a:p>
                </p:txBody>
              </p:sp>
            </mc:Fallback>
          </mc:AlternateContent>
        </p:grpSp>
        <p:grpSp>
          <p:nvGrpSpPr>
            <p:cNvPr id="119" name="Group 118">
              <a:extLst>
                <a:ext uri="{FF2B5EF4-FFF2-40B4-BE49-F238E27FC236}">
                  <a16:creationId xmlns:a16="http://schemas.microsoft.com/office/drawing/2014/main" id="{9E9FABA1-6328-4AFB-96B3-FFED19CAFCE6}"/>
                </a:ext>
              </a:extLst>
            </p:cNvPr>
            <p:cNvGrpSpPr/>
            <p:nvPr/>
          </p:nvGrpSpPr>
          <p:grpSpPr>
            <a:xfrm>
              <a:off x="5843797" y="2541158"/>
              <a:ext cx="439544" cy="400110"/>
              <a:chOff x="-243393" y="5306321"/>
              <a:chExt cx="439544" cy="400110"/>
            </a:xfrm>
          </p:grpSpPr>
          <p:sp>
            <p:nvSpPr>
              <p:cNvPr id="137" name="Rectangle 136">
                <a:extLst>
                  <a:ext uri="{FF2B5EF4-FFF2-40B4-BE49-F238E27FC236}">
                    <a16:creationId xmlns:a16="http://schemas.microsoft.com/office/drawing/2014/main" id="{5D6C3DD9-4D6A-4802-B6B7-881CA09BB095}"/>
                  </a:ext>
                </a:extLst>
              </p:cNvPr>
              <p:cNvSpPr/>
              <p:nvPr/>
            </p:nvSpPr>
            <p:spPr>
              <a:xfrm>
                <a:off x="-224000" y="5319712"/>
                <a:ext cx="390525" cy="385762"/>
              </a:xfrm>
              <a:prstGeom prst="rect">
                <a:avLst/>
              </a:prstGeom>
              <a:solidFill>
                <a:schemeClr val="accent6">
                  <a:lumMod val="20000"/>
                  <a:lumOff val="8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138" name="TextBox 137">
                    <a:extLst>
                      <a:ext uri="{FF2B5EF4-FFF2-40B4-BE49-F238E27FC236}">
                        <a16:creationId xmlns:a16="http://schemas.microsoft.com/office/drawing/2014/main" id="{2E24E1E3-25C4-40A0-B215-D8F4B7176FAE}"/>
                      </a:ext>
                    </a:extLst>
                  </p:cNvPr>
                  <p:cNvSpPr txBox="1"/>
                  <p:nvPr/>
                </p:nvSpPr>
                <p:spPr>
                  <a:xfrm>
                    <a:off x="-243393" y="5306321"/>
                    <a:ext cx="439544" cy="400110"/>
                  </a:xfrm>
                  <a:prstGeom prst="rect">
                    <a:avLst/>
                  </a:prstGeom>
                  <a:noFill/>
                </p:spPr>
                <p:txBody>
                  <a:bodyPr wrap="none" rtlCol="0">
                    <a:spAutoFit/>
                  </a:bodyPr>
                  <a:lstStyle/>
                  <a:p>
                    <a:r>
                      <a:rPr lang="en-US" sz="2000" b="1"/>
                      <a:t>*</a:t>
                    </a:r>
                    <a14:m>
                      <m:oMath xmlns:m="http://schemas.openxmlformats.org/officeDocument/2006/math">
                        <m:r>
                          <a:rPr lang="en-US" sz="2000" b="1" i="0" smtClean="0">
                            <a:latin typeface="Cambria Math" panose="02040503050406030204" pitchFamily="18" charset="0"/>
                            <a:ea typeface="Cambria Math" panose="02040503050406030204" pitchFamily="18" charset="0"/>
                          </a:rPr>
                          <m:t>𝐠</m:t>
                        </m:r>
                      </m:oMath>
                    </a14:m>
                    <a:endParaRPr lang="en-US" sz="2000"/>
                  </a:p>
                </p:txBody>
              </p:sp>
            </mc:Choice>
            <mc:Fallback xmlns="">
              <p:sp>
                <p:nvSpPr>
                  <p:cNvPr id="39" name="TextBox 38">
                    <a:extLst>
                      <a:ext uri="{FF2B5EF4-FFF2-40B4-BE49-F238E27FC236}">
                        <a16:creationId xmlns:a16="http://schemas.microsoft.com/office/drawing/2014/main" id="{E096AE93-452A-41C7-A617-74B90358E82F}"/>
                      </a:ext>
                    </a:extLst>
                  </p:cNvPr>
                  <p:cNvSpPr txBox="1">
                    <a:spLocks noRot="1" noChangeAspect="1" noMove="1" noResize="1" noEditPoints="1" noAdjustHandles="1" noChangeArrowheads="1" noChangeShapeType="1" noTextEdit="1"/>
                  </p:cNvSpPr>
                  <p:nvPr/>
                </p:nvSpPr>
                <p:spPr>
                  <a:xfrm>
                    <a:off x="-243393" y="5306321"/>
                    <a:ext cx="439544" cy="400110"/>
                  </a:xfrm>
                  <a:prstGeom prst="rect">
                    <a:avLst/>
                  </a:prstGeom>
                  <a:blipFill>
                    <a:blip r:embed="rId12"/>
                    <a:stretch>
                      <a:fillRect l="-15278" t="-9091" r="-2778" b="-25758"/>
                    </a:stretch>
                  </a:blipFill>
                </p:spPr>
                <p:txBody>
                  <a:bodyPr/>
                  <a:lstStyle/>
                  <a:p>
                    <a:r>
                      <a:rPr lang="en-US">
                        <a:noFill/>
                      </a:rPr>
                      <a:t> </a:t>
                    </a:r>
                  </a:p>
                </p:txBody>
              </p:sp>
            </mc:Fallback>
          </mc:AlternateContent>
        </p:grpSp>
        <p:cxnSp>
          <p:nvCxnSpPr>
            <p:cNvPr id="120" name="Straight Arrow Connector 119">
              <a:extLst>
                <a:ext uri="{FF2B5EF4-FFF2-40B4-BE49-F238E27FC236}">
                  <a16:creationId xmlns:a16="http://schemas.microsoft.com/office/drawing/2014/main" id="{7F2BFC9D-6B15-4D77-A20E-0C7EC88FF3CD}"/>
                </a:ext>
              </a:extLst>
            </p:cNvPr>
            <p:cNvCxnSpPr>
              <a:cxnSpLocks/>
              <a:stCxn id="152" idx="0"/>
            </p:cNvCxnSpPr>
            <p:nvPr/>
          </p:nvCxnSpPr>
          <p:spPr>
            <a:xfrm flipV="1">
              <a:off x="5194192" y="5291919"/>
              <a:ext cx="421140" cy="305199"/>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21" name="Straight Arrow Connector 120">
              <a:extLst>
                <a:ext uri="{FF2B5EF4-FFF2-40B4-BE49-F238E27FC236}">
                  <a16:creationId xmlns:a16="http://schemas.microsoft.com/office/drawing/2014/main" id="{2072D28C-2A1B-42F4-B7BE-F150292FB593}"/>
                </a:ext>
              </a:extLst>
            </p:cNvPr>
            <p:cNvCxnSpPr/>
            <p:nvPr/>
          </p:nvCxnSpPr>
          <p:spPr>
            <a:xfrm>
              <a:off x="5268683" y="4526331"/>
              <a:ext cx="309713" cy="380257"/>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22" name="Straight Arrow Connector 121">
              <a:extLst>
                <a:ext uri="{FF2B5EF4-FFF2-40B4-BE49-F238E27FC236}">
                  <a16:creationId xmlns:a16="http://schemas.microsoft.com/office/drawing/2014/main" id="{6801CD37-34DA-4874-B45D-EE7A27EFFE10}"/>
                </a:ext>
              </a:extLst>
            </p:cNvPr>
            <p:cNvCxnSpPr>
              <a:stCxn id="142" idx="0"/>
              <a:endCxn id="112" idx="4"/>
            </p:cNvCxnSpPr>
            <p:nvPr/>
          </p:nvCxnSpPr>
          <p:spPr>
            <a:xfrm flipH="1" flipV="1">
              <a:off x="5807597" y="4611653"/>
              <a:ext cx="11410" cy="256983"/>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23" name="Straight Arrow Connector 122">
              <a:extLst>
                <a:ext uri="{FF2B5EF4-FFF2-40B4-BE49-F238E27FC236}">
                  <a16:creationId xmlns:a16="http://schemas.microsoft.com/office/drawing/2014/main" id="{D36CF405-11B7-4B2C-8429-26FD4BF3C86B}"/>
                </a:ext>
              </a:extLst>
            </p:cNvPr>
            <p:cNvCxnSpPr>
              <a:stCxn id="112" idx="0"/>
              <a:endCxn id="140" idx="2"/>
            </p:cNvCxnSpPr>
            <p:nvPr/>
          </p:nvCxnSpPr>
          <p:spPr>
            <a:xfrm flipV="1">
              <a:off x="5807597" y="3835801"/>
              <a:ext cx="4208" cy="28877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24" name="Straight Arrow Connector 123">
              <a:extLst>
                <a:ext uri="{FF2B5EF4-FFF2-40B4-BE49-F238E27FC236}">
                  <a16:creationId xmlns:a16="http://schemas.microsoft.com/office/drawing/2014/main" id="{F6D55CA7-8BB8-450B-8FEC-D183B73E410E}"/>
                </a:ext>
              </a:extLst>
            </p:cNvPr>
            <p:cNvCxnSpPr>
              <a:cxnSpLocks/>
              <a:stCxn id="148" idx="6"/>
            </p:cNvCxnSpPr>
            <p:nvPr/>
          </p:nvCxnSpPr>
          <p:spPr>
            <a:xfrm>
              <a:off x="4790605" y="3440321"/>
              <a:ext cx="723127" cy="15380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25" name="Straight Arrow Connector 124">
              <a:extLst>
                <a:ext uri="{FF2B5EF4-FFF2-40B4-BE49-F238E27FC236}">
                  <a16:creationId xmlns:a16="http://schemas.microsoft.com/office/drawing/2014/main" id="{CB8905CF-D77C-4B1B-917E-BBE23968978F}"/>
                </a:ext>
              </a:extLst>
            </p:cNvPr>
            <p:cNvCxnSpPr>
              <a:stCxn id="140" idx="3"/>
              <a:endCxn id="114" idx="3"/>
            </p:cNvCxnSpPr>
            <p:nvPr/>
          </p:nvCxnSpPr>
          <p:spPr>
            <a:xfrm flipV="1">
              <a:off x="6063637" y="3556862"/>
              <a:ext cx="176810" cy="78884"/>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26" name="Straight Arrow Connector 125">
              <a:extLst>
                <a:ext uri="{FF2B5EF4-FFF2-40B4-BE49-F238E27FC236}">
                  <a16:creationId xmlns:a16="http://schemas.microsoft.com/office/drawing/2014/main" id="{7F5B7CDE-DBFA-4FCD-A194-C4141673F6E6}"/>
                </a:ext>
              </a:extLst>
            </p:cNvPr>
            <p:cNvCxnSpPr>
              <a:stCxn id="114" idx="1"/>
              <a:endCxn id="137" idx="2"/>
            </p:cNvCxnSpPr>
            <p:nvPr/>
          </p:nvCxnSpPr>
          <p:spPr>
            <a:xfrm flipH="1" flipV="1">
              <a:off x="6058453" y="2940311"/>
              <a:ext cx="181994" cy="272133"/>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27" name="Straight Arrow Connector 126">
              <a:extLst>
                <a:ext uri="{FF2B5EF4-FFF2-40B4-BE49-F238E27FC236}">
                  <a16:creationId xmlns:a16="http://schemas.microsoft.com/office/drawing/2014/main" id="{14F3DA3C-1EFF-4974-BA2C-F39776F90005}"/>
                </a:ext>
              </a:extLst>
            </p:cNvPr>
            <p:cNvCxnSpPr>
              <a:cxnSpLocks/>
              <a:endCxn id="138" idx="1"/>
            </p:cNvCxnSpPr>
            <p:nvPr/>
          </p:nvCxnSpPr>
          <p:spPr>
            <a:xfrm>
              <a:off x="4451967" y="2227147"/>
              <a:ext cx="1391830" cy="51406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28" name="Straight Arrow Connector 127">
              <a:extLst>
                <a:ext uri="{FF2B5EF4-FFF2-40B4-BE49-F238E27FC236}">
                  <a16:creationId xmlns:a16="http://schemas.microsoft.com/office/drawing/2014/main" id="{F69480A0-A783-48ED-A968-CCFC76ABD14B}"/>
                </a:ext>
              </a:extLst>
            </p:cNvPr>
            <p:cNvCxnSpPr>
              <a:cxnSpLocks/>
              <a:endCxn id="138" idx="1"/>
            </p:cNvCxnSpPr>
            <p:nvPr/>
          </p:nvCxnSpPr>
          <p:spPr>
            <a:xfrm>
              <a:off x="5125602" y="2231686"/>
              <a:ext cx="718195" cy="509527"/>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29" name="Straight Arrow Connector 128">
              <a:extLst>
                <a:ext uri="{FF2B5EF4-FFF2-40B4-BE49-F238E27FC236}">
                  <a16:creationId xmlns:a16="http://schemas.microsoft.com/office/drawing/2014/main" id="{66012130-D0A3-4D86-A442-3E256C55779B}"/>
                </a:ext>
              </a:extLst>
            </p:cNvPr>
            <p:cNvCxnSpPr>
              <a:cxnSpLocks/>
              <a:endCxn id="138" idx="1"/>
            </p:cNvCxnSpPr>
            <p:nvPr/>
          </p:nvCxnSpPr>
          <p:spPr>
            <a:xfrm>
              <a:off x="5620755" y="2307619"/>
              <a:ext cx="223042" cy="433594"/>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30" name="Straight Arrow Connector 129">
              <a:extLst>
                <a:ext uri="{FF2B5EF4-FFF2-40B4-BE49-F238E27FC236}">
                  <a16:creationId xmlns:a16="http://schemas.microsoft.com/office/drawing/2014/main" id="{C71D4A7D-0B04-48F1-BF26-823AE0C2C053}"/>
                </a:ext>
              </a:extLst>
            </p:cNvPr>
            <p:cNvCxnSpPr>
              <a:stCxn id="138" idx="0"/>
              <a:endCxn id="115" idx="4"/>
            </p:cNvCxnSpPr>
            <p:nvPr/>
          </p:nvCxnSpPr>
          <p:spPr>
            <a:xfrm flipV="1">
              <a:off x="6063569" y="2303018"/>
              <a:ext cx="208685" cy="23814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31" name="Straight Arrow Connector 130">
              <a:extLst>
                <a:ext uri="{FF2B5EF4-FFF2-40B4-BE49-F238E27FC236}">
                  <a16:creationId xmlns:a16="http://schemas.microsoft.com/office/drawing/2014/main" id="{90655C68-7875-40A2-9920-78158B6A88B5}"/>
                </a:ext>
              </a:extLst>
            </p:cNvPr>
            <p:cNvCxnSpPr>
              <a:stCxn id="138" idx="3"/>
              <a:endCxn id="116" idx="3"/>
            </p:cNvCxnSpPr>
            <p:nvPr/>
          </p:nvCxnSpPr>
          <p:spPr>
            <a:xfrm flipV="1">
              <a:off x="6283341" y="2235149"/>
              <a:ext cx="461930" cy="506064"/>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36" name="Straight Arrow Connector 135">
              <a:extLst>
                <a:ext uri="{FF2B5EF4-FFF2-40B4-BE49-F238E27FC236}">
                  <a16:creationId xmlns:a16="http://schemas.microsoft.com/office/drawing/2014/main" id="{02FCAB8F-4FB2-4C5B-9D73-6C7FE1F76C3B}"/>
                </a:ext>
              </a:extLst>
            </p:cNvPr>
            <p:cNvCxnSpPr>
              <a:stCxn id="138" idx="3"/>
              <a:endCxn id="117" idx="2"/>
            </p:cNvCxnSpPr>
            <p:nvPr/>
          </p:nvCxnSpPr>
          <p:spPr>
            <a:xfrm>
              <a:off x="6283341" y="2741213"/>
              <a:ext cx="396404" cy="15497"/>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grpSp>
      <p:sp>
        <p:nvSpPr>
          <p:cNvPr id="143" name="Oval 142">
            <a:extLst>
              <a:ext uri="{FF2B5EF4-FFF2-40B4-BE49-F238E27FC236}">
                <a16:creationId xmlns:a16="http://schemas.microsoft.com/office/drawing/2014/main" id="{6915CAF9-D463-47E0-A3E4-5E6FCF95249F}"/>
              </a:ext>
            </a:extLst>
          </p:cNvPr>
          <p:cNvSpPr/>
          <p:nvPr/>
        </p:nvSpPr>
        <p:spPr>
          <a:xfrm>
            <a:off x="5507994" y="1501542"/>
            <a:ext cx="504824" cy="487082"/>
          </a:xfrm>
          <a:prstGeom prst="ellipse">
            <a:avLst/>
          </a:prstGeom>
          <a:solidFill>
            <a:schemeClr val="accent5">
              <a:lumMod val="40000"/>
              <a:lumOff val="60000"/>
            </a:schemeClr>
          </a:solidFill>
          <a:ln>
            <a:solidFill>
              <a:schemeClr val="tx1"/>
            </a:solidFill>
          </a:ln>
        </p:spPr>
        <p:style>
          <a:lnRef idx="1">
            <a:schemeClr val="accent1"/>
          </a:lnRef>
          <a:fillRef idx="2">
            <a:schemeClr val="accent1"/>
          </a:fillRef>
          <a:effectRef idx="1">
            <a:schemeClr val="accent1"/>
          </a:effectRef>
          <a:fontRef idx="minor">
            <a:schemeClr val="dk1"/>
          </a:fontRef>
        </p:style>
        <p:txBody>
          <a:bodyPr rtlCol="0" anchor="ctr"/>
          <a:lstStyle/>
          <a:p>
            <a:pPr algn="ctr"/>
            <a:r>
              <a:rPr lang="en-US" sz="2400"/>
              <a:t>x</a:t>
            </a:r>
          </a:p>
        </p:txBody>
      </p:sp>
      <p:sp>
        <p:nvSpPr>
          <p:cNvPr id="144" name="Oval 143">
            <a:extLst>
              <a:ext uri="{FF2B5EF4-FFF2-40B4-BE49-F238E27FC236}">
                <a16:creationId xmlns:a16="http://schemas.microsoft.com/office/drawing/2014/main" id="{C16F54D6-E0FF-491A-B037-C1646B801EA2}"/>
              </a:ext>
            </a:extLst>
          </p:cNvPr>
          <p:cNvSpPr/>
          <p:nvPr/>
        </p:nvSpPr>
        <p:spPr>
          <a:xfrm>
            <a:off x="6181629" y="1506081"/>
            <a:ext cx="504824" cy="487082"/>
          </a:xfrm>
          <a:prstGeom prst="ellipse">
            <a:avLst/>
          </a:prstGeom>
          <a:solidFill>
            <a:schemeClr val="accent5">
              <a:lumMod val="40000"/>
              <a:lumOff val="60000"/>
            </a:schemeClr>
          </a:solidFill>
          <a:ln>
            <a:solidFill>
              <a:schemeClr val="tx1"/>
            </a:solidFill>
          </a:ln>
        </p:spPr>
        <p:style>
          <a:lnRef idx="1">
            <a:schemeClr val="accent1"/>
          </a:lnRef>
          <a:fillRef idx="2">
            <a:schemeClr val="accent1"/>
          </a:fillRef>
          <a:effectRef idx="1">
            <a:schemeClr val="accent1"/>
          </a:effectRef>
          <a:fontRef idx="minor">
            <a:schemeClr val="dk1"/>
          </a:fontRef>
        </p:style>
        <p:txBody>
          <a:bodyPr rtlCol="0" anchor="ctr"/>
          <a:lstStyle/>
          <a:p>
            <a:pPr algn="ctr"/>
            <a:r>
              <a:rPr lang="en-US" sz="2400"/>
              <a:t>y</a:t>
            </a:r>
          </a:p>
        </p:txBody>
      </p:sp>
      <p:sp>
        <p:nvSpPr>
          <p:cNvPr id="145" name="Oval 144">
            <a:extLst>
              <a:ext uri="{FF2B5EF4-FFF2-40B4-BE49-F238E27FC236}">
                <a16:creationId xmlns:a16="http://schemas.microsoft.com/office/drawing/2014/main" id="{27F05B14-5A4E-4E01-A298-4B536468732F}"/>
              </a:ext>
            </a:extLst>
          </p:cNvPr>
          <p:cNvSpPr/>
          <p:nvPr/>
        </p:nvSpPr>
        <p:spPr>
          <a:xfrm>
            <a:off x="6855264" y="1510682"/>
            <a:ext cx="504824" cy="487082"/>
          </a:xfrm>
          <a:prstGeom prst="ellipse">
            <a:avLst/>
          </a:prstGeom>
          <a:solidFill>
            <a:schemeClr val="accent5">
              <a:lumMod val="40000"/>
              <a:lumOff val="60000"/>
            </a:schemeClr>
          </a:solidFill>
          <a:ln>
            <a:solidFill>
              <a:schemeClr val="tx1"/>
            </a:solidFill>
          </a:ln>
        </p:spPr>
        <p:style>
          <a:lnRef idx="1">
            <a:schemeClr val="accent1"/>
          </a:lnRef>
          <a:fillRef idx="2">
            <a:schemeClr val="accent1"/>
          </a:fillRef>
          <a:effectRef idx="1">
            <a:schemeClr val="accent1"/>
          </a:effectRef>
          <a:fontRef idx="minor">
            <a:schemeClr val="dk1"/>
          </a:fontRef>
        </p:style>
        <p:txBody>
          <a:bodyPr rtlCol="0" anchor="ctr"/>
          <a:lstStyle/>
          <a:p>
            <a:pPr algn="ctr"/>
            <a:r>
              <a:rPr lang="en-US" sz="2400"/>
              <a:t>z</a:t>
            </a:r>
          </a:p>
        </p:txBody>
      </p:sp>
      <p:grpSp>
        <p:nvGrpSpPr>
          <p:cNvPr id="146" name="Group 145">
            <a:extLst>
              <a:ext uri="{FF2B5EF4-FFF2-40B4-BE49-F238E27FC236}">
                <a16:creationId xmlns:a16="http://schemas.microsoft.com/office/drawing/2014/main" id="{CA655701-4C09-4054-9E1D-98ACF02C4F38}"/>
              </a:ext>
            </a:extLst>
          </p:cNvPr>
          <p:cNvGrpSpPr/>
          <p:nvPr/>
        </p:nvGrpSpPr>
        <p:grpSpPr>
          <a:xfrm>
            <a:off x="5760406" y="1988624"/>
            <a:ext cx="1347270" cy="3785721"/>
            <a:chOff x="4195857" y="2408753"/>
            <a:chExt cx="1347270" cy="3785721"/>
          </a:xfrm>
        </p:grpSpPr>
        <p:sp>
          <p:nvSpPr>
            <p:cNvPr id="147" name="Rectangle 146">
              <a:extLst>
                <a:ext uri="{FF2B5EF4-FFF2-40B4-BE49-F238E27FC236}">
                  <a16:creationId xmlns:a16="http://schemas.microsoft.com/office/drawing/2014/main" id="{35EF813C-D9E0-4731-A2E3-54B71DB0DED4}"/>
                </a:ext>
              </a:extLst>
            </p:cNvPr>
            <p:cNvSpPr/>
            <p:nvPr/>
          </p:nvSpPr>
          <p:spPr>
            <a:xfrm>
              <a:off x="4366986" y="2651835"/>
              <a:ext cx="390525" cy="385762"/>
            </a:xfrm>
            <a:prstGeom prst="rect">
              <a:avLst/>
            </a:prstGeom>
            <a:solidFill>
              <a:schemeClr val="accent6">
                <a:lumMod val="20000"/>
                <a:lumOff val="8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solidFill>
                    <a:schemeClr val="tx1"/>
                  </a:solidFill>
                </a:rPr>
                <a:t>*</a:t>
              </a:r>
            </a:p>
          </p:txBody>
        </p:sp>
        <p:sp>
          <p:nvSpPr>
            <p:cNvPr id="148" name="Oval 147">
              <a:extLst>
                <a:ext uri="{FF2B5EF4-FFF2-40B4-BE49-F238E27FC236}">
                  <a16:creationId xmlns:a16="http://schemas.microsoft.com/office/drawing/2014/main" id="{AEE6365E-96FF-40CE-ABFD-07147A27CC84}"/>
                </a:ext>
              </a:extLst>
            </p:cNvPr>
            <p:cNvSpPr/>
            <p:nvPr/>
          </p:nvSpPr>
          <p:spPr>
            <a:xfrm>
              <a:off x="4309753" y="3180054"/>
              <a:ext cx="504824" cy="487082"/>
            </a:xfrm>
            <a:prstGeom prst="ellipse">
              <a:avLst/>
            </a:prstGeom>
            <a:solidFill>
              <a:schemeClr val="accent5">
                <a:lumMod val="40000"/>
                <a:lumOff val="60000"/>
              </a:schemeClr>
            </a:solidFill>
            <a:ln>
              <a:solidFill>
                <a:schemeClr val="tx1"/>
              </a:solidFill>
            </a:ln>
          </p:spPr>
          <p:style>
            <a:lnRef idx="1">
              <a:schemeClr val="accent1"/>
            </a:lnRef>
            <a:fillRef idx="2">
              <a:schemeClr val="accent1"/>
            </a:fillRef>
            <a:effectRef idx="1">
              <a:schemeClr val="accent1"/>
            </a:effectRef>
            <a:fontRef idx="minor">
              <a:schemeClr val="dk1"/>
            </a:fontRef>
          </p:style>
          <p:txBody>
            <a:bodyPr rtlCol="0" anchor="ctr"/>
            <a:lstStyle/>
            <a:p>
              <a:pPr algn="ctr"/>
              <a:r>
                <a:rPr lang="en-US" sz="2400"/>
                <a:t>a</a:t>
              </a:r>
            </a:p>
          </p:txBody>
        </p:sp>
        <p:sp>
          <p:nvSpPr>
            <p:cNvPr id="149" name="Rectangle 148">
              <a:extLst>
                <a:ext uri="{FF2B5EF4-FFF2-40B4-BE49-F238E27FC236}">
                  <a16:creationId xmlns:a16="http://schemas.microsoft.com/office/drawing/2014/main" id="{46ECFD02-E05C-40C1-B8B5-1AF3F5440BBD}"/>
                </a:ext>
              </a:extLst>
            </p:cNvPr>
            <p:cNvSpPr/>
            <p:nvPr/>
          </p:nvSpPr>
          <p:spPr>
            <a:xfrm>
              <a:off x="4919095" y="3572408"/>
              <a:ext cx="390525" cy="385762"/>
            </a:xfrm>
            <a:prstGeom prst="rect">
              <a:avLst/>
            </a:prstGeom>
            <a:solidFill>
              <a:schemeClr val="accent6">
                <a:lumMod val="20000"/>
                <a:lumOff val="8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a:solidFill>
                    <a:schemeClr val="tx1"/>
                  </a:solidFill>
                </a:rPr>
                <a:t>+</a:t>
              </a:r>
            </a:p>
          </p:txBody>
        </p:sp>
        <p:sp>
          <p:nvSpPr>
            <p:cNvPr id="150" name="Oval 149">
              <a:extLst>
                <a:ext uri="{FF2B5EF4-FFF2-40B4-BE49-F238E27FC236}">
                  <a16:creationId xmlns:a16="http://schemas.microsoft.com/office/drawing/2014/main" id="{660D1191-C4AA-41B2-858C-EF5C7BDB4AF8}"/>
                </a:ext>
              </a:extLst>
            </p:cNvPr>
            <p:cNvSpPr/>
            <p:nvPr/>
          </p:nvSpPr>
          <p:spPr>
            <a:xfrm>
              <a:off x="4858133" y="4247154"/>
              <a:ext cx="504824" cy="487082"/>
            </a:xfrm>
            <a:prstGeom prst="ellipse">
              <a:avLst/>
            </a:prstGeom>
            <a:solidFill>
              <a:schemeClr val="accent5">
                <a:lumMod val="40000"/>
                <a:lumOff val="60000"/>
              </a:schemeClr>
            </a:solidFill>
            <a:ln>
              <a:solidFill>
                <a:schemeClr val="tx1"/>
              </a:solidFill>
            </a:ln>
          </p:spPr>
          <p:style>
            <a:lnRef idx="1">
              <a:schemeClr val="accent1"/>
            </a:lnRef>
            <a:fillRef idx="2">
              <a:schemeClr val="accent1"/>
            </a:fillRef>
            <a:effectRef idx="1">
              <a:schemeClr val="accent1"/>
            </a:effectRef>
            <a:fontRef idx="minor">
              <a:schemeClr val="dk1"/>
            </a:fontRef>
          </p:style>
          <p:txBody>
            <a:bodyPr rtlCol="0" anchor="ctr"/>
            <a:lstStyle/>
            <a:p>
              <a:pPr algn="ctr"/>
              <a:r>
                <a:rPr lang="en-US" sz="2400"/>
                <a:t>b</a:t>
              </a:r>
            </a:p>
          </p:txBody>
        </p:sp>
        <p:sp>
          <p:nvSpPr>
            <p:cNvPr id="151" name="Rectangle 150">
              <a:extLst>
                <a:ext uri="{FF2B5EF4-FFF2-40B4-BE49-F238E27FC236}">
                  <a16:creationId xmlns:a16="http://schemas.microsoft.com/office/drawing/2014/main" id="{BEBE169C-13BB-4CE4-A351-C20C44A73DE5}"/>
                </a:ext>
              </a:extLst>
            </p:cNvPr>
            <p:cNvSpPr/>
            <p:nvPr/>
          </p:nvSpPr>
          <p:spPr>
            <a:xfrm>
              <a:off x="4926641" y="5016431"/>
              <a:ext cx="390525" cy="385762"/>
            </a:xfrm>
            <a:prstGeom prst="rect">
              <a:avLst/>
            </a:prstGeom>
            <a:solidFill>
              <a:schemeClr val="accent6">
                <a:lumMod val="20000"/>
                <a:lumOff val="8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sz="2400">
                  <a:solidFill>
                    <a:schemeClr val="tx1"/>
                  </a:solidFill>
                </a:rPr>
                <a:t>Σ</a:t>
              </a:r>
              <a:endParaRPr lang="en-US" sz="2400">
                <a:solidFill>
                  <a:schemeClr val="tx1"/>
                </a:solidFill>
              </a:endParaRPr>
            </a:p>
          </p:txBody>
        </p:sp>
        <p:sp>
          <p:nvSpPr>
            <p:cNvPr id="152" name="Oval 151">
              <a:extLst>
                <a:ext uri="{FF2B5EF4-FFF2-40B4-BE49-F238E27FC236}">
                  <a16:creationId xmlns:a16="http://schemas.microsoft.com/office/drawing/2014/main" id="{772BCE01-896C-4C2E-8C77-D51A5634A2AB}"/>
                </a:ext>
              </a:extLst>
            </p:cNvPr>
            <p:cNvSpPr/>
            <p:nvPr/>
          </p:nvSpPr>
          <p:spPr>
            <a:xfrm>
              <a:off x="4864152" y="5707392"/>
              <a:ext cx="504824" cy="487082"/>
            </a:xfrm>
            <a:prstGeom prst="ellipse">
              <a:avLst/>
            </a:prstGeom>
            <a:solidFill>
              <a:schemeClr val="accent5">
                <a:lumMod val="40000"/>
                <a:lumOff val="60000"/>
              </a:schemeClr>
            </a:solidFill>
            <a:ln>
              <a:solidFill>
                <a:schemeClr val="tx1"/>
              </a:solidFill>
            </a:ln>
          </p:spPr>
          <p:style>
            <a:lnRef idx="1">
              <a:schemeClr val="accent1"/>
            </a:lnRef>
            <a:fillRef idx="2">
              <a:schemeClr val="accent1"/>
            </a:fillRef>
            <a:effectRef idx="1">
              <a:schemeClr val="accent1"/>
            </a:effectRef>
            <a:fontRef idx="minor">
              <a:schemeClr val="dk1"/>
            </a:fontRef>
          </p:style>
          <p:txBody>
            <a:bodyPr rtlCol="0" anchor="ctr"/>
            <a:lstStyle/>
            <a:p>
              <a:pPr algn="ctr"/>
              <a:r>
                <a:rPr lang="en-US" sz="2800"/>
                <a:t>c</a:t>
              </a:r>
              <a:endParaRPr lang="en-US" sz="2400"/>
            </a:p>
          </p:txBody>
        </p:sp>
        <p:cxnSp>
          <p:nvCxnSpPr>
            <p:cNvPr id="153" name="Straight Arrow Connector 152">
              <a:extLst>
                <a:ext uri="{FF2B5EF4-FFF2-40B4-BE49-F238E27FC236}">
                  <a16:creationId xmlns:a16="http://schemas.microsoft.com/office/drawing/2014/main" id="{0485E785-9D4E-470B-A6B5-5AAF67D4FE8A}"/>
                </a:ext>
              </a:extLst>
            </p:cNvPr>
            <p:cNvCxnSpPr>
              <a:cxnSpLocks/>
              <a:stCxn id="143" idx="4"/>
              <a:endCxn id="147" idx="0"/>
            </p:cNvCxnSpPr>
            <p:nvPr/>
          </p:nvCxnSpPr>
          <p:spPr>
            <a:xfrm>
              <a:off x="4195857" y="2408753"/>
              <a:ext cx="366392" cy="243082"/>
            </a:xfrm>
            <a:prstGeom prst="straightConnector1">
              <a:avLst/>
            </a:prstGeom>
            <a:ln w="28575">
              <a:solidFill>
                <a:schemeClr val="bg2">
                  <a:lumMod val="50000"/>
                </a:schemeClr>
              </a:solidFill>
              <a:tailEnd type="triangle"/>
            </a:ln>
          </p:spPr>
          <p:style>
            <a:lnRef idx="3">
              <a:schemeClr val="accent3"/>
            </a:lnRef>
            <a:fillRef idx="0">
              <a:schemeClr val="accent3"/>
            </a:fillRef>
            <a:effectRef idx="2">
              <a:schemeClr val="accent3"/>
            </a:effectRef>
            <a:fontRef idx="minor">
              <a:schemeClr val="tx1"/>
            </a:fontRef>
          </p:style>
        </p:cxnSp>
        <p:cxnSp>
          <p:nvCxnSpPr>
            <p:cNvPr id="154" name="Straight Arrow Connector 153">
              <a:extLst>
                <a:ext uri="{FF2B5EF4-FFF2-40B4-BE49-F238E27FC236}">
                  <a16:creationId xmlns:a16="http://schemas.microsoft.com/office/drawing/2014/main" id="{C4DFCF8F-4EBC-4F57-BE4C-10C28CA26D2B}"/>
                </a:ext>
              </a:extLst>
            </p:cNvPr>
            <p:cNvCxnSpPr>
              <a:cxnSpLocks/>
              <a:stCxn id="144" idx="4"/>
              <a:endCxn id="147" idx="0"/>
            </p:cNvCxnSpPr>
            <p:nvPr/>
          </p:nvCxnSpPr>
          <p:spPr>
            <a:xfrm flipH="1">
              <a:off x="4562249" y="2413292"/>
              <a:ext cx="307243" cy="238543"/>
            </a:xfrm>
            <a:prstGeom prst="straightConnector1">
              <a:avLst/>
            </a:prstGeom>
            <a:ln w="28575">
              <a:solidFill>
                <a:schemeClr val="bg2">
                  <a:lumMod val="50000"/>
                </a:schemeClr>
              </a:solidFill>
              <a:tailEnd type="triangle"/>
            </a:ln>
          </p:spPr>
          <p:style>
            <a:lnRef idx="3">
              <a:schemeClr val="accent3"/>
            </a:lnRef>
            <a:fillRef idx="0">
              <a:schemeClr val="accent3"/>
            </a:fillRef>
            <a:effectRef idx="2">
              <a:schemeClr val="accent3"/>
            </a:effectRef>
            <a:fontRef idx="minor">
              <a:schemeClr val="tx1"/>
            </a:fontRef>
          </p:style>
        </p:cxnSp>
        <p:cxnSp>
          <p:nvCxnSpPr>
            <p:cNvPr id="155" name="Straight Arrow Connector 154">
              <a:extLst>
                <a:ext uri="{FF2B5EF4-FFF2-40B4-BE49-F238E27FC236}">
                  <a16:creationId xmlns:a16="http://schemas.microsoft.com/office/drawing/2014/main" id="{C05E2418-EA7C-4B70-8710-26CBD1D1AF83}"/>
                </a:ext>
              </a:extLst>
            </p:cNvPr>
            <p:cNvCxnSpPr>
              <a:cxnSpLocks/>
              <a:stCxn id="147" idx="2"/>
              <a:endCxn id="148" idx="0"/>
            </p:cNvCxnSpPr>
            <p:nvPr/>
          </p:nvCxnSpPr>
          <p:spPr>
            <a:xfrm flipH="1">
              <a:off x="4562165" y="3037597"/>
              <a:ext cx="84" cy="142457"/>
            </a:xfrm>
            <a:prstGeom prst="straightConnector1">
              <a:avLst/>
            </a:prstGeom>
            <a:ln w="28575">
              <a:solidFill>
                <a:schemeClr val="bg2">
                  <a:lumMod val="50000"/>
                </a:schemeClr>
              </a:solidFill>
              <a:tailEnd type="triangle"/>
            </a:ln>
          </p:spPr>
          <p:style>
            <a:lnRef idx="3">
              <a:schemeClr val="accent3"/>
            </a:lnRef>
            <a:fillRef idx="0">
              <a:schemeClr val="accent3"/>
            </a:fillRef>
            <a:effectRef idx="2">
              <a:schemeClr val="accent3"/>
            </a:effectRef>
            <a:fontRef idx="minor">
              <a:schemeClr val="tx1"/>
            </a:fontRef>
          </p:style>
        </p:cxnSp>
        <p:cxnSp>
          <p:nvCxnSpPr>
            <p:cNvPr id="156" name="Straight Arrow Connector 155">
              <a:extLst>
                <a:ext uri="{FF2B5EF4-FFF2-40B4-BE49-F238E27FC236}">
                  <a16:creationId xmlns:a16="http://schemas.microsoft.com/office/drawing/2014/main" id="{A2DCA8D1-827E-4D85-82DA-45D73AF5EC7C}"/>
                </a:ext>
              </a:extLst>
            </p:cNvPr>
            <p:cNvCxnSpPr>
              <a:cxnSpLocks/>
              <a:stCxn id="148" idx="5"/>
              <a:endCxn id="149" idx="1"/>
            </p:cNvCxnSpPr>
            <p:nvPr/>
          </p:nvCxnSpPr>
          <p:spPr>
            <a:xfrm>
              <a:off x="4740647" y="3595804"/>
              <a:ext cx="178448" cy="169485"/>
            </a:xfrm>
            <a:prstGeom prst="straightConnector1">
              <a:avLst/>
            </a:prstGeom>
            <a:ln w="28575">
              <a:solidFill>
                <a:schemeClr val="bg2">
                  <a:lumMod val="50000"/>
                </a:schemeClr>
              </a:solidFill>
              <a:tailEnd type="triangle"/>
            </a:ln>
          </p:spPr>
          <p:style>
            <a:lnRef idx="3">
              <a:schemeClr val="accent3"/>
            </a:lnRef>
            <a:fillRef idx="0">
              <a:schemeClr val="accent3"/>
            </a:fillRef>
            <a:effectRef idx="2">
              <a:schemeClr val="accent3"/>
            </a:effectRef>
            <a:fontRef idx="minor">
              <a:schemeClr val="tx1"/>
            </a:fontRef>
          </p:style>
        </p:cxnSp>
        <p:cxnSp>
          <p:nvCxnSpPr>
            <p:cNvPr id="157" name="Straight Arrow Connector 156">
              <a:extLst>
                <a:ext uri="{FF2B5EF4-FFF2-40B4-BE49-F238E27FC236}">
                  <a16:creationId xmlns:a16="http://schemas.microsoft.com/office/drawing/2014/main" id="{00E01FDE-6B70-405A-8864-7995D0CCFABD}"/>
                </a:ext>
              </a:extLst>
            </p:cNvPr>
            <p:cNvCxnSpPr>
              <a:cxnSpLocks/>
              <a:stCxn id="145" idx="4"/>
              <a:endCxn id="149" idx="0"/>
            </p:cNvCxnSpPr>
            <p:nvPr/>
          </p:nvCxnSpPr>
          <p:spPr>
            <a:xfrm flipH="1">
              <a:off x="5114358" y="2417893"/>
              <a:ext cx="428769" cy="1154515"/>
            </a:xfrm>
            <a:prstGeom prst="straightConnector1">
              <a:avLst/>
            </a:prstGeom>
            <a:ln w="28575">
              <a:solidFill>
                <a:schemeClr val="bg2">
                  <a:lumMod val="50000"/>
                </a:schemeClr>
              </a:solidFill>
              <a:tailEnd type="triangle"/>
            </a:ln>
          </p:spPr>
          <p:style>
            <a:lnRef idx="3">
              <a:schemeClr val="accent3"/>
            </a:lnRef>
            <a:fillRef idx="0">
              <a:schemeClr val="accent3"/>
            </a:fillRef>
            <a:effectRef idx="2">
              <a:schemeClr val="accent3"/>
            </a:effectRef>
            <a:fontRef idx="minor">
              <a:schemeClr val="tx1"/>
            </a:fontRef>
          </p:style>
        </p:cxnSp>
        <p:cxnSp>
          <p:nvCxnSpPr>
            <p:cNvPr id="158" name="Straight Arrow Connector 157">
              <a:extLst>
                <a:ext uri="{FF2B5EF4-FFF2-40B4-BE49-F238E27FC236}">
                  <a16:creationId xmlns:a16="http://schemas.microsoft.com/office/drawing/2014/main" id="{82F0ED2D-68F5-4FF8-B4DD-0C3198CC71CF}"/>
                </a:ext>
              </a:extLst>
            </p:cNvPr>
            <p:cNvCxnSpPr>
              <a:cxnSpLocks/>
              <a:stCxn id="149" idx="2"/>
              <a:endCxn id="150" idx="0"/>
            </p:cNvCxnSpPr>
            <p:nvPr/>
          </p:nvCxnSpPr>
          <p:spPr>
            <a:xfrm flipH="1">
              <a:off x="5110545" y="3958170"/>
              <a:ext cx="3813" cy="288984"/>
            </a:xfrm>
            <a:prstGeom prst="straightConnector1">
              <a:avLst/>
            </a:prstGeom>
            <a:ln w="28575">
              <a:solidFill>
                <a:schemeClr val="bg2">
                  <a:lumMod val="50000"/>
                </a:schemeClr>
              </a:solidFill>
              <a:tailEnd type="triangle"/>
            </a:ln>
          </p:spPr>
          <p:style>
            <a:lnRef idx="3">
              <a:schemeClr val="accent3"/>
            </a:lnRef>
            <a:fillRef idx="0">
              <a:schemeClr val="accent3"/>
            </a:fillRef>
            <a:effectRef idx="2">
              <a:schemeClr val="accent3"/>
            </a:effectRef>
            <a:fontRef idx="minor">
              <a:schemeClr val="tx1"/>
            </a:fontRef>
          </p:style>
        </p:cxnSp>
        <p:cxnSp>
          <p:nvCxnSpPr>
            <p:cNvPr id="159" name="Straight Arrow Connector 158">
              <a:extLst>
                <a:ext uri="{FF2B5EF4-FFF2-40B4-BE49-F238E27FC236}">
                  <a16:creationId xmlns:a16="http://schemas.microsoft.com/office/drawing/2014/main" id="{37A808CD-6568-4B17-B246-E87101914B29}"/>
                </a:ext>
              </a:extLst>
            </p:cNvPr>
            <p:cNvCxnSpPr>
              <a:cxnSpLocks/>
              <a:stCxn id="150" idx="4"/>
              <a:endCxn id="151" idx="0"/>
            </p:cNvCxnSpPr>
            <p:nvPr/>
          </p:nvCxnSpPr>
          <p:spPr>
            <a:xfrm>
              <a:off x="5110545" y="4734236"/>
              <a:ext cx="11359" cy="282195"/>
            </a:xfrm>
            <a:prstGeom prst="straightConnector1">
              <a:avLst/>
            </a:prstGeom>
            <a:ln w="28575">
              <a:solidFill>
                <a:schemeClr val="bg2">
                  <a:lumMod val="50000"/>
                </a:schemeClr>
              </a:solidFill>
              <a:tailEnd type="triangle"/>
            </a:ln>
          </p:spPr>
          <p:style>
            <a:lnRef idx="3">
              <a:schemeClr val="accent3"/>
            </a:lnRef>
            <a:fillRef idx="0">
              <a:schemeClr val="accent3"/>
            </a:fillRef>
            <a:effectRef idx="2">
              <a:schemeClr val="accent3"/>
            </a:effectRef>
            <a:fontRef idx="minor">
              <a:schemeClr val="tx1"/>
            </a:fontRef>
          </p:style>
        </p:cxnSp>
        <p:cxnSp>
          <p:nvCxnSpPr>
            <p:cNvPr id="160" name="Straight Arrow Connector 159">
              <a:extLst>
                <a:ext uri="{FF2B5EF4-FFF2-40B4-BE49-F238E27FC236}">
                  <a16:creationId xmlns:a16="http://schemas.microsoft.com/office/drawing/2014/main" id="{A7B30E2B-0E9C-4233-A699-72F88DBF5E3D}"/>
                </a:ext>
              </a:extLst>
            </p:cNvPr>
            <p:cNvCxnSpPr>
              <a:cxnSpLocks/>
              <a:stCxn id="151" idx="2"/>
              <a:endCxn id="152" idx="0"/>
            </p:cNvCxnSpPr>
            <p:nvPr/>
          </p:nvCxnSpPr>
          <p:spPr>
            <a:xfrm flipH="1">
              <a:off x="5116564" y="5402193"/>
              <a:ext cx="5340" cy="305199"/>
            </a:xfrm>
            <a:prstGeom prst="straightConnector1">
              <a:avLst/>
            </a:prstGeom>
            <a:ln w="28575">
              <a:solidFill>
                <a:schemeClr val="bg2">
                  <a:lumMod val="50000"/>
                </a:schemeClr>
              </a:solidFill>
              <a:tailEnd type="triangle"/>
            </a:ln>
          </p:spPr>
          <p:style>
            <a:lnRef idx="3">
              <a:schemeClr val="accent3"/>
            </a:lnRef>
            <a:fillRef idx="0">
              <a:schemeClr val="accent3"/>
            </a:fillRef>
            <a:effectRef idx="2">
              <a:schemeClr val="accent3"/>
            </a:effectRef>
            <a:fontRef idx="minor">
              <a:schemeClr val="tx1"/>
            </a:fontRef>
          </p:style>
        </p:cxnSp>
      </p:grpSp>
      <p:pic>
        <p:nvPicPr>
          <p:cNvPr id="161" name="内容占位符 5" descr="无填充的笑脸">
            <a:extLst>
              <a:ext uri="{FF2B5EF4-FFF2-40B4-BE49-F238E27FC236}">
                <a16:creationId xmlns:a16="http://schemas.microsoft.com/office/drawing/2014/main" id="{294040D7-6D25-41B8-BF27-D6536B81274C}"/>
              </a:ext>
            </a:extLst>
          </p:cNvPr>
          <p:cNvPicPr>
            <a:picLocks noChangeAspect="1"/>
          </p:cNvPicPr>
          <p:nvPr/>
        </p:nvPicPr>
        <p:blipFill>
          <a:blip r:embed="rId13">
            <a:extLst>
              <a:ext uri="{96DAC541-7B7A-43D3-8B79-37D633B846F1}">
                <asvg:svgBlip xmlns:asvg="http://schemas.microsoft.com/office/drawing/2016/SVG/main" xmlns="" r:embed="rId14"/>
              </a:ext>
            </a:extLst>
          </a:blip>
          <a:stretch>
            <a:fillRect/>
          </a:stretch>
        </p:blipFill>
        <p:spPr>
          <a:xfrm flipH="1">
            <a:off x="7921539" y="3792804"/>
            <a:ext cx="658742" cy="658742"/>
          </a:xfrm>
          <a:prstGeom prst="rect">
            <a:avLst/>
          </a:prstGeom>
        </p:spPr>
      </p:pic>
      <p:sp>
        <p:nvSpPr>
          <p:cNvPr id="162" name="TextBox 45">
            <a:extLst>
              <a:ext uri="{FF2B5EF4-FFF2-40B4-BE49-F238E27FC236}">
                <a16:creationId xmlns:a16="http://schemas.microsoft.com/office/drawing/2014/main" id="{CBDEE884-F94C-475A-8E0C-C0D158B262D7}"/>
              </a:ext>
            </a:extLst>
          </p:cNvPr>
          <p:cNvSpPr txBox="1"/>
          <p:nvPr/>
        </p:nvSpPr>
        <p:spPr>
          <a:xfrm>
            <a:off x="8580282" y="3702741"/>
            <a:ext cx="3593548" cy="830997"/>
          </a:xfrm>
          <a:prstGeom prst="rect">
            <a:avLst/>
          </a:prstGeom>
          <a:noFill/>
        </p:spPr>
        <p:txBody>
          <a:bodyPr wrap="none" rtlCol="0">
            <a:spAutoFit/>
          </a:bodyPr>
          <a:lstStyle>
            <a:defPPr>
              <a:defRPr lang="en-US"/>
            </a:defPPr>
            <a:lvl1pPr marL="0" algn="l" defTabSz="3038715" rtl="0" eaLnBrk="1" latinLnBrk="0" hangingPunct="1">
              <a:defRPr sz="6000" kern="1200">
                <a:solidFill>
                  <a:schemeClr val="tx1"/>
                </a:solidFill>
                <a:latin typeface="+mn-lt"/>
                <a:ea typeface="+mn-ea"/>
                <a:cs typeface="+mn-cs"/>
              </a:defRPr>
            </a:lvl1pPr>
            <a:lvl2pPr marL="1519358" algn="l" defTabSz="3038715" rtl="0" eaLnBrk="1" latinLnBrk="0" hangingPunct="1">
              <a:defRPr sz="6000" kern="1200">
                <a:solidFill>
                  <a:schemeClr val="tx1"/>
                </a:solidFill>
                <a:latin typeface="+mn-lt"/>
                <a:ea typeface="+mn-ea"/>
                <a:cs typeface="+mn-cs"/>
              </a:defRPr>
            </a:lvl2pPr>
            <a:lvl3pPr marL="3038715" algn="l" defTabSz="3038715" rtl="0" eaLnBrk="1" latinLnBrk="0" hangingPunct="1">
              <a:defRPr sz="6000" kern="1200">
                <a:solidFill>
                  <a:schemeClr val="tx1"/>
                </a:solidFill>
                <a:latin typeface="+mn-lt"/>
                <a:ea typeface="+mn-ea"/>
                <a:cs typeface="+mn-cs"/>
              </a:defRPr>
            </a:lvl3pPr>
            <a:lvl4pPr marL="4558071" algn="l" defTabSz="3038715" rtl="0" eaLnBrk="1" latinLnBrk="0" hangingPunct="1">
              <a:defRPr sz="6000" kern="1200">
                <a:solidFill>
                  <a:schemeClr val="tx1"/>
                </a:solidFill>
                <a:latin typeface="+mn-lt"/>
                <a:ea typeface="+mn-ea"/>
                <a:cs typeface="+mn-cs"/>
              </a:defRPr>
            </a:lvl4pPr>
            <a:lvl5pPr marL="6077429" algn="l" defTabSz="3038715" rtl="0" eaLnBrk="1" latinLnBrk="0" hangingPunct="1">
              <a:defRPr sz="6000" kern="1200">
                <a:solidFill>
                  <a:schemeClr val="tx1"/>
                </a:solidFill>
                <a:latin typeface="+mn-lt"/>
                <a:ea typeface="+mn-ea"/>
                <a:cs typeface="+mn-cs"/>
              </a:defRPr>
            </a:lvl5pPr>
            <a:lvl6pPr marL="7596786" algn="l" defTabSz="3038715" rtl="0" eaLnBrk="1" latinLnBrk="0" hangingPunct="1">
              <a:defRPr sz="6000" kern="1200">
                <a:solidFill>
                  <a:schemeClr val="tx1"/>
                </a:solidFill>
                <a:latin typeface="+mn-lt"/>
                <a:ea typeface="+mn-ea"/>
                <a:cs typeface="+mn-cs"/>
              </a:defRPr>
            </a:lvl6pPr>
            <a:lvl7pPr marL="9116145" algn="l" defTabSz="3038715" rtl="0" eaLnBrk="1" latinLnBrk="0" hangingPunct="1">
              <a:defRPr sz="6000" kern="1200">
                <a:solidFill>
                  <a:schemeClr val="tx1"/>
                </a:solidFill>
                <a:latin typeface="+mn-lt"/>
                <a:ea typeface="+mn-ea"/>
                <a:cs typeface="+mn-cs"/>
              </a:defRPr>
            </a:lvl7pPr>
            <a:lvl8pPr marL="10635501" algn="l" defTabSz="3038715" rtl="0" eaLnBrk="1" latinLnBrk="0" hangingPunct="1">
              <a:defRPr sz="6000" kern="1200">
                <a:solidFill>
                  <a:schemeClr val="tx1"/>
                </a:solidFill>
                <a:latin typeface="+mn-lt"/>
                <a:ea typeface="+mn-ea"/>
                <a:cs typeface="+mn-cs"/>
              </a:defRPr>
            </a:lvl8pPr>
            <a:lvl9pPr marL="12154859" algn="l" defTabSz="3038715" rtl="0" eaLnBrk="1" latinLnBrk="0" hangingPunct="1">
              <a:defRPr sz="6000" kern="1200">
                <a:solidFill>
                  <a:schemeClr val="tx1"/>
                </a:solidFill>
                <a:latin typeface="+mn-lt"/>
                <a:ea typeface="+mn-ea"/>
                <a:cs typeface="+mn-cs"/>
              </a:defRPr>
            </a:lvl9pPr>
          </a:lstStyle>
          <a:p>
            <a:r>
              <a:rPr lang="en-US" altLang="zh-CN" sz="2400" dirty="0">
                <a:solidFill>
                  <a:srgbClr val="00B050"/>
                </a:solidFill>
              </a:rPr>
              <a:t>easy to express NNs</a:t>
            </a:r>
            <a:endParaRPr lang="en-US" sz="2400" dirty="0">
              <a:solidFill>
                <a:srgbClr val="00B050"/>
              </a:solidFill>
            </a:endParaRPr>
          </a:p>
          <a:p>
            <a:r>
              <a:rPr lang="en-US" sz="2400" dirty="0">
                <a:solidFill>
                  <a:srgbClr val="00B050"/>
                </a:solidFill>
              </a:rPr>
              <a:t>efficient for grid structures</a:t>
            </a:r>
          </a:p>
        </p:txBody>
      </p:sp>
      <p:sp>
        <p:nvSpPr>
          <p:cNvPr id="57" name="TextBox 65">
            <a:extLst>
              <a:ext uri="{FF2B5EF4-FFF2-40B4-BE49-F238E27FC236}">
                <a16:creationId xmlns:a16="http://schemas.microsoft.com/office/drawing/2014/main" id="{60CD92A2-F4D3-4A82-B551-15068303DA11}"/>
              </a:ext>
            </a:extLst>
          </p:cNvPr>
          <p:cNvSpPr txBox="1"/>
          <p:nvPr/>
        </p:nvSpPr>
        <p:spPr>
          <a:xfrm>
            <a:off x="706413" y="1303671"/>
            <a:ext cx="4103560" cy="584775"/>
          </a:xfrm>
          <a:prstGeom prst="rect">
            <a:avLst/>
          </a:prstGeom>
          <a:noFill/>
        </p:spPr>
        <p:txBody>
          <a:bodyPr wrap="non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3200" b="1" dirty="0"/>
              <a:t>Deep Learning Systems</a:t>
            </a:r>
          </a:p>
        </p:txBody>
      </p:sp>
      <p:sp>
        <p:nvSpPr>
          <p:cNvPr id="58" name="TextBox 57">
            <a:extLst>
              <a:ext uri="{FF2B5EF4-FFF2-40B4-BE49-F238E27FC236}">
                <a16:creationId xmlns:a16="http://schemas.microsoft.com/office/drawing/2014/main" id="{A34991D6-E25F-4D4E-A55B-67D64D9E35CE}"/>
              </a:ext>
            </a:extLst>
          </p:cNvPr>
          <p:cNvSpPr txBox="1"/>
          <p:nvPr/>
        </p:nvSpPr>
        <p:spPr>
          <a:xfrm>
            <a:off x="8580281" y="4695845"/>
            <a:ext cx="3681201" cy="830997"/>
          </a:xfrm>
          <a:prstGeom prst="rect">
            <a:avLst/>
          </a:prstGeom>
          <a:noFill/>
        </p:spPr>
        <p:txBody>
          <a:bodyPr wrap="none" rtlCol="0">
            <a:spAutoFit/>
          </a:bodyPr>
          <a:lstStyle/>
          <a:p>
            <a:r>
              <a:rPr lang="en-US" altLang="zh-CN" sz="2400" dirty="0">
                <a:solidFill>
                  <a:srgbClr val="C00000"/>
                </a:solidFill>
              </a:rPr>
              <a:t>hard to express graph ops</a:t>
            </a:r>
            <a:endParaRPr lang="en-US" sz="2400" dirty="0">
              <a:solidFill>
                <a:srgbClr val="C00000"/>
              </a:solidFill>
            </a:endParaRPr>
          </a:p>
          <a:p>
            <a:r>
              <a:rPr lang="en-US" sz="2400" dirty="0">
                <a:solidFill>
                  <a:srgbClr val="C00000"/>
                </a:solidFill>
              </a:rPr>
              <a:t>hard to handle large graphs</a:t>
            </a:r>
          </a:p>
        </p:txBody>
      </p:sp>
      <p:pic>
        <p:nvPicPr>
          <p:cNvPr id="59" name="图形 7" descr="无填充的悲伤表情">
            <a:extLst>
              <a:ext uri="{FF2B5EF4-FFF2-40B4-BE49-F238E27FC236}">
                <a16:creationId xmlns:a16="http://schemas.microsoft.com/office/drawing/2014/main" id="{E403781B-C7A1-4D1F-B32D-AE041F955286}"/>
              </a:ext>
            </a:extLst>
          </p:cNvPr>
          <p:cNvPicPr>
            <a:picLocks noChangeAspect="1"/>
          </p:cNvPicPr>
          <p:nvPr/>
        </p:nvPicPr>
        <p:blipFill>
          <a:blip r:embed="rId15">
            <a:extLst>
              <a:ext uri="{96DAC541-7B7A-43D3-8B79-37D633B846F1}">
                <asvg:svgBlip xmlns:asvg="http://schemas.microsoft.com/office/drawing/2016/SVG/main" xmlns="" r:embed="rId16"/>
              </a:ext>
            </a:extLst>
          </a:blip>
          <a:stretch>
            <a:fillRect/>
          </a:stretch>
        </p:blipFill>
        <p:spPr>
          <a:xfrm>
            <a:off x="7921538" y="4804977"/>
            <a:ext cx="658742" cy="658742"/>
          </a:xfrm>
          <a:prstGeom prst="rect">
            <a:avLst/>
          </a:prstGeom>
        </p:spPr>
      </p:pic>
      <p:sp>
        <p:nvSpPr>
          <p:cNvPr id="63" name="Title 1">
            <a:extLst>
              <a:ext uri="{FF2B5EF4-FFF2-40B4-BE49-F238E27FC236}">
                <a16:creationId xmlns:a16="http://schemas.microsoft.com/office/drawing/2014/main" id="{BC74E48E-0852-4444-AEB4-D476382C7AA4}"/>
              </a:ext>
            </a:extLst>
          </p:cNvPr>
          <p:cNvSpPr txBox="1">
            <a:spLocks/>
          </p:cNvSpPr>
          <p:nvPr/>
        </p:nvSpPr>
        <p:spPr>
          <a:xfrm>
            <a:off x="838200" y="336078"/>
            <a:ext cx="10515600" cy="772559"/>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accent4">
                    <a:lumMod val="50000"/>
                  </a:schemeClr>
                </a:solidFill>
                <a:latin typeface="+mj-lt"/>
                <a:ea typeface="Arial" charset="0"/>
                <a:cs typeface="Arial" charset="0"/>
              </a:defRPr>
            </a:lvl1pPr>
          </a:lstStyle>
          <a:p>
            <a:r>
              <a:rPr lang="en-US" dirty="0"/>
              <a:t>Existing Systems are Insufficient</a:t>
            </a:r>
          </a:p>
        </p:txBody>
      </p:sp>
      <p:grpSp>
        <p:nvGrpSpPr>
          <p:cNvPr id="66" name="组合 16">
            <a:extLst>
              <a:ext uri="{FF2B5EF4-FFF2-40B4-BE49-F238E27FC236}">
                <a16:creationId xmlns:a16="http://schemas.microsoft.com/office/drawing/2014/main" id="{62C9B6B0-7E2E-4BF5-B8CD-3305F6AB67E5}"/>
              </a:ext>
            </a:extLst>
          </p:cNvPr>
          <p:cNvGrpSpPr/>
          <p:nvPr/>
        </p:nvGrpSpPr>
        <p:grpSpPr>
          <a:xfrm>
            <a:off x="794230" y="1643985"/>
            <a:ext cx="3646862" cy="1290042"/>
            <a:chOff x="11275151" y="5077975"/>
            <a:chExt cx="3646862" cy="1290042"/>
          </a:xfrm>
        </p:grpSpPr>
        <p:pic>
          <p:nvPicPr>
            <p:cNvPr id="67" name="Picture 6" descr="Image result for mxnet">
              <a:extLst>
                <a:ext uri="{FF2B5EF4-FFF2-40B4-BE49-F238E27FC236}">
                  <a16:creationId xmlns:a16="http://schemas.microsoft.com/office/drawing/2014/main" id="{1A4B8BED-7BA5-4428-84D9-71941ADA5F26}"/>
                </a:ext>
              </a:extLst>
            </p:cNvPr>
            <p:cNvPicPr>
              <a:picLocks noChangeAspect="1" noChangeArrowheads="1"/>
            </p:cNvPicPr>
            <p:nvPr/>
          </p:nvPicPr>
          <p:blipFill>
            <a:blip r:embed="rId17" cstate="print">
              <a:extLst>
                <a:ext uri="{28A0092B-C50C-407E-A947-70E740481C1C}">
                  <a14:useLocalDpi xmlns:a14="http://schemas.microsoft.com/office/drawing/2010/main" val="0"/>
                </a:ext>
              </a:extLst>
            </a:blip>
            <a:srcRect/>
            <a:stretch>
              <a:fillRect/>
            </a:stretch>
          </p:blipFill>
          <p:spPr bwMode="auto">
            <a:xfrm>
              <a:off x="13517490" y="5887006"/>
              <a:ext cx="1404523" cy="481011"/>
            </a:xfrm>
            <a:prstGeom prst="rect">
              <a:avLst/>
            </a:prstGeom>
            <a:noFill/>
            <a:extLst>
              <a:ext uri="{909E8E84-426E-40DD-AFC4-6F175D3DCCD1}">
                <a14:hiddenFill xmlns:a14="http://schemas.microsoft.com/office/drawing/2010/main">
                  <a:solidFill>
                    <a:srgbClr val="FFFFFF"/>
                  </a:solidFill>
                </a14:hiddenFill>
              </a:ext>
            </a:extLst>
          </p:spPr>
        </p:pic>
        <p:pic>
          <p:nvPicPr>
            <p:cNvPr id="68" name="Picture 2" descr="PyTorch Logo">
              <a:extLst>
                <a:ext uri="{FF2B5EF4-FFF2-40B4-BE49-F238E27FC236}">
                  <a16:creationId xmlns:a16="http://schemas.microsoft.com/office/drawing/2014/main" id="{E795F2BB-2A3B-4EF6-8830-242594C33A78}"/>
                </a:ext>
              </a:extLst>
            </p:cNvPr>
            <p:cNvPicPr>
              <a:picLocks noChangeAspect="1" noChangeArrowheads="1"/>
            </p:cNvPicPr>
            <p:nvPr/>
          </p:nvPicPr>
          <p:blipFill>
            <a:blip r:embed="rId18" cstate="print">
              <a:extLst>
                <a:ext uri="{28A0092B-C50C-407E-A947-70E740481C1C}">
                  <a14:useLocalDpi xmlns:a14="http://schemas.microsoft.com/office/drawing/2010/main" val="0"/>
                </a:ext>
              </a:extLst>
            </a:blip>
            <a:srcRect/>
            <a:stretch>
              <a:fillRect/>
            </a:stretch>
          </p:blipFill>
          <p:spPr bwMode="auto">
            <a:xfrm>
              <a:off x="11275151" y="5917556"/>
              <a:ext cx="2099560" cy="419912"/>
            </a:xfrm>
            <a:prstGeom prst="rect">
              <a:avLst/>
            </a:prstGeom>
            <a:noFill/>
            <a:extLst>
              <a:ext uri="{909E8E84-426E-40DD-AFC4-6F175D3DCCD1}">
                <a14:hiddenFill xmlns:a14="http://schemas.microsoft.com/office/drawing/2010/main">
                  <a:solidFill>
                    <a:srgbClr val="FFFFFF"/>
                  </a:solidFill>
                </a14:hiddenFill>
              </a:ext>
            </a:extLst>
          </p:spPr>
        </p:pic>
        <p:pic>
          <p:nvPicPr>
            <p:cNvPr id="69" name="Picture 4" descr="Image result for tensorflow">
              <a:extLst>
                <a:ext uri="{FF2B5EF4-FFF2-40B4-BE49-F238E27FC236}">
                  <a16:creationId xmlns:a16="http://schemas.microsoft.com/office/drawing/2014/main" id="{9CE8256B-F7A1-4844-9220-B93BBB7030F8}"/>
                </a:ext>
              </a:extLst>
            </p:cNvPr>
            <p:cNvPicPr>
              <a:picLocks noChangeAspect="1" noChangeArrowheads="1"/>
            </p:cNvPicPr>
            <p:nvPr/>
          </p:nvPicPr>
          <p:blipFill>
            <a:blip r:embed="rId19" cstate="print">
              <a:extLst>
                <a:ext uri="{28A0092B-C50C-407E-A947-70E740481C1C}">
                  <a14:useLocalDpi xmlns:a14="http://schemas.microsoft.com/office/drawing/2010/main" val="0"/>
                </a:ext>
              </a:extLst>
            </a:blip>
            <a:srcRect/>
            <a:stretch>
              <a:fillRect/>
            </a:stretch>
          </p:blipFill>
          <p:spPr bwMode="auto">
            <a:xfrm>
              <a:off x="11630374" y="5077975"/>
              <a:ext cx="3143250" cy="1054708"/>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565213193"/>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132"/>
                                        </p:tgtEl>
                                        <p:attrNameLst>
                                          <p:attrName>style.visibility</p:attrName>
                                        </p:attrNameLst>
                                      </p:cBhvr>
                                      <p:to>
                                        <p:strVal val="visible"/>
                                      </p:to>
                                    </p:set>
                                    <p:animEffect transition="in" filter="wipe(up)">
                                      <p:cBhvr>
                                        <p:cTn id="7" dur="250"/>
                                        <p:tgtEl>
                                          <p:spTgt spid="132"/>
                                        </p:tgtEl>
                                      </p:cBhvr>
                                    </p:animEffect>
                                  </p:childTnLst>
                                </p:cTn>
                              </p:par>
                            </p:childTnLst>
                          </p:cTn>
                        </p:par>
                        <p:par>
                          <p:cTn id="8" fill="hold">
                            <p:stCondLst>
                              <p:cond delay="250"/>
                            </p:stCondLst>
                            <p:childTnLst>
                              <p:par>
                                <p:cTn id="9" presetID="22" presetClass="entr" presetSubtype="1" fill="hold" grpId="0" nodeType="afterEffect">
                                  <p:stCondLst>
                                    <p:cond delay="0"/>
                                  </p:stCondLst>
                                  <p:childTnLst>
                                    <p:set>
                                      <p:cBhvr>
                                        <p:cTn id="10" dur="1" fill="hold">
                                          <p:stCondLst>
                                            <p:cond delay="0"/>
                                          </p:stCondLst>
                                        </p:cTn>
                                        <p:tgtEl>
                                          <p:spTgt spid="143"/>
                                        </p:tgtEl>
                                        <p:attrNameLst>
                                          <p:attrName>style.visibility</p:attrName>
                                        </p:attrNameLst>
                                      </p:cBhvr>
                                      <p:to>
                                        <p:strVal val="visible"/>
                                      </p:to>
                                    </p:set>
                                    <p:animEffect transition="in" filter="wipe(up)">
                                      <p:cBhvr>
                                        <p:cTn id="11" dur="250"/>
                                        <p:tgtEl>
                                          <p:spTgt spid="143"/>
                                        </p:tgtEl>
                                      </p:cBhvr>
                                    </p:animEffect>
                                  </p:childTnLst>
                                </p:cTn>
                              </p:par>
                              <p:par>
                                <p:cTn id="12" presetID="22" presetClass="entr" presetSubtype="1" fill="hold" grpId="0" nodeType="withEffect">
                                  <p:stCondLst>
                                    <p:cond delay="0"/>
                                  </p:stCondLst>
                                  <p:childTnLst>
                                    <p:set>
                                      <p:cBhvr>
                                        <p:cTn id="13" dur="1" fill="hold">
                                          <p:stCondLst>
                                            <p:cond delay="0"/>
                                          </p:stCondLst>
                                        </p:cTn>
                                        <p:tgtEl>
                                          <p:spTgt spid="144"/>
                                        </p:tgtEl>
                                        <p:attrNameLst>
                                          <p:attrName>style.visibility</p:attrName>
                                        </p:attrNameLst>
                                      </p:cBhvr>
                                      <p:to>
                                        <p:strVal val="visible"/>
                                      </p:to>
                                    </p:set>
                                    <p:animEffect transition="in" filter="wipe(up)">
                                      <p:cBhvr>
                                        <p:cTn id="14" dur="250"/>
                                        <p:tgtEl>
                                          <p:spTgt spid="144"/>
                                        </p:tgtEl>
                                      </p:cBhvr>
                                    </p:animEffect>
                                  </p:childTnLst>
                                </p:cTn>
                              </p:par>
                              <p:par>
                                <p:cTn id="15" presetID="22" presetClass="entr" presetSubtype="1" fill="hold" grpId="0" nodeType="withEffect">
                                  <p:stCondLst>
                                    <p:cond delay="0"/>
                                  </p:stCondLst>
                                  <p:childTnLst>
                                    <p:set>
                                      <p:cBhvr>
                                        <p:cTn id="16" dur="1" fill="hold">
                                          <p:stCondLst>
                                            <p:cond delay="0"/>
                                          </p:stCondLst>
                                        </p:cTn>
                                        <p:tgtEl>
                                          <p:spTgt spid="145"/>
                                        </p:tgtEl>
                                        <p:attrNameLst>
                                          <p:attrName>style.visibility</p:attrName>
                                        </p:attrNameLst>
                                      </p:cBhvr>
                                      <p:to>
                                        <p:strVal val="visible"/>
                                      </p:to>
                                    </p:set>
                                    <p:animEffect transition="in" filter="wipe(up)">
                                      <p:cBhvr>
                                        <p:cTn id="17" dur="250"/>
                                        <p:tgtEl>
                                          <p:spTgt spid="145"/>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1" fill="hold" nodeType="clickEffect">
                                  <p:stCondLst>
                                    <p:cond delay="0"/>
                                  </p:stCondLst>
                                  <p:childTnLst>
                                    <p:set>
                                      <p:cBhvr>
                                        <p:cTn id="21" dur="1" fill="hold">
                                          <p:stCondLst>
                                            <p:cond delay="0"/>
                                          </p:stCondLst>
                                        </p:cTn>
                                        <p:tgtEl>
                                          <p:spTgt spid="133"/>
                                        </p:tgtEl>
                                        <p:attrNameLst>
                                          <p:attrName>style.visibility</p:attrName>
                                        </p:attrNameLst>
                                      </p:cBhvr>
                                      <p:to>
                                        <p:strVal val="visible"/>
                                      </p:to>
                                    </p:set>
                                    <p:animEffect transition="in" filter="wipe(up)">
                                      <p:cBhvr>
                                        <p:cTn id="22" dur="250"/>
                                        <p:tgtEl>
                                          <p:spTgt spid="133"/>
                                        </p:tgtEl>
                                      </p:cBhvr>
                                    </p:animEffect>
                                  </p:childTnLst>
                                </p:cTn>
                              </p:par>
                            </p:childTnLst>
                          </p:cTn>
                        </p:par>
                        <p:par>
                          <p:cTn id="23" fill="hold">
                            <p:stCondLst>
                              <p:cond delay="250"/>
                            </p:stCondLst>
                            <p:childTnLst>
                              <p:par>
                                <p:cTn id="24" presetID="22" presetClass="entr" presetSubtype="1" fill="hold" nodeType="afterEffect">
                                  <p:stCondLst>
                                    <p:cond delay="0"/>
                                  </p:stCondLst>
                                  <p:childTnLst>
                                    <p:set>
                                      <p:cBhvr>
                                        <p:cTn id="25" dur="1" fill="hold">
                                          <p:stCondLst>
                                            <p:cond delay="0"/>
                                          </p:stCondLst>
                                        </p:cTn>
                                        <p:tgtEl>
                                          <p:spTgt spid="146"/>
                                        </p:tgtEl>
                                        <p:attrNameLst>
                                          <p:attrName>style.visibility</p:attrName>
                                        </p:attrNameLst>
                                      </p:cBhvr>
                                      <p:to>
                                        <p:strVal val="visible"/>
                                      </p:to>
                                    </p:set>
                                    <p:animEffect transition="in" filter="wipe(up)">
                                      <p:cBhvr>
                                        <p:cTn id="26" dur="250"/>
                                        <p:tgtEl>
                                          <p:spTgt spid="146"/>
                                        </p:tgtEl>
                                      </p:cBhvr>
                                    </p:animEffect>
                                  </p:childTnLst>
                                </p:cTn>
                              </p:par>
                            </p:childTnLst>
                          </p:cTn>
                        </p:par>
                      </p:childTnLst>
                    </p:cTn>
                  </p:par>
                  <p:par>
                    <p:cTn id="27" fill="hold">
                      <p:stCondLst>
                        <p:cond delay="indefinite"/>
                      </p:stCondLst>
                      <p:childTnLst>
                        <p:par>
                          <p:cTn id="28" fill="hold">
                            <p:stCondLst>
                              <p:cond delay="0"/>
                            </p:stCondLst>
                            <p:childTnLst>
                              <p:par>
                                <p:cTn id="29" presetID="22" presetClass="entr" presetSubtype="1" fill="hold" nodeType="clickEffect">
                                  <p:stCondLst>
                                    <p:cond delay="0"/>
                                  </p:stCondLst>
                                  <p:childTnLst>
                                    <p:set>
                                      <p:cBhvr>
                                        <p:cTn id="30" dur="1" fill="hold">
                                          <p:stCondLst>
                                            <p:cond delay="0"/>
                                          </p:stCondLst>
                                        </p:cTn>
                                        <p:tgtEl>
                                          <p:spTgt spid="134"/>
                                        </p:tgtEl>
                                        <p:attrNameLst>
                                          <p:attrName>style.visibility</p:attrName>
                                        </p:attrNameLst>
                                      </p:cBhvr>
                                      <p:to>
                                        <p:strVal val="visible"/>
                                      </p:to>
                                    </p:set>
                                    <p:animEffect transition="in" filter="wipe(up)">
                                      <p:cBhvr>
                                        <p:cTn id="31" dur="250"/>
                                        <p:tgtEl>
                                          <p:spTgt spid="134"/>
                                        </p:tgtEl>
                                      </p:cBhvr>
                                    </p:animEffect>
                                  </p:childTnLst>
                                </p:cTn>
                              </p:par>
                            </p:childTnLst>
                          </p:cTn>
                        </p:par>
                        <p:par>
                          <p:cTn id="32" fill="hold">
                            <p:stCondLst>
                              <p:cond delay="250"/>
                            </p:stCondLst>
                            <p:childTnLst>
                              <p:par>
                                <p:cTn id="33" presetID="22" presetClass="entr" presetSubtype="4" fill="hold" nodeType="afterEffect">
                                  <p:stCondLst>
                                    <p:cond delay="0"/>
                                  </p:stCondLst>
                                  <p:childTnLst>
                                    <p:set>
                                      <p:cBhvr>
                                        <p:cTn id="34" dur="1" fill="hold">
                                          <p:stCondLst>
                                            <p:cond delay="0"/>
                                          </p:stCondLst>
                                        </p:cTn>
                                        <p:tgtEl>
                                          <p:spTgt spid="111"/>
                                        </p:tgtEl>
                                        <p:attrNameLst>
                                          <p:attrName>style.visibility</p:attrName>
                                        </p:attrNameLst>
                                      </p:cBhvr>
                                      <p:to>
                                        <p:strVal val="visible"/>
                                      </p:to>
                                    </p:set>
                                    <p:animEffect transition="in" filter="wipe(down)">
                                      <p:cBhvr>
                                        <p:cTn id="35" dur="250"/>
                                        <p:tgtEl>
                                          <p:spTgt spid="111"/>
                                        </p:tgtEl>
                                      </p:cBhvr>
                                    </p:animEffect>
                                  </p:childTnLst>
                                </p:cTn>
                              </p:par>
                            </p:childTnLst>
                          </p:cTn>
                        </p:par>
                        <p:par>
                          <p:cTn id="36" fill="hold">
                            <p:stCondLst>
                              <p:cond delay="500"/>
                            </p:stCondLst>
                            <p:childTnLst>
                              <p:par>
                                <p:cTn id="37" presetID="22" presetClass="entr" presetSubtype="1" fill="hold" nodeType="afterEffect">
                                  <p:stCondLst>
                                    <p:cond delay="0"/>
                                  </p:stCondLst>
                                  <p:childTnLst>
                                    <p:set>
                                      <p:cBhvr>
                                        <p:cTn id="38" dur="1" fill="hold">
                                          <p:stCondLst>
                                            <p:cond delay="0"/>
                                          </p:stCondLst>
                                        </p:cTn>
                                        <p:tgtEl>
                                          <p:spTgt spid="135"/>
                                        </p:tgtEl>
                                        <p:attrNameLst>
                                          <p:attrName>style.visibility</p:attrName>
                                        </p:attrNameLst>
                                      </p:cBhvr>
                                      <p:to>
                                        <p:strVal val="visible"/>
                                      </p:to>
                                    </p:set>
                                    <p:animEffect transition="in" filter="wipe(up)">
                                      <p:cBhvr>
                                        <p:cTn id="39" dur="250"/>
                                        <p:tgtEl>
                                          <p:spTgt spid="135"/>
                                        </p:tgtEl>
                                      </p:cBhvr>
                                    </p:animEffect>
                                  </p:childTnLst>
                                </p:cTn>
                              </p:par>
                            </p:childTnLst>
                          </p:cTn>
                        </p:par>
                      </p:childTnLst>
                    </p:cTn>
                  </p:par>
                  <p:par>
                    <p:cTn id="40" fill="hold">
                      <p:stCondLst>
                        <p:cond delay="indefinite"/>
                      </p:stCondLst>
                      <p:childTnLst>
                        <p:par>
                          <p:cTn id="41" fill="hold">
                            <p:stCondLst>
                              <p:cond delay="0"/>
                            </p:stCondLst>
                            <p:childTnLst>
                              <p:par>
                                <p:cTn id="42" presetID="10" presetClass="entr" presetSubtype="0" fill="hold" grpId="0" nodeType="clickEffect">
                                  <p:stCondLst>
                                    <p:cond delay="0"/>
                                  </p:stCondLst>
                                  <p:childTnLst>
                                    <p:set>
                                      <p:cBhvr>
                                        <p:cTn id="43" dur="1" fill="hold">
                                          <p:stCondLst>
                                            <p:cond delay="0"/>
                                          </p:stCondLst>
                                        </p:cTn>
                                        <p:tgtEl>
                                          <p:spTgt spid="61"/>
                                        </p:tgtEl>
                                        <p:attrNameLst>
                                          <p:attrName>style.visibility</p:attrName>
                                        </p:attrNameLst>
                                      </p:cBhvr>
                                      <p:to>
                                        <p:strVal val="visible"/>
                                      </p:to>
                                    </p:set>
                                    <p:animEffect transition="in" filter="fade">
                                      <p:cBhvr>
                                        <p:cTn id="44" dur="250"/>
                                        <p:tgtEl>
                                          <p:spTgt spid="61"/>
                                        </p:tgtEl>
                                      </p:cBhvr>
                                    </p:animEffect>
                                  </p:childTnLst>
                                </p:cTn>
                              </p:par>
                            </p:childTnLst>
                          </p:cTn>
                        </p:par>
                      </p:childTnLst>
                    </p:cTn>
                  </p:par>
                  <p:par>
                    <p:cTn id="45" fill="hold">
                      <p:stCondLst>
                        <p:cond delay="indefinite"/>
                      </p:stCondLst>
                      <p:childTnLst>
                        <p:par>
                          <p:cTn id="46" fill="hold">
                            <p:stCondLst>
                              <p:cond delay="0"/>
                            </p:stCondLst>
                            <p:childTnLst>
                              <p:par>
                                <p:cTn id="47" presetID="10" presetClass="entr" presetSubtype="0" fill="hold" grpId="0" nodeType="clickEffect">
                                  <p:stCondLst>
                                    <p:cond delay="0"/>
                                  </p:stCondLst>
                                  <p:childTnLst>
                                    <p:set>
                                      <p:cBhvr>
                                        <p:cTn id="48" dur="1" fill="hold">
                                          <p:stCondLst>
                                            <p:cond delay="0"/>
                                          </p:stCondLst>
                                        </p:cTn>
                                        <p:tgtEl>
                                          <p:spTgt spid="162"/>
                                        </p:tgtEl>
                                        <p:attrNameLst>
                                          <p:attrName>style.visibility</p:attrName>
                                        </p:attrNameLst>
                                      </p:cBhvr>
                                      <p:to>
                                        <p:strVal val="visible"/>
                                      </p:to>
                                    </p:set>
                                    <p:animEffect transition="in" filter="fade">
                                      <p:cBhvr>
                                        <p:cTn id="49" dur="500"/>
                                        <p:tgtEl>
                                          <p:spTgt spid="162"/>
                                        </p:tgtEl>
                                      </p:cBhvr>
                                    </p:animEffect>
                                  </p:childTnLst>
                                </p:cTn>
                              </p:par>
                              <p:par>
                                <p:cTn id="50" presetID="10" presetClass="entr" presetSubtype="0" fill="hold" nodeType="withEffect">
                                  <p:stCondLst>
                                    <p:cond delay="0"/>
                                  </p:stCondLst>
                                  <p:childTnLst>
                                    <p:set>
                                      <p:cBhvr>
                                        <p:cTn id="51" dur="1" fill="hold">
                                          <p:stCondLst>
                                            <p:cond delay="0"/>
                                          </p:stCondLst>
                                        </p:cTn>
                                        <p:tgtEl>
                                          <p:spTgt spid="161"/>
                                        </p:tgtEl>
                                        <p:attrNameLst>
                                          <p:attrName>style.visibility</p:attrName>
                                        </p:attrNameLst>
                                      </p:cBhvr>
                                      <p:to>
                                        <p:strVal val="visible"/>
                                      </p:to>
                                    </p:set>
                                    <p:animEffect transition="in" filter="fade">
                                      <p:cBhvr>
                                        <p:cTn id="52" dur="500"/>
                                        <p:tgtEl>
                                          <p:spTgt spid="161"/>
                                        </p:tgtEl>
                                      </p:cBhvr>
                                    </p:animEffect>
                                  </p:childTnLst>
                                </p:cTn>
                              </p:par>
                            </p:childTnLst>
                          </p:cTn>
                        </p:par>
                      </p:childTnLst>
                    </p:cTn>
                  </p:par>
                  <p:par>
                    <p:cTn id="53" fill="hold">
                      <p:stCondLst>
                        <p:cond delay="indefinite"/>
                      </p:stCondLst>
                      <p:childTnLst>
                        <p:par>
                          <p:cTn id="54" fill="hold">
                            <p:stCondLst>
                              <p:cond delay="0"/>
                            </p:stCondLst>
                            <p:childTnLst>
                              <p:par>
                                <p:cTn id="55" presetID="10" presetClass="entr" presetSubtype="0" fill="hold" grpId="0" nodeType="clickEffect">
                                  <p:stCondLst>
                                    <p:cond delay="0"/>
                                  </p:stCondLst>
                                  <p:childTnLst>
                                    <p:set>
                                      <p:cBhvr>
                                        <p:cTn id="56" dur="1" fill="hold">
                                          <p:stCondLst>
                                            <p:cond delay="0"/>
                                          </p:stCondLst>
                                        </p:cTn>
                                        <p:tgtEl>
                                          <p:spTgt spid="58"/>
                                        </p:tgtEl>
                                        <p:attrNameLst>
                                          <p:attrName>style.visibility</p:attrName>
                                        </p:attrNameLst>
                                      </p:cBhvr>
                                      <p:to>
                                        <p:strVal val="visible"/>
                                      </p:to>
                                    </p:set>
                                    <p:animEffect transition="in" filter="fade">
                                      <p:cBhvr>
                                        <p:cTn id="57" dur="500"/>
                                        <p:tgtEl>
                                          <p:spTgt spid="58"/>
                                        </p:tgtEl>
                                      </p:cBhvr>
                                    </p:animEffect>
                                  </p:childTnLst>
                                </p:cTn>
                              </p:par>
                              <p:par>
                                <p:cTn id="58" presetID="10" presetClass="entr" presetSubtype="0" fill="hold" nodeType="withEffect">
                                  <p:stCondLst>
                                    <p:cond delay="0"/>
                                  </p:stCondLst>
                                  <p:childTnLst>
                                    <p:set>
                                      <p:cBhvr>
                                        <p:cTn id="59" dur="1" fill="hold">
                                          <p:stCondLst>
                                            <p:cond delay="0"/>
                                          </p:stCondLst>
                                        </p:cTn>
                                        <p:tgtEl>
                                          <p:spTgt spid="59"/>
                                        </p:tgtEl>
                                        <p:attrNameLst>
                                          <p:attrName>style.visibility</p:attrName>
                                        </p:attrNameLst>
                                      </p:cBhvr>
                                      <p:to>
                                        <p:strVal val="visible"/>
                                      </p:to>
                                    </p:set>
                                    <p:animEffect transition="in" filter="fade">
                                      <p:cBhvr>
                                        <p:cTn id="60" dur="500"/>
                                        <p:tgtEl>
                                          <p:spTgt spid="5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 grpId="0"/>
      <p:bldP spid="143" grpId="0" animBg="1"/>
      <p:bldP spid="144" grpId="0" animBg="1"/>
      <p:bldP spid="145" grpId="0" animBg="1"/>
      <p:bldP spid="162" grpId="0"/>
      <p:bldP spid="58"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87D452-48BC-4344-966B-85C8E54FBAC2}"/>
              </a:ext>
            </a:extLst>
          </p:cNvPr>
          <p:cNvSpPr>
            <a:spLocks noGrp="1"/>
          </p:cNvSpPr>
          <p:nvPr>
            <p:ph type="title"/>
          </p:nvPr>
        </p:nvSpPr>
        <p:spPr>
          <a:xfrm>
            <a:off x="838200" y="336078"/>
            <a:ext cx="10515600" cy="772559"/>
          </a:xfrm>
        </p:spPr>
        <p:txBody>
          <a:bodyPr/>
          <a:lstStyle/>
          <a:p>
            <a:r>
              <a:rPr lang="en-US" dirty="0"/>
              <a:t>Existing Systems are Insufficient</a:t>
            </a:r>
          </a:p>
        </p:txBody>
      </p:sp>
      <p:sp>
        <p:nvSpPr>
          <p:cNvPr id="4" name="Slide Number Placeholder 3">
            <a:extLst>
              <a:ext uri="{FF2B5EF4-FFF2-40B4-BE49-F238E27FC236}">
                <a16:creationId xmlns:a16="http://schemas.microsoft.com/office/drawing/2014/main" id="{E7105F42-92E5-4BD2-9B6A-62A2A810D00F}"/>
              </a:ext>
            </a:extLst>
          </p:cNvPr>
          <p:cNvSpPr>
            <a:spLocks noGrp="1"/>
          </p:cNvSpPr>
          <p:nvPr>
            <p:ph type="sldNum" sz="quarter" idx="12"/>
          </p:nvPr>
        </p:nvSpPr>
        <p:spPr>
          <a:xfrm>
            <a:off x="8271690" y="6759089"/>
            <a:ext cx="2743200" cy="338554"/>
          </a:xfrm>
        </p:spPr>
        <p:txBody>
          <a:bodyPr/>
          <a:lstStyle/>
          <a:p>
            <a:fld id="{D0FF571C-8896-0D48-9D6F-DAE7F004DD8A}" type="slidenum">
              <a:rPr lang="en-US" smtClean="0"/>
              <a:pPr/>
              <a:t>7</a:t>
            </a:fld>
            <a:endParaRPr lang="en-US" dirty="0"/>
          </a:p>
        </p:txBody>
      </p:sp>
      <p:sp>
        <p:nvSpPr>
          <p:cNvPr id="5" name="TextBox 65">
            <a:extLst>
              <a:ext uri="{FF2B5EF4-FFF2-40B4-BE49-F238E27FC236}">
                <a16:creationId xmlns:a16="http://schemas.microsoft.com/office/drawing/2014/main" id="{2D833351-D130-454A-9982-9F0A714F8E68}"/>
              </a:ext>
            </a:extLst>
          </p:cNvPr>
          <p:cNvSpPr txBox="1"/>
          <p:nvPr/>
        </p:nvSpPr>
        <p:spPr>
          <a:xfrm>
            <a:off x="291144" y="1406959"/>
            <a:ext cx="4658776" cy="584775"/>
          </a:xfrm>
          <a:prstGeom prst="rect">
            <a:avLst/>
          </a:prstGeom>
          <a:noFill/>
        </p:spPr>
        <p:txBody>
          <a:bodyPr wrap="non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3200" b="1" dirty="0"/>
              <a:t>Graph Computing Systems</a:t>
            </a:r>
            <a:endParaRPr lang="en-US" sz="2000" dirty="0"/>
          </a:p>
        </p:txBody>
      </p:sp>
      <p:grpSp>
        <p:nvGrpSpPr>
          <p:cNvPr id="6" name="Group 5">
            <a:extLst>
              <a:ext uri="{FF2B5EF4-FFF2-40B4-BE49-F238E27FC236}">
                <a16:creationId xmlns:a16="http://schemas.microsoft.com/office/drawing/2014/main" id="{C4A8EEFD-B997-41C7-83F8-E53A2D5E433E}"/>
              </a:ext>
            </a:extLst>
          </p:cNvPr>
          <p:cNvGrpSpPr/>
          <p:nvPr/>
        </p:nvGrpSpPr>
        <p:grpSpPr>
          <a:xfrm>
            <a:off x="408514" y="2140044"/>
            <a:ext cx="4615713" cy="948609"/>
            <a:chOff x="16224800" y="7510873"/>
            <a:chExt cx="4988714" cy="1049079"/>
          </a:xfrm>
        </p:grpSpPr>
        <p:pic>
          <p:nvPicPr>
            <p:cNvPr id="7" name="Picture 6">
              <a:extLst>
                <a:ext uri="{FF2B5EF4-FFF2-40B4-BE49-F238E27FC236}">
                  <a16:creationId xmlns:a16="http://schemas.microsoft.com/office/drawing/2014/main" id="{AF5A5A54-6D0A-45A7-87BD-5C45F7339C15}"/>
                </a:ext>
              </a:extLst>
            </p:cNvPr>
            <p:cNvPicPr>
              <a:picLocks noChangeAspect="1"/>
            </p:cNvPicPr>
            <p:nvPr/>
          </p:nvPicPr>
          <p:blipFill>
            <a:blip r:embed="rId3"/>
            <a:stretch>
              <a:fillRect/>
            </a:stretch>
          </p:blipFill>
          <p:spPr>
            <a:xfrm>
              <a:off x="17000562" y="7605583"/>
              <a:ext cx="2024670" cy="756874"/>
            </a:xfrm>
            <a:prstGeom prst="rect">
              <a:avLst/>
            </a:prstGeom>
          </p:spPr>
        </p:pic>
        <p:pic>
          <p:nvPicPr>
            <p:cNvPr id="8" name="Picture 7" descr="ApacheGiraph.png">
              <a:extLst>
                <a:ext uri="{FF2B5EF4-FFF2-40B4-BE49-F238E27FC236}">
                  <a16:creationId xmlns:a16="http://schemas.microsoft.com/office/drawing/2014/main" id="{D5B93441-E63E-48B0-9F57-00AFDD84E957}"/>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6224800" y="7605583"/>
              <a:ext cx="775762" cy="954369"/>
            </a:xfrm>
            <a:prstGeom prst="rect">
              <a:avLst/>
            </a:prstGeom>
          </p:spPr>
        </p:pic>
        <p:pic>
          <p:nvPicPr>
            <p:cNvPr id="9" name="图片 7">
              <a:extLst>
                <a:ext uri="{FF2B5EF4-FFF2-40B4-BE49-F238E27FC236}">
                  <a16:creationId xmlns:a16="http://schemas.microsoft.com/office/drawing/2014/main" id="{5E1CF123-2263-4FE4-B322-369D9F6AF4C1}"/>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8931398" y="7510873"/>
              <a:ext cx="2282116" cy="944627"/>
            </a:xfrm>
            <a:prstGeom prst="rect">
              <a:avLst/>
            </a:prstGeom>
          </p:spPr>
        </p:pic>
      </p:grpSp>
      <p:grpSp>
        <p:nvGrpSpPr>
          <p:cNvPr id="60" name="Group 59">
            <a:extLst>
              <a:ext uri="{FF2B5EF4-FFF2-40B4-BE49-F238E27FC236}">
                <a16:creationId xmlns:a16="http://schemas.microsoft.com/office/drawing/2014/main" id="{DC0518F2-AEDA-465D-8CCD-756523BC357B}"/>
              </a:ext>
            </a:extLst>
          </p:cNvPr>
          <p:cNvGrpSpPr/>
          <p:nvPr/>
        </p:nvGrpSpPr>
        <p:grpSpPr>
          <a:xfrm>
            <a:off x="5476917" y="1882209"/>
            <a:ext cx="2630545" cy="2348750"/>
            <a:chOff x="467585" y="4638863"/>
            <a:chExt cx="2016187" cy="1800198"/>
          </a:xfrm>
        </p:grpSpPr>
        <p:sp>
          <p:nvSpPr>
            <p:cNvPr id="61" name="Oval 60">
              <a:extLst>
                <a:ext uri="{FF2B5EF4-FFF2-40B4-BE49-F238E27FC236}">
                  <a16:creationId xmlns:a16="http://schemas.microsoft.com/office/drawing/2014/main" id="{57455245-FF4C-4561-99A7-23E63AA409AA}"/>
                </a:ext>
              </a:extLst>
            </p:cNvPr>
            <p:cNvSpPr/>
            <p:nvPr/>
          </p:nvSpPr>
          <p:spPr>
            <a:xfrm>
              <a:off x="1290544" y="5445176"/>
              <a:ext cx="360000" cy="360000"/>
            </a:xfrm>
            <a:prstGeom prst="ellipse">
              <a:avLst/>
            </a:prstGeom>
            <a:noFill/>
            <a:ln w="5715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zh-CN" altLang="en-US" sz="2200" b="1" dirty="0">
                <a:solidFill>
                  <a:schemeClr val="tx1"/>
                </a:solidFill>
                <a:effectLst>
                  <a:outerShdw blurRad="38100" dist="38100" dir="2700000" algn="tl">
                    <a:srgbClr val="000000">
                      <a:alpha val="43137"/>
                    </a:srgbClr>
                  </a:outerShdw>
                </a:effectLst>
                <a:latin typeface="Century Gothic" pitchFamily="34" charset="0"/>
              </a:endParaRPr>
            </a:p>
          </p:txBody>
        </p:sp>
        <p:cxnSp>
          <p:nvCxnSpPr>
            <p:cNvPr id="62" name="Straight Connector 61">
              <a:extLst>
                <a:ext uri="{FF2B5EF4-FFF2-40B4-BE49-F238E27FC236}">
                  <a16:creationId xmlns:a16="http://schemas.microsoft.com/office/drawing/2014/main" id="{701B01E5-4ED9-47A2-B109-F4CB13B32E1D}"/>
                </a:ext>
              </a:extLst>
            </p:cNvPr>
            <p:cNvCxnSpPr>
              <a:stCxn id="61" idx="6"/>
              <a:endCxn id="66" idx="2"/>
            </p:cNvCxnSpPr>
            <p:nvPr/>
          </p:nvCxnSpPr>
          <p:spPr>
            <a:xfrm>
              <a:off x="1650545" y="5625176"/>
              <a:ext cx="473228" cy="0"/>
            </a:xfrm>
            <a:prstGeom prst="line">
              <a:avLst/>
            </a:prstGeom>
            <a:noFill/>
            <a:ln w="28575">
              <a:solidFill>
                <a:schemeClr val="tx1"/>
              </a:solidFill>
              <a:headEnd type="stealth" w="lg" len="lg"/>
              <a:tailEnd type="none" w="lg" len="lg"/>
            </a:ln>
          </p:spPr>
          <p:style>
            <a:lnRef idx="2">
              <a:schemeClr val="accent1">
                <a:shade val="50000"/>
              </a:schemeClr>
            </a:lnRef>
            <a:fillRef idx="1">
              <a:schemeClr val="accent1"/>
            </a:fillRef>
            <a:effectRef idx="0">
              <a:schemeClr val="accent1"/>
            </a:effectRef>
            <a:fontRef idx="minor">
              <a:schemeClr val="lt1"/>
            </a:fontRef>
          </p:style>
        </p:cxnSp>
        <p:cxnSp>
          <p:nvCxnSpPr>
            <p:cNvPr id="63" name="Straight Connector 62">
              <a:extLst>
                <a:ext uri="{FF2B5EF4-FFF2-40B4-BE49-F238E27FC236}">
                  <a16:creationId xmlns:a16="http://schemas.microsoft.com/office/drawing/2014/main" id="{2AD705DF-C4FE-433B-8C13-F62382165FEA}"/>
                </a:ext>
              </a:extLst>
            </p:cNvPr>
            <p:cNvCxnSpPr>
              <a:stCxn id="69" idx="7"/>
              <a:endCxn id="61" idx="3"/>
            </p:cNvCxnSpPr>
            <p:nvPr/>
          </p:nvCxnSpPr>
          <p:spPr>
            <a:xfrm flipV="1">
              <a:off x="1062897" y="5752455"/>
              <a:ext cx="280367" cy="379327"/>
            </a:xfrm>
            <a:prstGeom prst="line">
              <a:avLst/>
            </a:prstGeom>
            <a:noFill/>
            <a:ln w="28575">
              <a:solidFill>
                <a:schemeClr val="tx1"/>
              </a:solidFill>
              <a:headEnd type="stealth" w="lg" len="lg"/>
              <a:tailEnd type="none" w="lg" len="lg"/>
            </a:ln>
          </p:spPr>
          <p:style>
            <a:lnRef idx="2">
              <a:schemeClr val="accent1">
                <a:shade val="50000"/>
              </a:schemeClr>
            </a:lnRef>
            <a:fillRef idx="1">
              <a:schemeClr val="accent1"/>
            </a:fillRef>
            <a:effectRef idx="0">
              <a:schemeClr val="accent1"/>
            </a:effectRef>
            <a:fontRef idx="minor">
              <a:schemeClr val="lt1"/>
            </a:fontRef>
          </p:style>
        </p:cxnSp>
        <p:cxnSp>
          <p:nvCxnSpPr>
            <p:cNvPr id="64" name="Straight Connector 63">
              <a:extLst>
                <a:ext uri="{FF2B5EF4-FFF2-40B4-BE49-F238E27FC236}">
                  <a16:creationId xmlns:a16="http://schemas.microsoft.com/office/drawing/2014/main" id="{5B3D5E72-38A6-423C-8A6F-FCE62DF88672}"/>
                </a:ext>
              </a:extLst>
            </p:cNvPr>
            <p:cNvCxnSpPr>
              <a:stCxn id="61" idx="0"/>
              <a:endCxn id="67" idx="4"/>
            </p:cNvCxnSpPr>
            <p:nvPr/>
          </p:nvCxnSpPr>
          <p:spPr>
            <a:xfrm flipV="1">
              <a:off x="1470544" y="4998864"/>
              <a:ext cx="0" cy="446313"/>
            </a:xfrm>
            <a:prstGeom prst="line">
              <a:avLst/>
            </a:prstGeom>
            <a:noFill/>
            <a:ln w="28575">
              <a:solidFill>
                <a:schemeClr val="tx1"/>
              </a:solidFill>
              <a:headEnd type="stealth" w="lg" len="lg"/>
              <a:tailEnd type="none" w="lg" len="lg"/>
            </a:ln>
          </p:spPr>
          <p:style>
            <a:lnRef idx="2">
              <a:schemeClr val="accent1">
                <a:shade val="50000"/>
              </a:schemeClr>
            </a:lnRef>
            <a:fillRef idx="1">
              <a:schemeClr val="accent1"/>
            </a:fillRef>
            <a:effectRef idx="0">
              <a:schemeClr val="accent1"/>
            </a:effectRef>
            <a:fontRef idx="minor">
              <a:schemeClr val="lt1"/>
            </a:fontRef>
          </p:style>
        </p:cxnSp>
        <p:cxnSp>
          <p:nvCxnSpPr>
            <p:cNvPr id="65" name="Straight Connector 64">
              <a:extLst>
                <a:ext uri="{FF2B5EF4-FFF2-40B4-BE49-F238E27FC236}">
                  <a16:creationId xmlns:a16="http://schemas.microsoft.com/office/drawing/2014/main" id="{2E0B23ED-3B8A-4629-9ACA-3CD4B8319171}"/>
                </a:ext>
              </a:extLst>
            </p:cNvPr>
            <p:cNvCxnSpPr>
              <a:stCxn id="68" idx="6"/>
              <a:endCxn id="61" idx="2"/>
            </p:cNvCxnSpPr>
            <p:nvPr/>
          </p:nvCxnSpPr>
          <p:spPr>
            <a:xfrm>
              <a:off x="827585" y="5625176"/>
              <a:ext cx="462958" cy="0"/>
            </a:xfrm>
            <a:prstGeom prst="line">
              <a:avLst/>
            </a:prstGeom>
            <a:noFill/>
            <a:ln w="28575">
              <a:solidFill>
                <a:schemeClr val="tx1"/>
              </a:solidFill>
              <a:headEnd type="stealth" w="lg" len="lg"/>
              <a:tailEnd type="none" w="lg" len="lg"/>
            </a:ln>
          </p:spPr>
          <p:style>
            <a:lnRef idx="2">
              <a:schemeClr val="accent1">
                <a:shade val="50000"/>
              </a:schemeClr>
            </a:lnRef>
            <a:fillRef idx="1">
              <a:schemeClr val="accent1"/>
            </a:fillRef>
            <a:effectRef idx="0">
              <a:schemeClr val="accent1"/>
            </a:effectRef>
            <a:fontRef idx="minor">
              <a:schemeClr val="lt1"/>
            </a:fontRef>
          </p:style>
        </p:cxnSp>
        <p:sp>
          <p:nvSpPr>
            <p:cNvPr id="66" name="Oval 65">
              <a:extLst>
                <a:ext uri="{FF2B5EF4-FFF2-40B4-BE49-F238E27FC236}">
                  <a16:creationId xmlns:a16="http://schemas.microsoft.com/office/drawing/2014/main" id="{96A8279E-3CDB-44F9-81DE-4B7A054D5AD0}"/>
                </a:ext>
              </a:extLst>
            </p:cNvPr>
            <p:cNvSpPr/>
            <p:nvPr/>
          </p:nvSpPr>
          <p:spPr>
            <a:xfrm>
              <a:off x="2123772" y="5445176"/>
              <a:ext cx="360000" cy="360000"/>
            </a:xfrm>
            <a:prstGeom prst="ellipse">
              <a:avLst/>
            </a:prstGeom>
            <a:solidFill>
              <a:srgbClr val="CCFFFF"/>
            </a:solidFill>
            <a:ln w="5715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zh-CN" altLang="en-US" sz="2200" b="1" dirty="0">
                <a:solidFill>
                  <a:schemeClr val="tx1"/>
                </a:solidFill>
                <a:effectLst>
                  <a:outerShdw blurRad="38100" dist="38100" dir="2700000" algn="tl">
                    <a:srgbClr val="000000">
                      <a:alpha val="43137"/>
                    </a:srgbClr>
                  </a:outerShdw>
                </a:effectLst>
                <a:latin typeface="Century Gothic" pitchFamily="34" charset="0"/>
              </a:endParaRPr>
            </a:p>
          </p:txBody>
        </p:sp>
        <p:sp>
          <p:nvSpPr>
            <p:cNvPr id="67" name="Oval 66">
              <a:extLst>
                <a:ext uri="{FF2B5EF4-FFF2-40B4-BE49-F238E27FC236}">
                  <a16:creationId xmlns:a16="http://schemas.microsoft.com/office/drawing/2014/main" id="{E9B7ADE3-A7C8-4D9F-AA1C-FB8F2FF118D3}"/>
                </a:ext>
              </a:extLst>
            </p:cNvPr>
            <p:cNvSpPr/>
            <p:nvPr/>
          </p:nvSpPr>
          <p:spPr>
            <a:xfrm>
              <a:off x="1290544" y="4638863"/>
              <a:ext cx="360000" cy="360000"/>
            </a:xfrm>
            <a:prstGeom prst="ellipse">
              <a:avLst/>
            </a:prstGeom>
            <a:solidFill>
              <a:srgbClr val="CCFFFF"/>
            </a:solidFill>
            <a:ln w="5715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zh-CN" altLang="en-US" sz="2200" b="1" dirty="0">
                <a:solidFill>
                  <a:schemeClr val="tx1"/>
                </a:solidFill>
                <a:effectLst>
                  <a:outerShdw blurRad="38100" dist="38100" dir="2700000" algn="tl">
                    <a:srgbClr val="000000">
                      <a:alpha val="43137"/>
                    </a:srgbClr>
                  </a:outerShdw>
                </a:effectLst>
                <a:latin typeface="Century Gothic" pitchFamily="34" charset="0"/>
              </a:endParaRPr>
            </a:p>
          </p:txBody>
        </p:sp>
        <p:sp>
          <p:nvSpPr>
            <p:cNvPr id="68" name="Oval 67">
              <a:extLst>
                <a:ext uri="{FF2B5EF4-FFF2-40B4-BE49-F238E27FC236}">
                  <a16:creationId xmlns:a16="http://schemas.microsoft.com/office/drawing/2014/main" id="{163D71D9-0CB9-4199-A692-656E4BA9436E}"/>
                </a:ext>
              </a:extLst>
            </p:cNvPr>
            <p:cNvSpPr/>
            <p:nvPr/>
          </p:nvSpPr>
          <p:spPr>
            <a:xfrm>
              <a:off x="467585" y="5445176"/>
              <a:ext cx="360000" cy="360000"/>
            </a:xfrm>
            <a:prstGeom prst="ellipse">
              <a:avLst/>
            </a:prstGeom>
            <a:noFill/>
            <a:ln w="5715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zh-CN" altLang="en-US" sz="2200" b="1" dirty="0">
                <a:solidFill>
                  <a:schemeClr val="tx1"/>
                </a:solidFill>
                <a:effectLst>
                  <a:outerShdw blurRad="38100" dist="38100" dir="2700000" algn="tl">
                    <a:srgbClr val="000000">
                      <a:alpha val="43137"/>
                    </a:srgbClr>
                  </a:outerShdw>
                </a:effectLst>
                <a:latin typeface="Century Gothic" pitchFamily="34" charset="0"/>
              </a:endParaRPr>
            </a:p>
          </p:txBody>
        </p:sp>
        <p:sp>
          <p:nvSpPr>
            <p:cNvPr id="69" name="Oval 68">
              <a:extLst>
                <a:ext uri="{FF2B5EF4-FFF2-40B4-BE49-F238E27FC236}">
                  <a16:creationId xmlns:a16="http://schemas.microsoft.com/office/drawing/2014/main" id="{9F2D008E-35F7-4DF7-9CBF-CE289B40D622}"/>
                </a:ext>
              </a:extLst>
            </p:cNvPr>
            <p:cNvSpPr/>
            <p:nvPr/>
          </p:nvSpPr>
          <p:spPr>
            <a:xfrm>
              <a:off x="755618" y="6079061"/>
              <a:ext cx="360000" cy="360000"/>
            </a:xfrm>
            <a:prstGeom prst="ellipse">
              <a:avLst/>
            </a:prstGeom>
            <a:noFill/>
            <a:ln w="5715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zh-CN" altLang="en-US" sz="2200" b="1" dirty="0">
                <a:solidFill>
                  <a:schemeClr val="tx1"/>
                </a:solidFill>
                <a:effectLst>
                  <a:outerShdw blurRad="38100" dist="38100" dir="2700000" algn="tl">
                    <a:srgbClr val="000000">
                      <a:alpha val="43137"/>
                    </a:srgbClr>
                  </a:outerShdw>
                </a:effectLst>
                <a:latin typeface="Century Gothic" pitchFamily="34" charset="0"/>
              </a:endParaRPr>
            </a:p>
          </p:txBody>
        </p:sp>
        <p:sp>
          <p:nvSpPr>
            <p:cNvPr id="72" name="Oval 71">
              <a:extLst>
                <a:ext uri="{FF2B5EF4-FFF2-40B4-BE49-F238E27FC236}">
                  <a16:creationId xmlns:a16="http://schemas.microsoft.com/office/drawing/2014/main" id="{8D6B7AE6-0A8C-45B5-8B06-9EE7FC9224F2}"/>
                </a:ext>
              </a:extLst>
            </p:cNvPr>
            <p:cNvSpPr/>
            <p:nvPr/>
          </p:nvSpPr>
          <p:spPr>
            <a:xfrm>
              <a:off x="1362541" y="5517184"/>
              <a:ext cx="216000" cy="216000"/>
            </a:xfrm>
            <a:prstGeom prst="ellipse">
              <a:avLst/>
            </a:prstGeom>
            <a:solidFill>
              <a:schemeClr val="tx1"/>
            </a:solidFill>
            <a:ln w="57150">
              <a:noFill/>
            </a:ln>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zh-CN" altLang="en-US" sz="2200" b="1" dirty="0">
                <a:solidFill>
                  <a:schemeClr val="tx1"/>
                </a:solidFill>
                <a:effectLst>
                  <a:outerShdw blurRad="38100" dist="38100" dir="2700000" algn="tl">
                    <a:srgbClr val="000000">
                      <a:alpha val="43137"/>
                    </a:srgbClr>
                  </a:outerShdw>
                </a:effectLst>
                <a:latin typeface="Century Gothic" pitchFamily="34" charset="0"/>
              </a:endParaRPr>
            </a:p>
          </p:txBody>
        </p:sp>
      </p:grpSp>
      <p:grpSp>
        <p:nvGrpSpPr>
          <p:cNvPr id="116" name="Group 115">
            <a:extLst>
              <a:ext uri="{FF2B5EF4-FFF2-40B4-BE49-F238E27FC236}">
                <a16:creationId xmlns:a16="http://schemas.microsoft.com/office/drawing/2014/main" id="{98014240-6BCB-4A80-8E08-628DB67EE7E9}"/>
              </a:ext>
            </a:extLst>
          </p:cNvPr>
          <p:cNvGrpSpPr/>
          <p:nvPr/>
        </p:nvGrpSpPr>
        <p:grpSpPr>
          <a:xfrm>
            <a:off x="6495882" y="2903556"/>
            <a:ext cx="563928" cy="563928"/>
            <a:chOff x="9241054" y="4590219"/>
            <a:chExt cx="415489" cy="415489"/>
          </a:xfrm>
        </p:grpSpPr>
        <p:sp>
          <p:nvSpPr>
            <p:cNvPr id="112" name="Oval 111">
              <a:extLst>
                <a:ext uri="{FF2B5EF4-FFF2-40B4-BE49-F238E27FC236}">
                  <a16:creationId xmlns:a16="http://schemas.microsoft.com/office/drawing/2014/main" id="{21244A74-5E6F-4B73-AAAA-3E6EF8F0D576}"/>
                </a:ext>
              </a:extLst>
            </p:cNvPr>
            <p:cNvSpPr/>
            <p:nvPr/>
          </p:nvSpPr>
          <p:spPr>
            <a:xfrm>
              <a:off x="9365701" y="4714866"/>
              <a:ext cx="166196" cy="166196"/>
            </a:xfrm>
            <a:prstGeom prst="ellipse">
              <a:avLst/>
            </a:prstGeom>
            <a:solidFill>
              <a:schemeClr val="tx1"/>
            </a:solidFill>
            <a:ln w="57150">
              <a:noFill/>
            </a:ln>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zh-CN" altLang="en-US" sz="2200" b="1" dirty="0">
                <a:solidFill>
                  <a:schemeClr val="tx1"/>
                </a:solidFill>
                <a:effectLst>
                  <a:outerShdw blurRad="38100" dist="38100" dir="2700000" algn="tl">
                    <a:srgbClr val="000000">
                      <a:alpha val="43137"/>
                    </a:srgbClr>
                  </a:outerShdw>
                </a:effectLst>
                <a:latin typeface="Century Gothic" pitchFamily="34" charset="0"/>
              </a:endParaRPr>
            </a:p>
          </p:txBody>
        </p:sp>
        <p:sp>
          <p:nvSpPr>
            <p:cNvPr id="113" name="Oval 112">
              <a:extLst>
                <a:ext uri="{FF2B5EF4-FFF2-40B4-BE49-F238E27FC236}">
                  <a16:creationId xmlns:a16="http://schemas.microsoft.com/office/drawing/2014/main" id="{97D5ABFC-40B2-4316-B5F3-76285BBEBCDB}"/>
                </a:ext>
              </a:extLst>
            </p:cNvPr>
            <p:cNvSpPr/>
            <p:nvPr/>
          </p:nvSpPr>
          <p:spPr>
            <a:xfrm>
              <a:off x="9310303" y="4659467"/>
              <a:ext cx="276993" cy="276993"/>
            </a:xfrm>
            <a:prstGeom prst="ellipse">
              <a:avLst/>
            </a:prstGeom>
            <a:noFill/>
            <a:ln w="5715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zh-CN" altLang="en-US" sz="2200" b="1" dirty="0">
                <a:solidFill>
                  <a:schemeClr val="tx1"/>
                </a:solidFill>
                <a:effectLst>
                  <a:outerShdw blurRad="38100" dist="38100" dir="2700000" algn="tl">
                    <a:srgbClr val="000000">
                      <a:alpha val="43137"/>
                    </a:srgbClr>
                  </a:outerShdw>
                </a:effectLst>
                <a:latin typeface="Century Gothic" pitchFamily="34" charset="0"/>
              </a:endParaRPr>
            </a:p>
          </p:txBody>
        </p:sp>
        <p:sp>
          <p:nvSpPr>
            <p:cNvPr id="114" name="Oval 113">
              <a:extLst>
                <a:ext uri="{FF2B5EF4-FFF2-40B4-BE49-F238E27FC236}">
                  <a16:creationId xmlns:a16="http://schemas.microsoft.com/office/drawing/2014/main" id="{CDB47D96-951F-48F8-BFEE-6801D93F74CB}"/>
                </a:ext>
              </a:extLst>
            </p:cNvPr>
            <p:cNvSpPr/>
            <p:nvPr/>
          </p:nvSpPr>
          <p:spPr>
            <a:xfrm>
              <a:off x="9310303" y="4659467"/>
              <a:ext cx="276993" cy="276993"/>
            </a:xfrm>
            <a:prstGeom prst="ellipse">
              <a:avLst/>
            </a:prstGeom>
            <a:solidFill>
              <a:srgbClr val="FFFFCC"/>
            </a:solidFill>
            <a:ln w="5715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zh-CN" altLang="en-US" sz="2200" b="1" dirty="0">
                <a:solidFill>
                  <a:schemeClr val="tx1"/>
                </a:solidFill>
                <a:effectLst>
                  <a:outerShdw blurRad="38100" dist="38100" dir="2700000" algn="tl">
                    <a:srgbClr val="000000">
                      <a:alpha val="43137"/>
                    </a:srgbClr>
                  </a:outerShdw>
                </a:effectLst>
                <a:latin typeface="Century Gothic" pitchFamily="34" charset="0"/>
              </a:endParaRPr>
            </a:p>
          </p:txBody>
        </p:sp>
        <p:sp>
          <p:nvSpPr>
            <p:cNvPr id="115" name="Circular Arrow 90">
              <a:extLst>
                <a:ext uri="{FF2B5EF4-FFF2-40B4-BE49-F238E27FC236}">
                  <a16:creationId xmlns:a16="http://schemas.microsoft.com/office/drawing/2014/main" id="{B3B58298-E94D-4AD7-8D0A-E8609CC52EEA}"/>
                </a:ext>
              </a:extLst>
            </p:cNvPr>
            <p:cNvSpPr/>
            <p:nvPr/>
          </p:nvSpPr>
          <p:spPr>
            <a:xfrm rot="5400000">
              <a:off x="9241054" y="4590219"/>
              <a:ext cx="415489" cy="415489"/>
            </a:xfrm>
            <a:prstGeom prst="circularArrow">
              <a:avLst>
                <a:gd name="adj1" fmla="val 12500"/>
                <a:gd name="adj2" fmla="val 1142319"/>
                <a:gd name="adj3" fmla="val 20457681"/>
                <a:gd name="adj4" fmla="val 1284852"/>
                <a:gd name="adj5" fmla="val 3879"/>
              </a:avLst>
            </a:prstGeom>
            <a:solidFill>
              <a:srgbClr val="FF00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grpSp>
      <p:cxnSp>
        <p:nvCxnSpPr>
          <p:cNvPr id="118" name="Straight Connector 117">
            <a:extLst>
              <a:ext uri="{FF2B5EF4-FFF2-40B4-BE49-F238E27FC236}">
                <a16:creationId xmlns:a16="http://schemas.microsoft.com/office/drawing/2014/main" id="{17ABB04E-8960-4379-B8C3-049D6E18CD84}"/>
              </a:ext>
            </a:extLst>
          </p:cNvPr>
          <p:cNvCxnSpPr/>
          <p:nvPr/>
        </p:nvCxnSpPr>
        <p:spPr>
          <a:xfrm>
            <a:off x="5998189" y="3309989"/>
            <a:ext cx="469697" cy="0"/>
          </a:xfrm>
          <a:prstGeom prst="line">
            <a:avLst/>
          </a:prstGeom>
          <a:noFill/>
          <a:ln w="28575">
            <a:solidFill>
              <a:srgbClr val="FF0066"/>
            </a:solidFill>
            <a:headEnd type="stealth" w="lg" len="lg"/>
            <a:tailEnd type="none" w="lg" len="lg"/>
          </a:ln>
        </p:spPr>
        <p:style>
          <a:lnRef idx="2">
            <a:schemeClr val="accent1">
              <a:shade val="50000"/>
            </a:schemeClr>
          </a:lnRef>
          <a:fillRef idx="1">
            <a:schemeClr val="accent1"/>
          </a:fillRef>
          <a:effectRef idx="0">
            <a:schemeClr val="accent1"/>
          </a:effectRef>
          <a:fontRef idx="minor">
            <a:schemeClr val="lt1"/>
          </a:fontRef>
        </p:style>
      </p:cxnSp>
      <p:cxnSp>
        <p:nvCxnSpPr>
          <p:cNvPr id="119" name="Straight Connector 118">
            <a:extLst>
              <a:ext uri="{FF2B5EF4-FFF2-40B4-BE49-F238E27FC236}">
                <a16:creationId xmlns:a16="http://schemas.microsoft.com/office/drawing/2014/main" id="{2901CFDB-675B-400D-B252-A0F90E362EE1}"/>
              </a:ext>
            </a:extLst>
          </p:cNvPr>
          <p:cNvCxnSpPr>
            <a:cxnSpLocks/>
          </p:cNvCxnSpPr>
          <p:nvPr/>
        </p:nvCxnSpPr>
        <p:spPr>
          <a:xfrm flipV="1">
            <a:off x="6390238" y="3522741"/>
            <a:ext cx="284173" cy="367654"/>
          </a:xfrm>
          <a:prstGeom prst="line">
            <a:avLst/>
          </a:prstGeom>
          <a:noFill/>
          <a:ln w="28575">
            <a:solidFill>
              <a:srgbClr val="FF0066"/>
            </a:solidFill>
            <a:headEnd type="stealth" w="lg" len="lg"/>
            <a:tailEnd type="none" w="lg" len="lg"/>
          </a:ln>
        </p:spPr>
        <p:style>
          <a:lnRef idx="2">
            <a:schemeClr val="accent1">
              <a:shade val="50000"/>
            </a:schemeClr>
          </a:lnRef>
          <a:fillRef idx="1">
            <a:schemeClr val="accent1"/>
          </a:fillRef>
          <a:effectRef idx="0">
            <a:schemeClr val="accent1"/>
          </a:effectRef>
          <a:fontRef idx="minor">
            <a:schemeClr val="lt1"/>
          </a:fontRef>
        </p:style>
      </p:cxnSp>
      <p:pic>
        <p:nvPicPr>
          <p:cNvPr id="1026" name="Picture 2" descr="Image result for message icon png">
            <a:extLst>
              <a:ext uri="{FF2B5EF4-FFF2-40B4-BE49-F238E27FC236}">
                <a16:creationId xmlns:a16="http://schemas.microsoft.com/office/drawing/2014/main" id="{6D86A980-1205-436E-ABA6-102663F8A4F6}"/>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237289" y="2466649"/>
            <a:ext cx="370492" cy="251783"/>
          </a:xfrm>
          <a:prstGeom prst="rect">
            <a:avLst/>
          </a:prstGeom>
          <a:noFill/>
          <a:extLst>
            <a:ext uri="{909E8E84-426E-40DD-AFC4-6F175D3DCCD1}">
              <a14:hiddenFill xmlns:a14="http://schemas.microsoft.com/office/drawing/2010/main">
                <a:solidFill>
                  <a:srgbClr val="FFFFFF"/>
                </a:solidFill>
              </a14:hiddenFill>
            </a:ext>
          </a:extLst>
        </p:spPr>
      </p:pic>
      <p:pic>
        <p:nvPicPr>
          <p:cNvPr id="123" name="Picture 2" descr="Image result for message icon png">
            <a:extLst>
              <a:ext uri="{FF2B5EF4-FFF2-40B4-BE49-F238E27FC236}">
                <a16:creationId xmlns:a16="http://schemas.microsoft.com/office/drawing/2014/main" id="{C93CAF68-B962-4442-8E44-89BB0F800A8B}"/>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220274" y="2698979"/>
            <a:ext cx="370492" cy="251783"/>
          </a:xfrm>
          <a:prstGeom prst="rect">
            <a:avLst/>
          </a:prstGeom>
          <a:noFill/>
          <a:extLst>
            <a:ext uri="{909E8E84-426E-40DD-AFC4-6F175D3DCCD1}">
              <a14:hiddenFill xmlns:a14="http://schemas.microsoft.com/office/drawing/2010/main">
                <a:solidFill>
                  <a:srgbClr val="FFFFFF"/>
                </a:solidFill>
              </a14:hiddenFill>
            </a:ext>
          </a:extLst>
        </p:spPr>
      </p:pic>
      <p:cxnSp>
        <p:nvCxnSpPr>
          <p:cNvPr id="125" name="Straight Connector 124">
            <a:extLst>
              <a:ext uri="{FF2B5EF4-FFF2-40B4-BE49-F238E27FC236}">
                <a16:creationId xmlns:a16="http://schemas.microsoft.com/office/drawing/2014/main" id="{04FD1C5D-309D-4D20-9AFA-0232BA92EED3}"/>
              </a:ext>
            </a:extLst>
          </p:cNvPr>
          <p:cNvCxnSpPr>
            <a:cxnSpLocks/>
          </p:cNvCxnSpPr>
          <p:nvPr/>
        </p:nvCxnSpPr>
        <p:spPr>
          <a:xfrm flipV="1">
            <a:off x="6683607" y="2438595"/>
            <a:ext cx="0" cy="394776"/>
          </a:xfrm>
          <a:prstGeom prst="line">
            <a:avLst/>
          </a:prstGeom>
          <a:noFill/>
          <a:ln w="28575">
            <a:solidFill>
              <a:srgbClr val="FF0066"/>
            </a:solidFill>
            <a:headEnd type="stealth" w="lg" len="lg"/>
            <a:tailEnd type="none" w="lg" len="lg"/>
          </a:ln>
        </p:spPr>
        <p:style>
          <a:lnRef idx="2">
            <a:schemeClr val="accent1">
              <a:shade val="50000"/>
            </a:schemeClr>
          </a:lnRef>
          <a:fillRef idx="1">
            <a:schemeClr val="accent1"/>
          </a:fillRef>
          <a:effectRef idx="0">
            <a:schemeClr val="accent1"/>
          </a:effectRef>
          <a:fontRef idx="minor">
            <a:schemeClr val="lt1"/>
          </a:fontRef>
        </p:style>
      </p:cxnSp>
      <p:cxnSp>
        <p:nvCxnSpPr>
          <p:cNvPr id="129" name="Straight Connector 128">
            <a:extLst>
              <a:ext uri="{FF2B5EF4-FFF2-40B4-BE49-F238E27FC236}">
                <a16:creationId xmlns:a16="http://schemas.microsoft.com/office/drawing/2014/main" id="{FD4DC627-A28A-46CF-88AB-666D945D177E}"/>
              </a:ext>
            </a:extLst>
          </p:cNvPr>
          <p:cNvCxnSpPr>
            <a:cxnSpLocks/>
          </p:cNvCxnSpPr>
          <p:nvPr/>
        </p:nvCxnSpPr>
        <p:spPr>
          <a:xfrm>
            <a:off x="7114517" y="3072735"/>
            <a:ext cx="446623" cy="0"/>
          </a:xfrm>
          <a:prstGeom prst="line">
            <a:avLst/>
          </a:prstGeom>
          <a:noFill/>
          <a:ln w="28575">
            <a:solidFill>
              <a:srgbClr val="FF0066"/>
            </a:solidFill>
            <a:headEnd type="stealth" w="lg" len="lg"/>
            <a:tailEnd type="none" w="lg" len="lg"/>
          </a:ln>
        </p:spPr>
        <p:style>
          <a:lnRef idx="2">
            <a:schemeClr val="accent1">
              <a:shade val="50000"/>
            </a:schemeClr>
          </a:lnRef>
          <a:fillRef idx="1">
            <a:schemeClr val="accent1"/>
          </a:fillRef>
          <a:effectRef idx="0">
            <a:schemeClr val="accent1"/>
          </a:effectRef>
          <a:fontRef idx="minor">
            <a:schemeClr val="lt1"/>
          </a:fontRef>
        </p:style>
      </p:cxnSp>
      <p:pic>
        <p:nvPicPr>
          <p:cNvPr id="132" name="Picture 2" descr="Image result for message icon png">
            <a:extLst>
              <a:ext uri="{FF2B5EF4-FFF2-40B4-BE49-F238E27FC236}">
                <a16:creationId xmlns:a16="http://schemas.microsoft.com/office/drawing/2014/main" id="{C96B2B8A-95F0-4687-9DB6-80A0E675CED4}"/>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rot="18645476">
            <a:off x="6577155" y="3709981"/>
            <a:ext cx="370492" cy="251783"/>
          </a:xfrm>
          <a:prstGeom prst="rect">
            <a:avLst/>
          </a:prstGeom>
          <a:noFill/>
          <a:extLst>
            <a:ext uri="{909E8E84-426E-40DD-AFC4-6F175D3DCCD1}">
              <a14:hiddenFill xmlns:a14="http://schemas.microsoft.com/office/drawing/2010/main">
                <a:solidFill>
                  <a:srgbClr val="FFFFFF"/>
                </a:solidFill>
              </a14:hiddenFill>
            </a:ext>
          </a:extLst>
        </p:spPr>
      </p:pic>
      <p:pic>
        <p:nvPicPr>
          <p:cNvPr id="133" name="Picture 2" descr="Image result for message icon png">
            <a:extLst>
              <a:ext uri="{FF2B5EF4-FFF2-40B4-BE49-F238E27FC236}">
                <a16:creationId xmlns:a16="http://schemas.microsoft.com/office/drawing/2014/main" id="{137450B6-BA89-4AD8-9A1F-F22680486A43}"/>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998317" y="3407036"/>
            <a:ext cx="370492" cy="251783"/>
          </a:xfrm>
          <a:prstGeom prst="rect">
            <a:avLst/>
          </a:prstGeom>
          <a:noFill/>
          <a:extLst>
            <a:ext uri="{909E8E84-426E-40DD-AFC4-6F175D3DCCD1}">
              <a14:hiddenFill xmlns:a14="http://schemas.microsoft.com/office/drawing/2010/main">
                <a:solidFill>
                  <a:srgbClr val="FFFFFF"/>
                </a:solidFill>
              </a14:hiddenFill>
            </a:ext>
          </a:extLst>
        </p:spPr>
      </p:pic>
      <p:sp>
        <p:nvSpPr>
          <p:cNvPr id="134" name="TextBox 133">
            <a:extLst>
              <a:ext uri="{FF2B5EF4-FFF2-40B4-BE49-F238E27FC236}">
                <a16:creationId xmlns:a16="http://schemas.microsoft.com/office/drawing/2014/main" id="{11649F3E-6F04-44E4-B27F-0C9AF5AA489D}"/>
              </a:ext>
            </a:extLst>
          </p:cNvPr>
          <p:cNvSpPr txBox="1"/>
          <p:nvPr/>
        </p:nvSpPr>
        <p:spPr>
          <a:xfrm>
            <a:off x="7751230" y="2142868"/>
            <a:ext cx="4216610" cy="830997"/>
          </a:xfrm>
          <a:prstGeom prst="rect">
            <a:avLst/>
          </a:prstGeom>
          <a:noFill/>
        </p:spPr>
        <p:txBody>
          <a:bodyPr wrap="square" rtlCol="0">
            <a:spAutoFit/>
          </a:bodyPr>
          <a:lstStyle/>
          <a:p>
            <a:pPr algn="ctr"/>
            <a:r>
              <a:rPr lang="en-US" sz="2400" dirty="0">
                <a:solidFill>
                  <a:schemeClr val="tx2"/>
                </a:solidFill>
              </a:rPr>
              <a:t>Vertex Programming</a:t>
            </a:r>
          </a:p>
          <a:p>
            <a:pPr algn="ctr"/>
            <a:r>
              <a:rPr lang="en-US" sz="2400" dirty="0">
                <a:solidFill>
                  <a:schemeClr val="tx2"/>
                </a:solidFill>
              </a:rPr>
              <a:t>e.g.: GAS</a:t>
            </a:r>
          </a:p>
        </p:txBody>
      </p:sp>
      <p:sp>
        <p:nvSpPr>
          <p:cNvPr id="135" name="Rectangle 134">
            <a:extLst>
              <a:ext uri="{FF2B5EF4-FFF2-40B4-BE49-F238E27FC236}">
                <a16:creationId xmlns:a16="http://schemas.microsoft.com/office/drawing/2014/main" id="{F1DAC388-A0BB-4BF5-A65C-C2579D44955C}"/>
              </a:ext>
            </a:extLst>
          </p:cNvPr>
          <p:cNvSpPr/>
          <p:nvPr/>
        </p:nvSpPr>
        <p:spPr>
          <a:xfrm>
            <a:off x="488728" y="3408282"/>
            <a:ext cx="4615959" cy="954327"/>
          </a:xfrm>
          <a:prstGeom prst="rect">
            <a:avLst/>
          </a:prstGeom>
          <a:solidFill>
            <a:schemeClr val="accent3">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400" b="1" dirty="0">
                <a:solidFill>
                  <a:schemeClr val="tx1"/>
                </a:solidFill>
                <a:latin typeface="Consolas" panose="020B0609020204030204" pitchFamily="49" charset="0"/>
              </a:rPr>
              <a:t>Gather</a:t>
            </a:r>
            <a:r>
              <a:rPr lang="en-US" sz="1400" dirty="0">
                <a:solidFill>
                  <a:schemeClr val="tx1"/>
                </a:solidFill>
                <a:latin typeface="Consolas" panose="020B0609020204030204" pitchFamily="49" charset="0"/>
              </a:rPr>
              <a:t>(</a:t>
            </a:r>
            <a:r>
              <a:rPr lang="en-US" sz="1400" b="1" dirty="0">
                <a:solidFill>
                  <a:schemeClr val="tx1"/>
                </a:solidFill>
                <a:latin typeface="Consolas" panose="020B0609020204030204" pitchFamily="49" charset="0"/>
              </a:rPr>
              <a:t>D</a:t>
            </a:r>
            <a:r>
              <a:rPr lang="en-US" sz="1400" baseline="-25000" dirty="0">
                <a:solidFill>
                  <a:schemeClr val="tx1"/>
                </a:solidFill>
                <a:latin typeface="Consolas" panose="020B0609020204030204" pitchFamily="49" charset="0"/>
              </a:rPr>
              <a:t>u</a:t>
            </a:r>
            <a:r>
              <a:rPr lang="en-US" sz="1400" dirty="0">
                <a:solidFill>
                  <a:schemeClr val="tx1"/>
                </a:solidFill>
                <a:latin typeface="Consolas" panose="020B0609020204030204" pitchFamily="49" charset="0"/>
              </a:rPr>
              <a:t>, </a:t>
            </a:r>
            <a:r>
              <a:rPr lang="en-US" sz="1400" b="1" dirty="0">
                <a:solidFill>
                  <a:schemeClr val="tx1"/>
                </a:solidFill>
                <a:latin typeface="Consolas" panose="020B0609020204030204" pitchFamily="49" charset="0"/>
              </a:rPr>
              <a:t>D</a:t>
            </a:r>
            <a:r>
              <a:rPr lang="en-US" sz="1400" baseline="-25000" dirty="0">
                <a:solidFill>
                  <a:schemeClr val="tx1"/>
                </a:solidFill>
                <a:latin typeface="Consolas" panose="020B0609020204030204" pitchFamily="49" charset="0"/>
              </a:rPr>
              <a:t>(</a:t>
            </a:r>
            <a:r>
              <a:rPr lang="en-US" sz="1400" baseline="-25000" dirty="0" err="1">
                <a:solidFill>
                  <a:schemeClr val="tx1"/>
                </a:solidFill>
                <a:latin typeface="Consolas" panose="020B0609020204030204" pitchFamily="49" charset="0"/>
              </a:rPr>
              <a:t>u,v</a:t>
            </a:r>
            <a:r>
              <a:rPr lang="en-US" sz="1400" baseline="-25000" dirty="0">
                <a:solidFill>
                  <a:schemeClr val="tx1"/>
                </a:solidFill>
                <a:latin typeface="Consolas" panose="020B0609020204030204" pitchFamily="49" charset="0"/>
              </a:rPr>
              <a:t>)</a:t>
            </a:r>
            <a:r>
              <a:rPr lang="en-US" sz="1400" dirty="0">
                <a:solidFill>
                  <a:schemeClr val="tx1"/>
                </a:solidFill>
                <a:latin typeface="Consolas" panose="020B0609020204030204" pitchFamily="49" charset="0"/>
              </a:rPr>
              <a:t>, </a:t>
            </a:r>
            <a:r>
              <a:rPr lang="en-US" sz="1400" b="1" dirty="0">
                <a:solidFill>
                  <a:schemeClr val="tx1"/>
                </a:solidFill>
                <a:latin typeface="Consolas" panose="020B0609020204030204" pitchFamily="49" charset="0"/>
              </a:rPr>
              <a:t>D</a:t>
            </a:r>
            <a:r>
              <a:rPr lang="en-US" sz="1400" baseline="-25000" dirty="0">
                <a:solidFill>
                  <a:schemeClr val="tx1"/>
                </a:solidFill>
                <a:latin typeface="Consolas" panose="020B0609020204030204" pitchFamily="49" charset="0"/>
              </a:rPr>
              <a:t>v</a:t>
            </a:r>
            <a:r>
              <a:rPr lang="en-US" sz="1400" dirty="0">
                <a:solidFill>
                  <a:schemeClr val="tx1"/>
                </a:solidFill>
                <a:latin typeface="Consolas" panose="020B0609020204030204" pitchFamily="49" charset="0"/>
              </a:rPr>
              <a:t>):</a:t>
            </a:r>
          </a:p>
          <a:p>
            <a:r>
              <a:rPr lang="en-US" sz="1400" dirty="0">
                <a:solidFill>
                  <a:schemeClr val="tx1"/>
                </a:solidFill>
                <a:latin typeface="Consolas" panose="020B0609020204030204" pitchFamily="49" charset="0"/>
              </a:rPr>
              <a:t>    return </a:t>
            </a:r>
            <a:r>
              <a:rPr lang="en-US" sz="1400" b="1" dirty="0" err="1">
                <a:solidFill>
                  <a:schemeClr val="tx1"/>
                </a:solidFill>
                <a:latin typeface="Consolas" panose="020B0609020204030204" pitchFamily="49" charset="0"/>
              </a:rPr>
              <a:t>D</a:t>
            </a:r>
            <a:r>
              <a:rPr lang="en-US" sz="1400" baseline="-25000" dirty="0" err="1">
                <a:solidFill>
                  <a:schemeClr val="tx1"/>
                </a:solidFill>
                <a:latin typeface="Consolas" panose="020B0609020204030204" pitchFamily="49" charset="0"/>
              </a:rPr>
              <a:t>v</a:t>
            </a:r>
            <a:r>
              <a:rPr lang="en-US" sz="1400" dirty="0" err="1">
                <a:solidFill>
                  <a:schemeClr val="tx1"/>
                </a:solidFill>
                <a:latin typeface="Consolas" panose="020B0609020204030204" pitchFamily="49" charset="0"/>
              </a:rPr>
              <a:t>.rank</a:t>
            </a:r>
            <a:r>
              <a:rPr lang="en-US" sz="1400" dirty="0">
                <a:solidFill>
                  <a:schemeClr val="tx1"/>
                </a:solidFill>
                <a:latin typeface="Consolas" panose="020B0609020204030204" pitchFamily="49" charset="0"/>
              </a:rPr>
              <a:t> / #</a:t>
            </a:r>
            <a:r>
              <a:rPr lang="en-US" sz="1400" dirty="0" err="1">
                <a:solidFill>
                  <a:schemeClr val="tx1"/>
                </a:solidFill>
                <a:latin typeface="Consolas" panose="020B0609020204030204" pitchFamily="49" charset="0"/>
              </a:rPr>
              <a:t>outNbrs</a:t>
            </a:r>
            <a:r>
              <a:rPr lang="en-US" sz="1400" dirty="0">
                <a:solidFill>
                  <a:schemeClr val="tx1"/>
                </a:solidFill>
                <a:latin typeface="Consolas" panose="020B0609020204030204" pitchFamily="49" charset="0"/>
              </a:rPr>
              <a:t>(v)</a:t>
            </a:r>
          </a:p>
          <a:p>
            <a:r>
              <a:rPr lang="en-US" altLang="zh-CN" sz="1400" b="1" dirty="0">
                <a:solidFill>
                  <a:schemeClr val="tx1"/>
                </a:solidFill>
                <a:latin typeface="Consolas" panose="020B0609020204030204" pitchFamily="49" charset="0"/>
              </a:rPr>
              <a:t>S</a:t>
            </a:r>
            <a:r>
              <a:rPr lang="en-US" sz="1400" b="1" dirty="0">
                <a:solidFill>
                  <a:schemeClr val="tx1"/>
                </a:solidFill>
                <a:latin typeface="Consolas" panose="020B0609020204030204" pitchFamily="49" charset="0"/>
              </a:rPr>
              <a:t>um</a:t>
            </a:r>
            <a:r>
              <a:rPr lang="en-US" sz="1400" dirty="0">
                <a:solidFill>
                  <a:schemeClr val="tx1"/>
                </a:solidFill>
                <a:latin typeface="Consolas" panose="020B0609020204030204" pitchFamily="49" charset="0"/>
              </a:rPr>
              <a:t>(a, b):</a:t>
            </a:r>
          </a:p>
          <a:p>
            <a:r>
              <a:rPr lang="en-US" sz="1400" dirty="0">
                <a:solidFill>
                  <a:schemeClr val="tx1"/>
                </a:solidFill>
                <a:latin typeface="Consolas" panose="020B0609020204030204" pitchFamily="49" charset="0"/>
              </a:rPr>
              <a:t>    return a + b</a:t>
            </a:r>
          </a:p>
        </p:txBody>
      </p:sp>
      <p:sp>
        <p:nvSpPr>
          <p:cNvPr id="136" name="Rectangle 135">
            <a:extLst>
              <a:ext uri="{FF2B5EF4-FFF2-40B4-BE49-F238E27FC236}">
                <a16:creationId xmlns:a16="http://schemas.microsoft.com/office/drawing/2014/main" id="{FBD825B0-A23C-4C3F-9087-B83EF50A6567}"/>
              </a:ext>
            </a:extLst>
          </p:cNvPr>
          <p:cNvSpPr/>
          <p:nvPr/>
        </p:nvSpPr>
        <p:spPr>
          <a:xfrm>
            <a:off x="488728" y="4362609"/>
            <a:ext cx="4615959" cy="1009723"/>
          </a:xfrm>
          <a:prstGeom prst="rect">
            <a:avLst/>
          </a:prstGeom>
          <a:solidFill>
            <a:schemeClr val="accent3">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altLang="zh-CN" sz="1400" b="1" dirty="0">
                <a:solidFill>
                  <a:schemeClr val="tx1"/>
                </a:solidFill>
                <a:latin typeface="Consolas" panose="020B0609020204030204" pitchFamily="49" charset="0"/>
              </a:rPr>
              <a:t>A</a:t>
            </a:r>
            <a:r>
              <a:rPr lang="en-US" sz="1400" b="1" dirty="0">
                <a:solidFill>
                  <a:schemeClr val="tx1"/>
                </a:solidFill>
                <a:latin typeface="Consolas" panose="020B0609020204030204" pitchFamily="49" charset="0"/>
              </a:rPr>
              <a:t>pply</a:t>
            </a:r>
            <a:r>
              <a:rPr lang="en-US" sz="1400" dirty="0">
                <a:solidFill>
                  <a:schemeClr val="tx1"/>
                </a:solidFill>
                <a:latin typeface="Consolas" panose="020B0609020204030204" pitchFamily="49" charset="0"/>
              </a:rPr>
              <a:t>(</a:t>
            </a:r>
            <a:r>
              <a:rPr lang="en-US" sz="1400" b="1" dirty="0">
                <a:solidFill>
                  <a:schemeClr val="tx1"/>
                </a:solidFill>
                <a:latin typeface="Consolas" panose="020B0609020204030204" pitchFamily="49" charset="0"/>
              </a:rPr>
              <a:t>D</a:t>
            </a:r>
            <a:r>
              <a:rPr lang="en-US" sz="1400" baseline="-25000" dirty="0">
                <a:solidFill>
                  <a:schemeClr val="tx1"/>
                </a:solidFill>
                <a:latin typeface="Consolas" panose="020B0609020204030204" pitchFamily="49" charset="0"/>
              </a:rPr>
              <a:t>u</a:t>
            </a:r>
            <a:r>
              <a:rPr lang="en-US" sz="1400" dirty="0">
                <a:solidFill>
                  <a:schemeClr val="tx1"/>
                </a:solidFill>
                <a:latin typeface="Consolas" panose="020B0609020204030204" pitchFamily="49" charset="0"/>
              </a:rPr>
              <a:t>, acc):</a:t>
            </a:r>
          </a:p>
          <a:p>
            <a:r>
              <a:rPr lang="en-US" sz="1400" dirty="0">
                <a:solidFill>
                  <a:schemeClr val="tx1"/>
                </a:solidFill>
                <a:latin typeface="Consolas" panose="020B0609020204030204" pitchFamily="49" charset="0"/>
              </a:rPr>
              <a:t>    r</a:t>
            </a:r>
            <a:r>
              <a:rPr lang="en-US" sz="1400" baseline="-25000" dirty="0">
                <a:solidFill>
                  <a:schemeClr val="tx1"/>
                </a:solidFill>
                <a:latin typeface="Consolas" panose="020B0609020204030204" pitchFamily="49" charset="0"/>
              </a:rPr>
              <a:t>new</a:t>
            </a:r>
            <a:r>
              <a:rPr lang="en-US" sz="1400" dirty="0">
                <a:solidFill>
                  <a:schemeClr val="tx1"/>
                </a:solidFill>
                <a:latin typeface="Consolas" panose="020B0609020204030204" pitchFamily="49" charset="0"/>
              </a:rPr>
              <a:t> = 0.15 + 0.85 * acc</a:t>
            </a:r>
          </a:p>
          <a:p>
            <a:r>
              <a:rPr lang="en-US" sz="1400" dirty="0">
                <a:solidFill>
                  <a:schemeClr val="tx1"/>
                </a:solidFill>
                <a:latin typeface="Consolas" panose="020B0609020204030204" pitchFamily="49" charset="0"/>
              </a:rPr>
              <a:t>    </a:t>
            </a:r>
            <a:r>
              <a:rPr lang="en-US" sz="1400" b="1" dirty="0" err="1">
                <a:solidFill>
                  <a:schemeClr val="tx1"/>
                </a:solidFill>
                <a:latin typeface="Consolas" panose="020B0609020204030204" pitchFamily="49" charset="0"/>
              </a:rPr>
              <a:t>D</a:t>
            </a:r>
            <a:r>
              <a:rPr lang="en-US" sz="1400" baseline="-25000" dirty="0" err="1">
                <a:solidFill>
                  <a:schemeClr val="tx1"/>
                </a:solidFill>
                <a:latin typeface="Consolas" panose="020B0609020204030204" pitchFamily="49" charset="0"/>
              </a:rPr>
              <a:t>u</a:t>
            </a:r>
            <a:r>
              <a:rPr lang="en-US" sz="1400" dirty="0" err="1">
                <a:solidFill>
                  <a:schemeClr val="tx1"/>
                </a:solidFill>
                <a:latin typeface="Consolas" panose="020B0609020204030204" pitchFamily="49" charset="0"/>
              </a:rPr>
              <a:t>.delta</a:t>
            </a:r>
            <a:r>
              <a:rPr lang="en-US" sz="1400" dirty="0">
                <a:solidFill>
                  <a:schemeClr val="tx1"/>
                </a:solidFill>
                <a:latin typeface="Consolas" panose="020B0609020204030204" pitchFamily="49" charset="0"/>
              </a:rPr>
              <a:t> = (r</a:t>
            </a:r>
            <a:r>
              <a:rPr lang="en-US" sz="1400" baseline="-25000" dirty="0">
                <a:solidFill>
                  <a:schemeClr val="tx1"/>
                </a:solidFill>
                <a:latin typeface="Consolas" panose="020B0609020204030204" pitchFamily="49" charset="0"/>
              </a:rPr>
              <a:t>new</a:t>
            </a:r>
            <a:r>
              <a:rPr lang="en-US" sz="1400" dirty="0">
                <a:solidFill>
                  <a:schemeClr val="tx1"/>
                </a:solidFill>
                <a:latin typeface="Consolas" panose="020B0609020204030204" pitchFamily="49" charset="0"/>
              </a:rPr>
              <a:t> - </a:t>
            </a:r>
            <a:r>
              <a:rPr lang="en-US" sz="1400" b="1" dirty="0" err="1">
                <a:solidFill>
                  <a:schemeClr val="tx1"/>
                </a:solidFill>
                <a:latin typeface="Consolas" panose="020B0609020204030204" pitchFamily="49" charset="0"/>
              </a:rPr>
              <a:t>D</a:t>
            </a:r>
            <a:r>
              <a:rPr lang="en-US" sz="1400" baseline="-25000" dirty="0" err="1">
                <a:solidFill>
                  <a:schemeClr val="tx1"/>
                </a:solidFill>
                <a:latin typeface="Consolas" panose="020B0609020204030204" pitchFamily="49" charset="0"/>
              </a:rPr>
              <a:t>u</a:t>
            </a:r>
            <a:r>
              <a:rPr lang="en-US" sz="1400" dirty="0" err="1">
                <a:solidFill>
                  <a:schemeClr val="tx1"/>
                </a:solidFill>
                <a:latin typeface="Consolas" panose="020B0609020204030204" pitchFamily="49" charset="0"/>
              </a:rPr>
              <a:t>.rank</a:t>
            </a:r>
            <a:r>
              <a:rPr lang="en-US" sz="1400" dirty="0">
                <a:solidFill>
                  <a:schemeClr val="tx1"/>
                </a:solidFill>
                <a:latin typeface="Consolas" panose="020B0609020204030204" pitchFamily="49" charset="0"/>
              </a:rPr>
              <a:t>) / #</a:t>
            </a:r>
            <a:r>
              <a:rPr lang="en-US" sz="1400" dirty="0" err="1">
                <a:solidFill>
                  <a:schemeClr val="tx1"/>
                </a:solidFill>
                <a:latin typeface="Consolas" panose="020B0609020204030204" pitchFamily="49" charset="0"/>
              </a:rPr>
              <a:t>outNbrs</a:t>
            </a:r>
            <a:r>
              <a:rPr lang="en-US" sz="1400" dirty="0">
                <a:solidFill>
                  <a:schemeClr val="tx1"/>
                </a:solidFill>
                <a:latin typeface="Consolas" panose="020B0609020204030204" pitchFamily="49" charset="0"/>
              </a:rPr>
              <a:t>(u)</a:t>
            </a:r>
          </a:p>
          <a:p>
            <a:r>
              <a:rPr lang="en-US" sz="1400" dirty="0">
                <a:solidFill>
                  <a:schemeClr val="tx1"/>
                </a:solidFill>
                <a:latin typeface="Consolas" panose="020B0609020204030204" pitchFamily="49" charset="0"/>
              </a:rPr>
              <a:t>    </a:t>
            </a:r>
            <a:r>
              <a:rPr lang="en-US" sz="1400" b="1" dirty="0" err="1">
                <a:solidFill>
                  <a:schemeClr val="tx1"/>
                </a:solidFill>
                <a:latin typeface="Consolas" panose="020B0609020204030204" pitchFamily="49" charset="0"/>
              </a:rPr>
              <a:t>D</a:t>
            </a:r>
            <a:r>
              <a:rPr lang="en-US" sz="1400" baseline="-25000" dirty="0" err="1">
                <a:solidFill>
                  <a:schemeClr val="tx1"/>
                </a:solidFill>
                <a:latin typeface="Consolas" panose="020B0609020204030204" pitchFamily="49" charset="0"/>
              </a:rPr>
              <a:t>u</a:t>
            </a:r>
            <a:r>
              <a:rPr lang="en-US" sz="1400" dirty="0" err="1">
                <a:solidFill>
                  <a:schemeClr val="tx1"/>
                </a:solidFill>
                <a:latin typeface="Consolas" panose="020B0609020204030204" pitchFamily="49" charset="0"/>
              </a:rPr>
              <a:t>.rank</a:t>
            </a:r>
            <a:r>
              <a:rPr lang="en-US" sz="1400" dirty="0">
                <a:solidFill>
                  <a:schemeClr val="tx1"/>
                </a:solidFill>
                <a:latin typeface="Consolas" panose="020B0609020204030204" pitchFamily="49" charset="0"/>
              </a:rPr>
              <a:t> = r</a:t>
            </a:r>
            <a:r>
              <a:rPr lang="en-US" sz="1400" baseline="-25000" dirty="0">
                <a:solidFill>
                  <a:schemeClr val="tx1"/>
                </a:solidFill>
                <a:latin typeface="Consolas" panose="020B0609020204030204" pitchFamily="49" charset="0"/>
              </a:rPr>
              <a:t>new</a:t>
            </a:r>
            <a:endParaRPr lang="en-US" sz="1400" dirty="0">
              <a:solidFill>
                <a:schemeClr val="tx1"/>
              </a:solidFill>
              <a:latin typeface="Consolas" panose="020B0609020204030204" pitchFamily="49" charset="0"/>
            </a:endParaRPr>
          </a:p>
        </p:txBody>
      </p:sp>
      <p:sp>
        <p:nvSpPr>
          <p:cNvPr id="137" name="Rectangle 136">
            <a:extLst>
              <a:ext uri="{FF2B5EF4-FFF2-40B4-BE49-F238E27FC236}">
                <a16:creationId xmlns:a16="http://schemas.microsoft.com/office/drawing/2014/main" id="{57D3EC71-9AA9-48AA-9BFB-D270A928312F}"/>
              </a:ext>
            </a:extLst>
          </p:cNvPr>
          <p:cNvSpPr/>
          <p:nvPr/>
        </p:nvSpPr>
        <p:spPr>
          <a:xfrm>
            <a:off x="488728" y="5372332"/>
            <a:ext cx="4615959" cy="822677"/>
          </a:xfrm>
          <a:prstGeom prst="rect">
            <a:avLst/>
          </a:prstGeom>
          <a:solidFill>
            <a:schemeClr val="accent3">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altLang="zh-CN" sz="1400" b="1" dirty="0">
                <a:solidFill>
                  <a:schemeClr val="tx1"/>
                </a:solidFill>
                <a:latin typeface="Consolas" panose="020B0609020204030204" pitchFamily="49" charset="0"/>
              </a:rPr>
              <a:t>Scatter</a:t>
            </a:r>
            <a:r>
              <a:rPr lang="en-US" altLang="zh-CN" sz="1400" dirty="0">
                <a:solidFill>
                  <a:schemeClr val="tx1"/>
                </a:solidFill>
                <a:latin typeface="Consolas" panose="020B0609020204030204" pitchFamily="49" charset="0"/>
              </a:rPr>
              <a:t>(</a:t>
            </a:r>
            <a:r>
              <a:rPr lang="en-US" sz="1400" b="1" dirty="0">
                <a:solidFill>
                  <a:schemeClr val="tx1"/>
                </a:solidFill>
                <a:latin typeface="Consolas" panose="020B0609020204030204" pitchFamily="49" charset="0"/>
              </a:rPr>
              <a:t>D</a:t>
            </a:r>
            <a:r>
              <a:rPr lang="en-US" sz="1400" baseline="-25000" dirty="0">
                <a:solidFill>
                  <a:schemeClr val="tx1"/>
                </a:solidFill>
                <a:latin typeface="Consolas" panose="020B0609020204030204" pitchFamily="49" charset="0"/>
              </a:rPr>
              <a:t>u</a:t>
            </a:r>
            <a:r>
              <a:rPr lang="en-US" sz="1400" dirty="0">
                <a:solidFill>
                  <a:schemeClr val="tx1"/>
                </a:solidFill>
                <a:latin typeface="Consolas" panose="020B0609020204030204" pitchFamily="49" charset="0"/>
              </a:rPr>
              <a:t>, </a:t>
            </a:r>
            <a:r>
              <a:rPr lang="en-US" sz="1400" b="1" dirty="0">
                <a:solidFill>
                  <a:schemeClr val="tx1"/>
                </a:solidFill>
                <a:latin typeface="Consolas" panose="020B0609020204030204" pitchFamily="49" charset="0"/>
              </a:rPr>
              <a:t>D</a:t>
            </a:r>
            <a:r>
              <a:rPr lang="en-US" sz="1400" baseline="-25000" dirty="0">
                <a:solidFill>
                  <a:schemeClr val="tx1"/>
                </a:solidFill>
                <a:latin typeface="Consolas" panose="020B0609020204030204" pitchFamily="49" charset="0"/>
              </a:rPr>
              <a:t>(</a:t>
            </a:r>
            <a:r>
              <a:rPr lang="en-US" sz="1400" baseline="-25000" dirty="0" err="1">
                <a:solidFill>
                  <a:schemeClr val="tx1"/>
                </a:solidFill>
                <a:latin typeface="Consolas" panose="020B0609020204030204" pitchFamily="49" charset="0"/>
              </a:rPr>
              <a:t>u,v</a:t>
            </a:r>
            <a:r>
              <a:rPr lang="en-US" sz="1400" baseline="-25000" dirty="0">
                <a:solidFill>
                  <a:schemeClr val="tx1"/>
                </a:solidFill>
                <a:latin typeface="Consolas" panose="020B0609020204030204" pitchFamily="49" charset="0"/>
              </a:rPr>
              <a:t>)</a:t>
            </a:r>
            <a:r>
              <a:rPr lang="en-US" sz="1400" dirty="0">
                <a:solidFill>
                  <a:schemeClr val="tx1"/>
                </a:solidFill>
                <a:latin typeface="Consolas" panose="020B0609020204030204" pitchFamily="49" charset="0"/>
              </a:rPr>
              <a:t>, </a:t>
            </a:r>
            <a:r>
              <a:rPr lang="en-US" sz="1400" b="1" dirty="0">
                <a:solidFill>
                  <a:schemeClr val="tx1"/>
                </a:solidFill>
                <a:latin typeface="Consolas" panose="020B0609020204030204" pitchFamily="49" charset="0"/>
              </a:rPr>
              <a:t>D</a:t>
            </a:r>
            <a:r>
              <a:rPr lang="en-US" sz="1400" baseline="-25000" dirty="0">
                <a:solidFill>
                  <a:schemeClr val="tx1"/>
                </a:solidFill>
                <a:latin typeface="Consolas" panose="020B0609020204030204" pitchFamily="49" charset="0"/>
              </a:rPr>
              <a:t>v</a:t>
            </a:r>
            <a:r>
              <a:rPr lang="en-US" altLang="zh-CN" sz="1400" dirty="0">
                <a:solidFill>
                  <a:schemeClr val="tx1"/>
                </a:solidFill>
                <a:latin typeface="Consolas" panose="020B0609020204030204" pitchFamily="49" charset="0"/>
              </a:rPr>
              <a:t>):</a:t>
            </a:r>
          </a:p>
          <a:p>
            <a:r>
              <a:rPr lang="en-US" altLang="zh-CN" sz="1400" dirty="0">
                <a:solidFill>
                  <a:schemeClr val="tx1"/>
                </a:solidFill>
                <a:latin typeface="Consolas" panose="020B0609020204030204" pitchFamily="49" charset="0"/>
              </a:rPr>
              <a:t>    if(|</a:t>
            </a:r>
            <a:r>
              <a:rPr lang="en-US" sz="1400" b="1" dirty="0" err="1">
                <a:solidFill>
                  <a:schemeClr val="tx1"/>
                </a:solidFill>
                <a:latin typeface="Consolas" panose="020B0609020204030204" pitchFamily="49" charset="0"/>
              </a:rPr>
              <a:t>D</a:t>
            </a:r>
            <a:r>
              <a:rPr lang="en-US" sz="1400" baseline="-25000" dirty="0" err="1">
                <a:solidFill>
                  <a:schemeClr val="tx1"/>
                </a:solidFill>
                <a:latin typeface="Consolas" panose="020B0609020204030204" pitchFamily="49" charset="0"/>
              </a:rPr>
              <a:t>u</a:t>
            </a:r>
            <a:r>
              <a:rPr lang="en-US" altLang="zh-CN" sz="1400" dirty="0" err="1">
                <a:solidFill>
                  <a:schemeClr val="tx1"/>
                </a:solidFill>
                <a:latin typeface="Consolas" panose="020B0609020204030204" pitchFamily="49" charset="0"/>
              </a:rPr>
              <a:t>.delta</a:t>
            </a:r>
            <a:r>
              <a:rPr lang="en-US" altLang="zh-CN" sz="1400" dirty="0">
                <a:solidFill>
                  <a:schemeClr val="tx1"/>
                </a:solidFill>
                <a:latin typeface="Consolas" panose="020B0609020204030204" pitchFamily="49" charset="0"/>
              </a:rPr>
              <a:t>|&gt;</a:t>
            </a:r>
            <a:r>
              <a:rPr lang="el-GR" altLang="zh-CN" sz="1400" dirty="0">
                <a:solidFill>
                  <a:schemeClr val="tx1"/>
                </a:solidFill>
                <a:latin typeface="Consolas" panose="020B0609020204030204" pitchFamily="49" charset="0"/>
              </a:rPr>
              <a:t>ε) </a:t>
            </a:r>
            <a:r>
              <a:rPr lang="en-US" altLang="zh-CN" sz="1400" dirty="0">
                <a:solidFill>
                  <a:schemeClr val="tx1"/>
                </a:solidFill>
                <a:latin typeface="Consolas" panose="020B0609020204030204" pitchFamily="49" charset="0"/>
              </a:rPr>
              <a:t>Activate(v)</a:t>
            </a:r>
          </a:p>
          <a:p>
            <a:r>
              <a:rPr lang="en-US" altLang="zh-CN" sz="1400" dirty="0">
                <a:solidFill>
                  <a:schemeClr val="tx1"/>
                </a:solidFill>
                <a:latin typeface="Consolas" panose="020B0609020204030204" pitchFamily="49" charset="0"/>
              </a:rPr>
              <a:t>    return delta</a:t>
            </a:r>
            <a:endParaRPr lang="en-US" sz="1400" dirty="0">
              <a:solidFill>
                <a:schemeClr val="tx1"/>
              </a:solidFill>
              <a:latin typeface="Consolas" panose="020B0609020204030204" pitchFamily="49" charset="0"/>
            </a:endParaRPr>
          </a:p>
        </p:txBody>
      </p:sp>
      <p:sp>
        <p:nvSpPr>
          <p:cNvPr id="138" name="TextBox 137">
            <a:extLst>
              <a:ext uri="{FF2B5EF4-FFF2-40B4-BE49-F238E27FC236}">
                <a16:creationId xmlns:a16="http://schemas.microsoft.com/office/drawing/2014/main" id="{80784F66-1FD5-493B-BF18-EB94036C4D3D}"/>
              </a:ext>
            </a:extLst>
          </p:cNvPr>
          <p:cNvSpPr txBox="1"/>
          <p:nvPr/>
        </p:nvSpPr>
        <p:spPr>
          <a:xfrm>
            <a:off x="6688737" y="4247738"/>
            <a:ext cx="3648435" cy="1200329"/>
          </a:xfrm>
          <a:prstGeom prst="rect">
            <a:avLst/>
          </a:prstGeom>
          <a:noFill/>
        </p:spPr>
        <p:txBody>
          <a:bodyPr wrap="none" rtlCol="0">
            <a:spAutoFit/>
          </a:bodyPr>
          <a:lstStyle/>
          <a:p>
            <a:r>
              <a:rPr lang="en-US" altLang="zh-CN" sz="2400" dirty="0">
                <a:solidFill>
                  <a:srgbClr val="00B050"/>
                </a:solidFill>
              </a:rPr>
              <a:t>easy to program graph apps</a:t>
            </a:r>
          </a:p>
          <a:p>
            <a:r>
              <a:rPr lang="en-US" sz="2400" dirty="0">
                <a:solidFill>
                  <a:srgbClr val="00B050"/>
                </a:solidFill>
              </a:rPr>
              <a:t>graph-aware optimizations</a:t>
            </a:r>
          </a:p>
          <a:p>
            <a:r>
              <a:rPr lang="en-US" sz="2400" dirty="0">
                <a:solidFill>
                  <a:srgbClr val="00B050"/>
                </a:solidFill>
              </a:rPr>
              <a:t>scale to trillion edges</a:t>
            </a:r>
          </a:p>
        </p:txBody>
      </p:sp>
      <p:sp>
        <p:nvSpPr>
          <p:cNvPr id="139" name="TextBox 138">
            <a:extLst>
              <a:ext uri="{FF2B5EF4-FFF2-40B4-BE49-F238E27FC236}">
                <a16:creationId xmlns:a16="http://schemas.microsoft.com/office/drawing/2014/main" id="{F2BD6C3F-B503-4943-B099-FA57FC1638E5}"/>
              </a:ext>
            </a:extLst>
          </p:cNvPr>
          <p:cNvSpPr txBox="1"/>
          <p:nvPr/>
        </p:nvSpPr>
        <p:spPr>
          <a:xfrm>
            <a:off x="6684021" y="5476996"/>
            <a:ext cx="5283819" cy="830997"/>
          </a:xfrm>
          <a:prstGeom prst="rect">
            <a:avLst/>
          </a:prstGeom>
          <a:noFill/>
        </p:spPr>
        <p:txBody>
          <a:bodyPr wrap="none" rtlCol="0">
            <a:spAutoFit/>
          </a:bodyPr>
          <a:lstStyle/>
          <a:p>
            <a:r>
              <a:rPr lang="en-US" altLang="zh-CN" sz="2400" dirty="0">
                <a:solidFill>
                  <a:srgbClr val="C00000"/>
                </a:solidFill>
              </a:rPr>
              <a:t>hard to express NNs </a:t>
            </a:r>
            <a:r>
              <a:rPr lang="en-US" altLang="zh-CN" sz="1600" dirty="0">
                <a:solidFill>
                  <a:srgbClr val="C00000"/>
                </a:solidFill>
              </a:rPr>
              <a:t>(e.g., no backprop.)</a:t>
            </a:r>
            <a:endParaRPr lang="en-US" sz="2400" dirty="0">
              <a:solidFill>
                <a:srgbClr val="C00000"/>
              </a:solidFill>
            </a:endParaRPr>
          </a:p>
          <a:p>
            <a:r>
              <a:rPr lang="en-US" sz="2400" dirty="0">
                <a:solidFill>
                  <a:srgbClr val="C00000"/>
                </a:solidFill>
              </a:rPr>
              <a:t>insufficient NN execution </a:t>
            </a:r>
            <a:r>
              <a:rPr lang="en-US" sz="1600" dirty="0">
                <a:solidFill>
                  <a:srgbClr val="C00000"/>
                </a:solidFill>
              </a:rPr>
              <a:t>(e.g., vertex-by-vertex)</a:t>
            </a:r>
          </a:p>
        </p:txBody>
      </p:sp>
      <p:pic>
        <p:nvPicPr>
          <p:cNvPr id="140" name="内容占位符 5" descr="无填充的笑脸">
            <a:extLst>
              <a:ext uri="{FF2B5EF4-FFF2-40B4-BE49-F238E27FC236}">
                <a16:creationId xmlns:a16="http://schemas.microsoft.com/office/drawing/2014/main" id="{B21807FA-A481-43B2-9E97-344F2451B147}"/>
              </a:ext>
            </a:extLst>
          </p:cNvPr>
          <p:cNvPicPr>
            <a:picLocks noChangeAspect="1"/>
          </p:cNvPicPr>
          <p:nvPr/>
        </p:nvPicPr>
        <p:blipFill>
          <a:blip r:embed="rId7">
            <a:extLst>
              <a:ext uri="{96DAC541-7B7A-43D3-8B79-37D633B846F1}">
                <asvg:svgBlip xmlns:asvg="http://schemas.microsoft.com/office/drawing/2016/SVG/main" xmlns="" r:embed="rId8"/>
              </a:ext>
            </a:extLst>
          </a:blip>
          <a:stretch>
            <a:fillRect/>
          </a:stretch>
        </p:blipFill>
        <p:spPr>
          <a:xfrm flipH="1">
            <a:off x="5966702" y="4527039"/>
            <a:ext cx="658742" cy="658742"/>
          </a:xfrm>
          <a:prstGeom prst="rect">
            <a:avLst/>
          </a:prstGeom>
        </p:spPr>
      </p:pic>
      <p:pic>
        <p:nvPicPr>
          <p:cNvPr id="141" name="图形 7" descr="无填充的悲伤表情">
            <a:extLst>
              <a:ext uri="{FF2B5EF4-FFF2-40B4-BE49-F238E27FC236}">
                <a16:creationId xmlns:a16="http://schemas.microsoft.com/office/drawing/2014/main" id="{0F04C791-239A-4138-86E4-C1B28517CF14}"/>
              </a:ext>
            </a:extLst>
          </p:cNvPr>
          <p:cNvPicPr>
            <a:picLocks noChangeAspect="1"/>
          </p:cNvPicPr>
          <p:nvPr/>
        </p:nvPicPr>
        <p:blipFill>
          <a:blip r:embed="rId9">
            <a:extLst>
              <a:ext uri="{96DAC541-7B7A-43D3-8B79-37D633B846F1}">
                <asvg:svgBlip xmlns:asvg="http://schemas.microsoft.com/office/drawing/2016/SVG/main" xmlns="" r:embed="rId10"/>
              </a:ext>
            </a:extLst>
          </a:blip>
          <a:stretch>
            <a:fillRect/>
          </a:stretch>
        </p:blipFill>
        <p:spPr>
          <a:xfrm>
            <a:off x="5965622" y="5544260"/>
            <a:ext cx="658742" cy="658742"/>
          </a:xfrm>
          <a:prstGeom prst="rect">
            <a:avLst/>
          </a:prstGeom>
        </p:spPr>
      </p:pic>
      <p:sp>
        <p:nvSpPr>
          <p:cNvPr id="41" name="Slide Number Placeholder 3">
            <a:extLst>
              <a:ext uri="{FF2B5EF4-FFF2-40B4-BE49-F238E27FC236}">
                <a16:creationId xmlns:a16="http://schemas.microsoft.com/office/drawing/2014/main" id="{2C1A8FC3-F23E-422F-9614-6695CBCB69CB}"/>
              </a:ext>
            </a:extLst>
          </p:cNvPr>
          <p:cNvSpPr txBox="1">
            <a:spLocks/>
          </p:cNvSpPr>
          <p:nvPr/>
        </p:nvSpPr>
        <p:spPr>
          <a:xfrm>
            <a:off x="9448800" y="6519447"/>
            <a:ext cx="2743200" cy="338554"/>
          </a:xfrm>
          <a:prstGeom prst="rect">
            <a:avLst/>
          </a:prstGeom>
        </p:spPr>
        <p:txBody>
          <a:bodyPr vert="horz" lIns="91440" tIns="45720" rIns="91440" bIns="45720" rtlCol="0" anchor="ctr"/>
          <a:lstStyle>
            <a:defPPr>
              <a:defRPr lang="en-US"/>
            </a:defPPr>
            <a:lvl1pPr marL="0" algn="r" defTabSz="914400" rtl="0" eaLnBrk="1" latinLnBrk="0" hangingPunct="1">
              <a:defRPr sz="16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smtClean="0"/>
              <a:t>7</a:t>
            </a:r>
            <a:endParaRPr lang="en-US" dirty="0"/>
          </a:p>
        </p:txBody>
      </p:sp>
    </p:spTree>
    <p:extLst>
      <p:ext uri="{BB962C8B-B14F-4D97-AF65-F5344CB8AC3E}">
        <p14:creationId xmlns:p14="http://schemas.microsoft.com/office/powerpoint/2010/main" val="39655585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135"/>
                                        </p:tgtEl>
                                        <p:attrNameLst>
                                          <p:attrName>style.visibility</p:attrName>
                                        </p:attrNameLst>
                                      </p:cBhvr>
                                      <p:to>
                                        <p:strVal val="visible"/>
                                      </p:to>
                                    </p:set>
                                    <p:animEffect transition="in" filter="wipe(up)">
                                      <p:cBhvr>
                                        <p:cTn id="7" dur="250"/>
                                        <p:tgtEl>
                                          <p:spTgt spid="135"/>
                                        </p:tgtEl>
                                      </p:cBhvr>
                                    </p:animEffect>
                                  </p:childTnLst>
                                </p:cTn>
                              </p:par>
                            </p:childTnLst>
                          </p:cTn>
                        </p:par>
                        <p:par>
                          <p:cTn id="8" fill="hold">
                            <p:stCondLst>
                              <p:cond delay="250"/>
                            </p:stCondLst>
                            <p:childTnLst>
                              <p:par>
                                <p:cTn id="9" presetID="22" presetClass="entr" presetSubtype="1" fill="hold" nodeType="afterEffect">
                                  <p:stCondLst>
                                    <p:cond delay="0"/>
                                  </p:stCondLst>
                                  <p:childTnLst>
                                    <p:set>
                                      <p:cBhvr>
                                        <p:cTn id="10" dur="1" fill="hold">
                                          <p:stCondLst>
                                            <p:cond delay="0"/>
                                          </p:stCondLst>
                                        </p:cTn>
                                        <p:tgtEl>
                                          <p:spTgt spid="125"/>
                                        </p:tgtEl>
                                        <p:attrNameLst>
                                          <p:attrName>style.visibility</p:attrName>
                                        </p:attrNameLst>
                                      </p:cBhvr>
                                      <p:to>
                                        <p:strVal val="visible"/>
                                      </p:to>
                                    </p:set>
                                    <p:animEffect transition="in" filter="wipe(up)">
                                      <p:cBhvr>
                                        <p:cTn id="11" dur="250"/>
                                        <p:tgtEl>
                                          <p:spTgt spid="125"/>
                                        </p:tgtEl>
                                      </p:cBhvr>
                                    </p:animEffect>
                                  </p:childTnLst>
                                </p:cTn>
                              </p:par>
                              <p:par>
                                <p:cTn id="12" presetID="22" presetClass="entr" presetSubtype="2" fill="hold" nodeType="withEffect">
                                  <p:stCondLst>
                                    <p:cond delay="0"/>
                                  </p:stCondLst>
                                  <p:childTnLst>
                                    <p:set>
                                      <p:cBhvr>
                                        <p:cTn id="13" dur="1" fill="hold">
                                          <p:stCondLst>
                                            <p:cond delay="0"/>
                                          </p:stCondLst>
                                        </p:cTn>
                                        <p:tgtEl>
                                          <p:spTgt spid="129"/>
                                        </p:tgtEl>
                                        <p:attrNameLst>
                                          <p:attrName>style.visibility</p:attrName>
                                        </p:attrNameLst>
                                      </p:cBhvr>
                                      <p:to>
                                        <p:strVal val="visible"/>
                                      </p:to>
                                    </p:set>
                                    <p:animEffect transition="in" filter="wipe(right)">
                                      <p:cBhvr>
                                        <p:cTn id="14" dur="250"/>
                                        <p:tgtEl>
                                          <p:spTgt spid="129"/>
                                        </p:tgtEl>
                                      </p:cBhvr>
                                    </p:animEffect>
                                  </p:childTnLst>
                                </p:cTn>
                              </p:par>
                              <p:par>
                                <p:cTn id="15" presetID="22" presetClass="entr" presetSubtype="1" fill="hold" nodeType="withEffect">
                                  <p:stCondLst>
                                    <p:cond delay="0"/>
                                  </p:stCondLst>
                                  <p:childTnLst>
                                    <p:set>
                                      <p:cBhvr>
                                        <p:cTn id="16" dur="1" fill="hold">
                                          <p:stCondLst>
                                            <p:cond delay="0"/>
                                          </p:stCondLst>
                                        </p:cTn>
                                        <p:tgtEl>
                                          <p:spTgt spid="1026"/>
                                        </p:tgtEl>
                                        <p:attrNameLst>
                                          <p:attrName>style.visibility</p:attrName>
                                        </p:attrNameLst>
                                      </p:cBhvr>
                                      <p:to>
                                        <p:strVal val="visible"/>
                                      </p:to>
                                    </p:set>
                                    <p:animEffect transition="in" filter="wipe(up)">
                                      <p:cBhvr>
                                        <p:cTn id="17" dur="250"/>
                                        <p:tgtEl>
                                          <p:spTgt spid="1026"/>
                                        </p:tgtEl>
                                      </p:cBhvr>
                                    </p:animEffect>
                                  </p:childTnLst>
                                </p:cTn>
                              </p:par>
                              <p:par>
                                <p:cTn id="18" presetID="22" presetClass="entr" presetSubtype="2" fill="hold" nodeType="withEffect">
                                  <p:stCondLst>
                                    <p:cond delay="0"/>
                                  </p:stCondLst>
                                  <p:childTnLst>
                                    <p:set>
                                      <p:cBhvr>
                                        <p:cTn id="19" dur="1" fill="hold">
                                          <p:stCondLst>
                                            <p:cond delay="0"/>
                                          </p:stCondLst>
                                        </p:cTn>
                                        <p:tgtEl>
                                          <p:spTgt spid="123"/>
                                        </p:tgtEl>
                                        <p:attrNameLst>
                                          <p:attrName>style.visibility</p:attrName>
                                        </p:attrNameLst>
                                      </p:cBhvr>
                                      <p:to>
                                        <p:strVal val="visible"/>
                                      </p:to>
                                    </p:set>
                                    <p:animEffect transition="in" filter="wipe(right)">
                                      <p:cBhvr>
                                        <p:cTn id="20" dur="250"/>
                                        <p:tgtEl>
                                          <p:spTgt spid="123"/>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1" fill="hold" grpId="0" nodeType="clickEffect">
                                  <p:stCondLst>
                                    <p:cond delay="0"/>
                                  </p:stCondLst>
                                  <p:childTnLst>
                                    <p:set>
                                      <p:cBhvr>
                                        <p:cTn id="24" dur="1" fill="hold">
                                          <p:stCondLst>
                                            <p:cond delay="0"/>
                                          </p:stCondLst>
                                        </p:cTn>
                                        <p:tgtEl>
                                          <p:spTgt spid="136"/>
                                        </p:tgtEl>
                                        <p:attrNameLst>
                                          <p:attrName>style.visibility</p:attrName>
                                        </p:attrNameLst>
                                      </p:cBhvr>
                                      <p:to>
                                        <p:strVal val="visible"/>
                                      </p:to>
                                    </p:set>
                                    <p:animEffect transition="in" filter="wipe(up)">
                                      <p:cBhvr>
                                        <p:cTn id="25" dur="250"/>
                                        <p:tgtEl>
                                          <p:spTgt spid="136"/>
                                        </p:tgtEl>
                                      </p:cBhvr>
                                    </p:animEffect>
                                  </p:childTnLst>
                                </p:cTn>
                              </p:par>
                            </p:childTnLst>
                          </p:cTn>
                        </p:par>
                        <p:par>
                          <p:cTn id="26" fill="hold">
                            <p:stCondLst>
                              <p:cond delay="250"/>
                            </p:stCondLst>
                            <p:childTnLst>
                              <p:par>
                                <p:cTn id="27" presetID="10" presetClass="entr" presetSubtype="0" fill="hold" nodeType="afterEffect">
                                  <p:stCondLst>
                                    <p:cond delay="0"/>
                                  </p:stCondLst>
                                  <p:childTnLst>
                                    <p:set>
                                      <p:cBhvr>
                                        <p:cTn id="28" dur="1" fill="hold">
                                          <p:stCondLst>
                                            <p:cond delay="0"/>
                                          </p:stCondLst>
                                        </p:cTn>
                                        <p:tgtEl>
                                          <p:spTgt spid="116"/>
                                        </p:tgtEl>
                                        <p:attrNameLst>
                                          <p:attrName>style.visibility</p:attrName>
                                        </p:attrNameLst>
                                      </p:cBhvr>
                                      <p:to>
                                        <p:strVal val="visible"/>
                                      </p:to>
                                    </p:set>
                                    <p:animEffect transition="in" filter="fade">
                                      <p:cBhvr>
                                        <p:cTn id="29" dur="250"/>
                                        <p:tgtEl>
                                          <p:spTgt spid="116"/>
                                        </p:tgtEl>
                                      </p:cBhvr>
                                    </p:animEffect>
                                  </p:childTnLst>
                                </p:cTn>
                              </p:par>
                            </p:childTnLst>
                          </p:cTn>
                        </p:par>
                      </p:childTnLst>
                    </p:cTn>
                  </p:par>
                  <p:par>
                    <p:cTn id="30" fill="hold">
                      <p:stCondLst>
                        <p:cond delay="indefinite"/>
                      </p:stCondLst>
                      <p:childTnLst>
                        <p:par>
                          <p:cTn id="31" fill="hold">
                            <p:stCondLst>
                              <p:cond delay="0"/>
                            </p:stCondLst>
                            <p:childTnLst>
                              <p:par>
                                <p:cTn id="32" presetID="22" presetClass="entr" presetSubtype="1" fill="hold" grpId="0" nodeType="clickEffect">
                                  <p:stCondLst>
                                    <p:cond delay="0"/>
                                  </p:stCondLst>
                                  <p:childTnLst>
                                    <p:set>
                                      <p:cBhvr>
                                        <p:cTn id="33" dur="1" fill="hold">
                                          <p:stCondLst>
                                            <p:cond delay="0"/>
                                          </p:stCondLst>
                                        </p:cTn>
                                        <p:tgtEl>
                                          <p:spTgt spid="137"/>
                                        </p:tgtEl>
                                        <p:attrNameLst>
                                          <p:attrName>style.visibility</p:attrName>
                                        </p:attrNameLst>
                                      </p:cBhvr>
                                      <p:to>
                                        <p:strVal val="visible"/>
                                      </p:to>
                                    </p:set>
                                    <p:animEffect transition="in" filter="wipe(up)">
                                      <p:cBhvr>
                                        <p:cTn id="34" dur="250"/>
                                        <p:tgtEl>
                                          <p:spTgt spid="137"/>
                                        </p:tgtEl>
                                      </p:cBhvr>
                                    </p:animEffect>
                                  </p:childTnLst>
                                </p:cTn>
                              </p:par>
                            </p:childTnLst>
                          </p:cTn>
                        </p:par>
                        <p:par>
                          <p:cTn id="35" fill="hold">
                            <p:stCondLst>
                              <p:cond delay="250"/>
                            </p:stCondLst>
                            <p:childTnLst>
                              <p:par>
                                <p:cTn id="36" presetID="22" presetClass="entr" presetSubtype="2" fill="hold" nodeType="afterEffect">
                                  <p:stCondLst>
                                    <p:cond delay="0"/>
                                  </p:stCondLst>
                                  <p:childTnLst>
                                    <p:set>
                                      <p:cBhvr>
                                        <p:cTn id="37" dur="1" fill="hold">
                                          <p:stCondLst>
                                            <p:cond delay="0"/>
                                          </p:stCondLst>
                                        </p:cTn>
                                        <p:tgtEl>
                                          <p:spTgt spid="119"/>
                                        </p:tgtEl>
                                        <p:attrNameLst>
                                          <p:attrName>style.visibility</p:attrName>
                                        </p:attrNameLst>
                                      </p:cBhvr>
                                      <p:to>
                                        <p:strVal val="visible"/>
                                      </p:to>
                                    </p:set>
                                    <p:animEffect transition="in" filter="wipe(right)">
                                      <p:cBhvr>
                                        <p:cTn id="38" dur="250"/>
                                        <p:tgtEl>
                                          <p:spTgt spid="119"/>
                                        </p:tgtEl>
                                      </p:cBhvr>
                                    </p:animEffect>
                                  </p:childTnLst>
                                </p:cTn>
                              </p:par>
                              <p:par>
                                <p:cTn id="39" presetID="22" presetClass="entr" presetSubtype="2" fill="hold" nodeType="withEffect">
                                  <p:stCondLst>
                                    <p:cond delay="0"/>
                                  </p:stCondLst>
                                  <p:childTnLst>
                                    <p:set>
                                      <p:cBhvr>
                                        <p:cTn id="40" dur="1" fill="hold">
                                          <p:stCondLst>
                                            <p:cond delay="0"/>
                                          </p:stCondLst>
                                        </p:cTn>
                                        <p:tgtEl>
                                          <p:spTgt spid="118"/>
                                        </p:tgtEl>
                                        <p:attrNameLst>
                                          <p:attrName>style.visibility</p:attrName>
                                        </p:attrNameLst>
                                      </p:cBhvr>
                                      <p:to>
                                        <p:strVal val="visible"/>
                                      </p:to>
                                    </p:set>
                                    <p:animEffect transition="in" filter="wipe(right)">
                                      <p:cBhvr>
                                        <p:cTn id="41" dur="250"/>
                                        <p:tgtEl>
                                          <p:spTgt spid="118"/>
                                        </p:tgtEl>
                                      </p:cBhvr>
                                    </p:animEffect>
                                  </p:childTnLst>
                                </p:cTn>
                              </p:par>
                              <p:par>
                                <p:cTn id="42" presetID="22" presetClass="entr" presetSubtype="2" fill="hold" nodeType="withEffect">
                                  <p:stCondLst>
                                    <p:cond delay="0"/>
                                  </p:stCondLst>
                                  <p:childTnLst>
                                    <p:set>
                                      <p:cBhvr>
                                        <p:cTn id="43" dur="1" fill="hold">
                                          <p:stCondLst>
                                            <p:cond delay="0"/>
                                          </p:stCondLst>
                                        </p:cTn>
                                        <p:tgtEl>
                                          <p:spTgt spid="133"/>
                                        </p:tgtEl>
                                        <p:attrNameLst>
                                          <p:attrName>style.visibility</p:attrName>
                                        </p:attrNameLst>
                                      </p:cBhvr>
                                      <p:to>
                                        <p:strVal val="visible"/>
                                      </p:to>
                                    </p:set>
                                    <p:animEffect transition="in" filter="wipe(right)">
                                      <p:cBhvr>
                                        <p:cTn id="44" dur="250"/>
                                        <p:tgtEl>
                                          <p:spTgt spid="133"/>
                                        </p:tgtEl>
                                      </p:cBhvr>
                                    </p:animEffect>
                                  </p:childTnLst>
                                </p:cTn>
                              </p:par>
                              <p:par>
                                <p:cTn id="45" presetID="22" presetClass="entr" presetSubtype="2" fill="hold" nodeType="withEffect">
                                  <p:stCondLst>
                                    <p:cond delay="0"/>
                                  </p:stCondLst>
                                  <p:childTnLst>
                                    <p:set>
                                      <p:cBhvr>
                                        <p:cTn id="46" dur="1" fill="hold">
                                          <p:stCondLst>
                                            <p:cond delay="0"/>
                                          </p:stCondLst>
                                        </p:cTn>
                                        <p:tgtEl>
                                          <p:spTgt spid="132"/>
                                        </p:tgtEl>
                                        <p:attrNameLst>
                                          <p:attrName>style.visibility</p:attrName>
                                        </p:attrNameLst>
                                      </p:cBhvr>
                                      <p:to>
                                        <p:strVal val="visible"/>
                                      </p:to>
                                    </p:set>
                                    <p:animEffect transition="in" filter="wipe(right)">
                                      <p:cBhvr>
                                        <p:cTn id="47" dur="250"/>
                                        <p:tgtEl>
                                          <p:spTgt spid="132"/>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grpId="0" nodeType="clickEffect">
                                  <p:stCondLst>
                                    <p:cond delay="0"/>
                                  </p:stCondLst>
                                  <p:childTnLst>
                                    <p:set>
                                      <p:cBhvr>
                                        <p:cTn id="51" dur="1" fill="hold">
                                          <p:stCondLst>
                                            <p:cond delay="0"/>
                                          </p:stCondLst>
                                        </p:cTn>
                                        <p:tgtEl>
                                          <p:spTgt spid="134"/>
                                        </p:tgtEl>
                                        <p:attrNameLst>
                                          <p:attrName>style.visibility</p:attrName>
                                        </p:attrNameLst>
                                      </p:cBhvr>
                                      <p:to>
                                        <p:strVal val="visible"/>
                                      </p:to>
                                    </p:set>
                                    <p:animEffect transition="in" filter="fade">
                                      <p:cBhvr>
                                        <p:cTn id="52" dur="250"/>
                                        <p:tgtEl>
                                          <p:spTgt spid="134"/>
                                        </p:tgtEl>
                                      </p:cBhvr>
                                    </p:animEffect>
                                  </p:childTnLst>
                                </p:cTn>
                              </p:par>
                            </p:childTnLst>
                          </p:cTn>
                        </p:par>
                      </p:childTnLst>
                    </p:cTn>
                  </p:par>
                  <p:par>
                    <p:cTn id="53" fill="hold">
                      <p:stCondLst>
                        <p:cond delay="indefinite"/>
                      </p:stCondLst>
                      <p:childTnLst>
                        <p:par>
                          <p:cTn id="54" fill="hold">
                            <p:stCondLst>
                              <p:cond delay="0"/>
                            </p:stCondLst>
                            <p:childTnLst>
                              <p:par>
                                <p:cTn id="55" presetID="10" presetClass="entr" presetSubtype="0" fill="hold" nodeType="clickEffect">
                                  <p:stCondLst>
                                    <p:cond delay="0"/>
                                  </p:stCondLst>
                                  <p:childTnLst>
                                    <p:set>
                                      <p:cBhvr>
                                        <p:cTn id="56" dur="1" fill="hold">
                                          <p:stCondLst>
                                            <p:cond delay="0"/>
                                          </p:stCondLst>
                                        </p:cTn>
                                        <p:tgtEl>
                                          <p:spTgt spid="140"/>
                                        </p:tgtEl>
                                        <p:attrNameLst>
                                          <p:attrName>style.visibility</p:attrName>
                                        </p:attrNameLst>
                                      </p:cBhvr>
                                      <p:to>
                                        <p:strVal val="visible"/>
                                      </p:to>
                                    </p:set>
                                    <p:animEffect transition="in" filter="fade">
                                      <p:cBhvr>
                                        <p:cTn id="57" dur="500"/>
                                        <p:tgtEl>
                                          <p:spTgt spid="140"/>
                                        </p:tgtEl>
                                      </p:cBhvr>
                                    </p:animEffect>
                                  </p:childTnLst>
                                </p:cTn>
                              </p:par>
                              <p:par>
                                <p:cTn id="58" presetID="10" presetClass="entr" presetSubtype="0" fill="hold" grpId="0" nodeType="withEffect">
                                  <p:stCondLst>
                                    <p:cond delay="0"/>
                                  </p:stCondLst>
                                  <p:childTnLst>
                                    <p:set>
                                      <p:cBhvr>
                                        <p:cTn id="59" dur="1" fill="hold">
                                          <p:stCondLst>
                                            <p:cond delay="0"/>
                                          </p:stCondLst>
                                        </p:cTn>
                                        <p:tgtEl>
                                          <p:spTgt spid="138"/>
                                        </p:tgtEl>
                                        <p:attrNameLst>
                                          <p:attrName>style.visibility</p:attrName>
                                        </p:attrNameLst>
                                      </p:cBhvr>
                                      <p:to>
                                        <p:strVal val="visible"/>
                                      </p:to>
                                    </p:set>
                                    <p:animEffect transition="in" filter="fade">
                                      <p:cBhvr>
                                        <p:cTn id="60" dur="500"/>
                                        <p:tgtEl>
                                          <p:spTgt spid="138"/>
                                        </p:tgtEl>
                                      </p:cBhvr>
                                    </p:animEffect>
                                  </p:childTnLst>
                                </p:cTn>
                              </p:par>
                            </p:childTnLst>
                          </p:cTn>
                        </p:par>
                      </p:childTnLst>
                    </p:cTn>
                  </p:par>
                  <p:par>
                    <p:cTn id="61" fill="hold">
                      <p:stCondLst>
                        <p:cond delay="indefinite"/>
                      </p:stCondLst>
                      <p:childTnLst>
                        <p:par>
                          <p:cTn id="62" fill="hold">
                            <p:stCondLst>
                              <p:cond delay="0"/>
                            </p:stCondLst>
                            <p:childTnLst>
                              <p:par>
                                <p:cTn id="63" presetID="10" presetClass="entr" presetSubtype="0" fill="hold" nodeType="clickEffect">
                                  <p:stCondLst>
                                    <p:cond delay="0"/>
                                  </p:stCondLst>
                                  <p:childTnLst>
                                    <p:set>
                                      <p:cBhvr>
                                        <p:cTn id="64" dur="1" fill="hold">
                                          <p:stCondLst>
                                            <p:cond delay="0"/>
                                          </p:stCondLst>
                                        </p:cTn>
                                        <p:tgtEl>
                                          <p:spTgt spid="141"/>
                                        </p:tgtEl>
                                        <p:attrNameLst>
                                          <p:attrName>style.visibility</p:attrName>
                                        </p:attrNameLst>
                                      </p:cBhvr>
                                      <p:to>
                                        <p:strVal val="visible"/>
                                      </p:to>
                                    </p:set>
                                    <p:animEffect transition="in" filter="fade">
                                      <p:cBhvr>
                                        <p:cTn id="65" dur="500"/>
                                        <p:tgtEl>
                                          <p:spTgt spid="141"/>
                                        </p:tgtEl>
                                      </p:cBhvr>
                                    </p:animEffect>
                                  </p:childTnLst>
                                </p:cTn>
                              </p:par>
                              <p:par>
                                <p:cTn id="66" presetID="10" presetClass="entr" presetSubtype="0" fill="hold" grpId="0" nodeType="withEffect">
                                  <p:stCondLst>
                                    <p:cond delay="0"/>
                                  </p:stCondLst>
                                  <p:childTnLst>
                                    <p:set>
                                      <p:cBhvr>
                                        <p:cTn id="67" dur="1" fill="hold">
                                          <p:stCondLst>
                                            <p:cond delay="0"/>
                                          </p:stCondLst>
                                        </p:cTn>
                                        <p:tgtEl>
                                          <p:spTgt spid="139"/>
                                        </p:tgtEl>
                                        <p:attrNameLst>
                                          <p:attrName>style.visibility</p:attrName>
                                        </p:attrNameLst>
                                      </p:cBhvr>
                                      <p:to>
                                        <p:strVal val="visible"/>
                                      </p:to>
                                    </p:set>
                                    <p:animEffect transition="in" filter="fade">
                                      <p:cBhvr>
                                        <p:cTn id="68" dur="500"/>
                                        <p:tgtEl>
                                          <p:spTgt spid="1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4" grpId="0"/>
      <p:bldP spid="135" grpId="0" animBg="1"/>
      <p:bldP spid="136" grpId="0" animBg="1"/>
      <p:bldP spid="137" grpId="0" animBg="1"/>
      <p:bldP spid="138" grpId="0"/>
      <p:bldP spid="139"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8CB023-EED5-4317-A67E-E3D5992A7C68}"/>
              </a:ext>
            </a:extLst>
          </p:cNvPr>
          <p:cNvSpPr>
            <a:spLocks noGrp="1"/>
          </p:cNvSpPr>
          <p:nvPr>
            <p:ph type="title"/>
          </p:nvPr>
        </p:nvSpPr>
        <p:spPr/>
        <p:txBody>
          <a:bodyPr/>
          <a:lstStyle/>
          <a:p>
            <a:r>
              <a:rPr lang="en-US" dirty="0"/>
              <a:t>We propose: NeuGraph</a:t>
            </a:r>
          </a:p>
        </p:txBody>
      </p:sp>
      <p:sp>
        <p:nvSpPr>
          <p:cNvPr id="3" name="Content Placeholder 2">
            <a:extLst>
              <a:ext uri="{FF2B5EF4-FFF2-40B4-BE49-F238E27FC236}">
                <a16:creationId xmlns:a16="http://schemas.microsoft.com/office/drawing/2014/main" id="{EEE61C88-8F73-48D5-A371-96E9D5631BE0}"/>
              </a:ext>
            </a:extLst>
          </p:cNvPr>
          <p:cNvSpPr>
            <a:spLocks noGrp="1"/>
          </p:cNvSpPr>
          <p:nvPr>
            <p:ph idx="1"/>
          </p:nvPr>
        </p:nvSpPr>
        <p:spPr>
          <a:xfrm>
            <a:off x="838199" y="1133113"/>
            <a:ext cx="10772163" cy="464575"/>
          </a:xfrm>
        </p:spPr>
        <p:txBody>
          <a:bodyPr>
            <a:normAutofit/>
          </a:bodyPr>
          <a:lstStyle/>
          <a:p>
            <a:r>
              <a:rPr lang="en-US" sz="2400" dirty="0"/>
              <a:t>Bridge graph and dataflow models to support </a:t>
            </a:r>
            <a:r>
              <a:rPr lang="en-US" sz="2400" b="1" i="1" dirty="0">
                <a:solidFill>
                  <a:schemeClr val="accent6">
                    <a:lumMod val="50000"/>
                  </a:schemeClr>
                </a:solidFill>
              </a:rPr>
              <a:t>efficient</a:t>
            </a:r>
            <a:r>
              <a:rPr lang="en-US" sz="2400" dirty="0"/>
              <a:t> and </a:t>
            </a:r>
            <a:r>
              <a:rPr lang="en-US" sz="2400" b="1" i="1" dirty="0">
                <a:solidFill>
                  <a:schemeClr val="accent6">
                    <a:lumMod val="50000"/>
                  </a:schemeClr>
                </a:solidFill>
              </a:rPr>
              <a:t>scalable</a:t>
            </a:r>
            <a:r>
              <a:rPr lang="en-US" sz="2400" dirty="0"/>
              <a:t> GNN processing</a:t>
            </a:r>
          </a:p>
          <a:p>
            <a:endParaRPr lang="en-US" sz="2400" dirty="0"/>
          </a:p>
        </p:txBody>
      </p:sp>
      <p:sp>
        <p:nvSpPr>
          <p:cNvPr id="4" name="Slide Number Placeholder 3">
            <a:extLst>
              <a:ext uri="{FF2B5EF4-FFF2-40B4-BE49-F238E27FC236}">
                <a16:creationId xmlns:a16="http://schemas.microsoft.com/office/drawing/2014/main" id="{2C1A8FC3-F23E-422F-9614-6695CBCB69CB}"/>
              </a:ext>
            </a:extLst>
          </p:cNvPr>
          <p:cNvSpPr>
            <a:spLocks noGrp="1"/>
          </p:cNvSpPr>
          <p:nvPr>
            <p:ph type="sldNum" sz="quarter" idx="12"/>
          </p:nvPr>
        </p:nvSpPr>
        <p:spPr/>
        <p:txBody>
          <a:bodyPr/>
          <a:lstStyle/>
          <a:p>
            <a:fld id="{D0FF571C-8896-0D48-9D6F-DAE7F004DD8A}" type="slidenum">
              <a:rPr lang="en-US" smtClean="0"/>
              <a:pPr/>
              <a:t>8</a:t>
            </a:fld>
            <a:endParaRPr lang="en-US" dirty="0"/>
          </a:p>
        </p:txBody>
      </p:sp>
      <p:grpSp>
        <p:nvGrpSpPr>
          <p:cNvPr id="11" name="Group 10">
            <a:extLst>
              <a:ext uri="{FF2B5EF4-FFF2-40B4-BE49-F238E27FC236}">
                <a16:creationId xmlns:a16="http://schemas.microsoft.com/office/drawing/2014/main" id="{A68015E1-BCFC-404B-B275-7E2688019D50}"/>
              </a:ext>
            </a:extLst>
          </p:cNvPr>
          <p:cNvGrpSpPr/>
          <p:nvPr/>
        </p:nvGrpSpPr>
        <p:grpSpPr>
          <a:xfrm>
            <a:off x="856971" y="4903623"/>
            <a:ext cx="4012513" cy="985209"/>
            <a:chOff x="838200" y="5431782"/>
            <a:chExt cx="4012513" cy="985209"/>
          </a:xfrm>
        </p:grpSpPr>
        <p:pic>
          <p:nvPicPr>
            <p:cNvPr id="5" name="内容占位符 5" descr="无填充的笑脸">
              <a:extLst>
                <a:ext uri="{FF2B5EF4-FFF2-40B4-BE49-F238E27FC236}">
                  <a16:creationId xmlns:a16="http://schemas.microsoft.com/office/drawing/2014/main" id="{C7D9D0A5-49C8-41EC-80EB-A51F863B04C1}"/>
                </a:ext>
              </a:extLst>
            </p:cNvPr>
            <p:cNvPicPr>
              <a:picLocks noChangeAspect="1"/>
            </p:cNvPicPr>
            <p:nvPr/>
          </p:nvPicPr>
          <p:blipFill>
            <a:blip r:embed="rId3">
              <a:extLst>
                <a:ext uri="{96DAC541-7B7A-43D3-8B79-37D633B846F1}">
                  <asvg:svgBlip xmlns:asvg="http://schemas.microsoft.com/office/drawing/2016/SVG/main" xmlns="" r:embed="rId4"/>
                </a:ext>
              </a:extLst>
            </a:blip>
            <a:stretch>
              <a:fillRect/>
            </a:stretch>
          </p:blipFill>
          <p:spPr>
            <a:xfrm flipH="1">
              <a:off x="838200" y="5431782"/>
              <a:ext cx="985209" cy="985209"/>
            </a:xfrm>
            <a:prstGeom prst="rect">
              <a:avLst/>
            </a:prstGeom>
          </p:spPr>
        </p:pic>
        <p:sp>
          <p:nvSpPr>
            <p:cNvPr id="6" name="TextBox 5">
              <a:extLst>
                <a:ext uri="{FF2B5EF4-FFF2-40B4-BE49-F238E27FC236}">
                  <a16:creationId xmlns:a16="http://schemas.microsoft.com/office/drawing/2014/main" id="{3107DE23-45A2-453A-89B9-66AF66D9598B}"/>
                </a:ext>
              </a:extLst>
            </p:cNvPr>
            <p:cNvSpPr txBox="1"/>
            <p:nvPr/>
          </p:nvSpPr>
          <p:spPr>
            <a:xfrm>
              <a:off x="1823409" y="5565099"/>
              <a:ext cx="3027304" cy="707886"/>
            </a:xfrm>
            <a:prstGeom prst="rect">
              <a:avLst/>
            </a:prstGeom>
            <a:noFill/>
          </p:spPr>
          <p:txBody>
            <a:bodyPr wrap="none" rtlCol="0">
              <a:spAutoFit/>
            </a:bodyPr>
            <a:lstStyle/>
            <a:p>
              <a:r>
                <a:rPr lang="en-US" altLang="zh-CN" sz="2000" dirty="0">
                  <a:solidFill>
                    <a:srgbClr val="00B050"/>
                  </a:solidFill>
                </a:rPr>
                <a:t>easy to express NNs</a:t>
              </a:r>
              <a:endParaRPr lang="en-US" sz="2000" dirty="0">
                <a:solidFill>
                  <a:srgbClr val="00B050"/>
                </a:solidFill>
              </a:endParaRPr>
            </a:p>
            <a:p>
              <a:r>
                <a:rPr lang="en-US" sz="2000" dirty="0">
                  <a:solidFill>
                    <a:srgbClr val="00B050"/>
                  </a:solidFill>
                </a:rPr>
                <a:t>efficient for grid structures</a:t>
              </a:r>
            </a:p>
          </p:txBody>
        </p:sp>
      </p:grpSp>
      <p:pic>
        <p:nvPicPr>
          <p:cNvPr id="7" name="Picture 6">
            <a:extLst>
              <a:ext uri="{FF2B5EF4-FFF2-40B4-BE49-F238E27FC236}">
                <a16:creationId xmlns:a16="http://schemas.microsoft.com/office/drawing/2014/main" id="{550A4209-2623-41BF-96B0-34BB22F7F0DE}"/>
              </a:ext>
            </a:extLst>
          </p:cNvPr>
          <p:cNvPicPr>
            <a:picLocks noChangeAspect="1"/>
          </p:cNvPicPr>
          <p:nvPr/>
        </p:nvPicPr>
        <p:blipFill>
          <a:blip r:embed="rId5"/>
          <a:stretch>
            <a:fillRect/>
          </a:stretch>
        </p:blipFill>
        <p:spPr>
          <a:xfrm>
            <a:off x="5437048" y="4067175"/>
            <a:ext cx="1218278" cy="2449137"/>
          </a:xfrm>
          <a:prstGeom prst="rect">
            <a:avLst/>
          </a:prstGeom>
        </p:spPr>
      </p:pic>
      <p:grpSp>
        <p:nvGrpSpPr>
          <p:cNvPr id="10" name="Group 9">
            <a:extLst>
              <a:ext uri="{FF2B5EF4-FFF2-40B4-BE49-F238E27FC236}">
                <a16:creationId xmlns:a16="http://schemas.microsoft.com/office/drawing/2014/main" id="{50E45929-16A1-490B-AD5B-87133A7ED35B}"/>
              </a:ext>
            </a:extLst>
          </p:cNvPr>
          <p:cNvGrpSpPr/>
          <p:nvPr/>
        </p:nvGrpSpPr>
        <p:grpSpPr>
          <a:xfrm>
            <a:off x="7341287" y="4888397"/>
            <a:ext cx="4007001" cy="1015663"/>
            <a:chOff x="7434964" y="5415315"/>
            <a:chExt cx="4007001" cy="1015663"/>
          </a:xfrm>
        </p:grpSpPr>
        <p:pic>
          <p:nvPicPr>
            <p:cNvPr id="8" name="内容占位符 5" descr="无填充的笑脸">
              <a:extLst>
                <a:ext uri="{FF2B5EF4-FFF2-40B4-BE49-F238E27FC236}">
                  <a16:creationId xmlns:a16="http://schemas.microsoft.com/office/drawing/2014/main" id="{BA14852C-9C24-4768-AC26-2268C535F329}"/>
                </a:ext>
              </a:extLst>
            </p:cNvPr>
            <p:cNvPicPr>
              <a:picLocks noChangeAspect="1"/>
            </p:cNvPicPr>
            <p:nvPr/>
          </p:nvPicPr>
          <p:blipFill>
            <a:blip r:embed="rId3">
              <a:extLst>
                <a:ext uri="{96DAC541-7B7A-43D3-8B79-37D633B846F1}">
                  <asvg:svgBlip xmlns:asvg="http://schemas.microsoft.com/office/drawing/2016/SVG/main" xmlns="" r:embed="rId4"/>
                </a:ext>
              </a:extLst>
            </a:blip>
            <a:stretch>
              <a:fillRect/>
            </a:stretch>
          </p:blipFill>
          <p:spPr>
            <a:xfrm flipH="1">
              <a:off x="7434964" y="5422238"/>
              <a:ext cx="985209" cy="985209"/>
            </a:xfrm>
            <a:prstGeom prst="rect">
              <a:avLst/>
            </a:prstGeom>
          </p:spPr>
        </p:pic>
        <p:sp>
          <p:nvSpPr>
            <p:cNvPr id="9" name="TextBox 8">
              <a:extLst>
                <a:ext uri="{FF2B5EF4-FFF2-40B4-BE49-F238E27FC236}">
                  <a16:creationId xmlns:a16="http://schemas.microsoft.com/office/drawing/2014/main" id="{C4B27952-220F-4F82-B160-3ABF23B502C6}"/>
                </a:ext>
              </a:extLst>
            </p:cNvPr>
            <p:cNvSpPr txBox="1"/>
            <p:nvPr/>
          </p:nvSpPr>
          <p:spPr>
            <a:xfrm>
              <a:off x="8366058" y="5415315"/>
              <a:ext cx="3075907" cy="1015663"/>
            </a:xfrm>
            <a:prstGeom prst="rect">
              <a:avLst/>
            </a:prstGeom>
            <a:noFill/>
          </p:spPr>
          <p:txBody>
            <a:bodyPr wrap="none" rtlCol="0">
              <a:spAutoFit/>
            </a:bodyPr>
            <a:lstStyle/>
            <a:p>
              <a:r>
                <a:rPr lang="en-US" altLang="zh-CN" sz="2000" dirty="0">
                  <a:solidFill>
                    <a:srgbClr val="00B050"/>
                  </a:solidFill>
                </a:rPr>
                <a:t>easy to program graph apps</a:t>
              </a:r>
            </a:p>
            <a:p>
              <a:r>
                <a:rPr lang="en-US" sz="2000" dirty="0">
                  <a:solidFill>
                    <a:srgbClr val="00B050"/>
                  </a:solidFill>
                </a:rPr>
                <a:t>graph-aware optimizations</a:t>
              </a:r>
            </a:p>
            <a:p>
              <a:r>
                <a:rPr lang="en-US" sz="2000" dirty="0">
                  <a:solidFill>
                    <a:srgbClr val="00B050"/>
                  </a:solidFill>
                </a:rPr>
                <a:t>scale to trillion edges</a:t>
              </a:r>
            </a:p>
          </p:txBody>
        </p:sp>
      </p:grpSp>
      <p:sp>
        <p:nvSpPr>
          <p:cNvPr id="12" name="Rectangle 11">
            <a:extLst>
              <a:ext uri="{FF2B5EF4-FFF2-40B4-BE49-F238E27FC236}">
                <a16:creationId xmlns:a16="http://schemas.microsoft.com/office/drawing/2014/main" id="{038C7ECB-BDA6-4319-86CE-BB7B2C28998B}"/>
              </a:ext>
            </a:extLst>
          </p:cNvPr>
          <p:cNvSpPr/>
          <p:nvPr/>
        </p:nvSpPr>
        <p:spPr>
          <a:xfrm>
            <a:off x="8512008" y="6065042"/>
            <a:ext cx="2071977" cy="461665"/>
          </a:xfrm>
          <a:prstGeom prst="rect">
            <a:avLst/>
          </a:prstGeom>
        </p:spPr>
        <p:txBody>
          <a:bodyPr wrap="none">
            <a:spAutoFit/>
          </a:bodyPr>
          <a:lstStyle/>
          <a:p>
            <a:r>
              <a:rPr lang="en-US" sz="2400" b="1" dirty="0">
                <a:solidFill>
                  <a:schemeClr val="accent4">
                    <a:lumMod val="50000"/>
                  </a:schemeClr>
                </a:solidFill>
              </a:rPr>
              <a:t>Graph Systems</a:t>
            </a:r>
          </a:p>
        </p:txBody>
      </p:sp>
      <p:sp>
        <p:nvSpPr>
          <p:cNvPr id="13" name="Rectangle 12">
            <a:extLst>
              <a:ext uri="{FF2B5EF4-FFF2-40B4-BE49-F238E27FC236}">
                <a16:creationId xmlns:a16="http://schemas.microsoft.com/office/drawing/2014/main" id="{F0089387-6C82-4C91-BDAF-BA2EAAEB2A8A}"/>
              </a:ext>
            </a:extLst>
          </p:cNvPr>
          <p:cNvSpPr/>
          <p:nvPr/>
        </p:nvSpPr>
        <p:spPr>
          <a:xfrm>
            <a:off x="1264935" y="6065042"/>
            <a:ext cx="3128677" cy="461665"/>
          </a:xfrm>
          <a:prstGeom prst="rect">
            <a:avLst/>
          </a:prstGeom>
        </p:spPr>
        <p:txBody>
          <a:bodyPr wrap="none">
            <a:spAutoFit/>
          </a:bodyPr>
          <a:lstStyle/>
          <a:p>
            <a:r>
              <a:rPr lang="en-US" sz="2400" b="1" dirty="0">
                <a:solidFill>
                  <a:schemeClr val="accent4">
                    <a:lumMod val="50000"/>
                  </a:schemeClr>
                </a:solidFill>
              </a:rPr>
              <a:t>Deep Learning Systems</a:t>
            </a:r>
          </a:p>
        </p:txBody>
      </p:sp>
      <p:sp>
        <p:nvSpPr>
          <p:cNvPr id="17" name="Block Arc 16">
            <a:extLst>
              <a:ext uri="{FF2B5EF4-FFF2-40B4-BE49-F238E27FC236}">
                <a16:creationId xmlns:a16="http://schemas.microsoft.com/office/drawing/2014/main" id="{3144AF9F-FDF9-40DA-BD17-1A6F962E59B6}"/>
              </a:ext>
            </a:extLst>
          </p:cNvPr>
          <p:cNvSpPr/>
          <p:nvPr/>
        </p:nvSpPr>
        <p:spPr>
          <a:xfrm>
            <a:off x="1328993" y="3429000"/>
            <a:ext cx="9534012" cy="2555551"/>
          </a:xfrm>
          <a:prstGeom prst="blockArc">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sz="2800" b="1" dirty="0">
                <a:solidFill>
                  <a:schemeClr val="tx1"/>
                </a:solidFill>
              </a:rPr>
              <a:t>NeuGraph</a:t>
            </a:r>
          </a:p>
          <a:p>
            <a:pPr algn="ctr"/>
            <a:endParaRPr lang="en-US" dirty="0">
              <a:solidFill>
                <a:schemeClr val="tx1"/>
              </a:solidFill>
            </a:endParaRPr>
          </a:p>
          <a:p>
            <a:pPr algn="ctr"/>
            <a:endParaRPr lang="en-US" dirty="0">
              <a:solidFill>
                <a:schemeClr val="tx1"/>
              </a:solidFill>
            </a:endParaRPr>
          </a:p>
        </p:txBody>
      </p:sp>
      <p:pic>
        <p:nvPicPr>
          <p:cNvPr id="23" name="Picture 22">
            <a:extLst>
              <a:ext uri="{FF2B5EF4-FFF2-40B4-BE49-F238E27FC236}">
                <a16:creationId xmlns:a16="http://schemas.microsoft.com/office/drawing/2014/main" id="{18D307E2-05EB-4E52-9BCF-D0FCC51A6CD8}"/>
              </a:ext>
            </a:extLst>
          </p:cNvPr>
          <p:cNvPicPr>
            <a:picLocks noChangeAspect="1"/>
          </p:cNvPicPr>
          <p:nvPr/>
        </p:nvPicPr>
        <p:blipFill>
          <a:blip r:embed="rId6"/>
          <a:stretch>
            <a:fillRect/>
          </a:stretch>
        </p:blipFill>
        <p:spPr>
          <a:xfrm>
            <a:off x="4532535" y="1537354"/>
            <a:ext cx="3027304" cy="1904378"/>
          </a:xfrm>
          <a:prstGeom prst="rect">
            <a:avLst/>
          </a:prstGeom>
        </p:spPr>
      </p:pic>
    </p:spTree>
    <p:extLst>
      <p:ext uri="{BB962C8B-B14F-4D97-AF65-F5344CB8AC3E}">
        <p14:creationId xmlns:p14="http://schemas.microsoft.com/office/powerpoint/2010/main" val="40733068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barn(inVertical)">
                                      <p:cBhvr>
                                        <p:cTn id="7" dur="500"/>
                                        <p:tgtEl>
                                          <p:spTgt spid="1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23"/>
                                        </p:tgtEl>
                                        <p:attrNameLst>
                                          <p:attrName>style.visibility</p:attrName>
                                        </p:attrNameLst>
                                      </p:cBhvr>
                                      <p:to>
                                        <p:strVal val="visible"/>
                                      </p:to>
                                    </p:set>
                                    <p:anim calcmode="lin" valueType="num">
                                      <p:cBhvr>
                                        <p:cTn id="11" dur="500" fill="hold"/>
                                        <p:tgtEl>
                                          <p:spTgt spid="23"/>
                                        </p:tgtEl>
                                        <p:attrNameLst>
                                          <p:attrName>ppt_w</p:attrName>
                                        </p:attrNameLst>
                                      </p:cBhvr>
                                      <p:tavLst>
                                        <p:tav tm="0">
                                          <p:val>
                                            <p:fltVal val="0"/>
                                          </p:val>
                                        </p:tav>
                                        <p:tav tm="100000">
                                          <p:val>
                                            <p:strVal val="#ppt_w"/>
                                          </p:val>
                                        </p:tav>
                                      </p:tavLst>
                                    </p:anim>
                                    <p:anim calcmode="lin" valueType="num">
                                      <p:cBhvr>
                                        <p:cTn id="12" dur="500" fill="hold"/>
                                        <p:tgtEl>
                                          <p:spTgt spid="23"/>
                                        </p:tgtEl>
                                        <p:attrNameLst>
                                          <p:attrName>ppt_h</p:attrName>
                                        </p:attrNameLst>
                                      </p:cBhvr>
                                      <p:tavLst>
                                        <p:tav tm="0">
                                          <p:val>
                                            <p:fltVal val="0"/>
                                          </p:val>
                                        </p:tav>
                                        <p:tav tm="100000">
                                          <p:val>
                                            <p:strVal val="#ppt_h"/>
                                          </p:val>
                                        </p:tav>
                                      </p:tavLst>
                                    </p:anim>
                                    <p:animEffect transition="in" filter="fade">
                                      <p:cBhvr>
                                        <p:cTn id="13"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63091F-AA35-45BB-BBF2-C449BC5B4333}"/>
              </a:ext>
            </a:extLst>
          </p:cNvPr>
          <p:cNvSpPr>
            <a:spLocks noGrp="1"/>
          </p:cNvSpPr>
          <p:nvPr>
            <p:ph type="title"/>
          </p:nvPr>
        </p:nvSpPr>
        <p:spPr/>
        <p:txBody>
          <a:bodyPr/>
          <a:lstStyle/>
          <a:p>
            <a:r>
              <a:rPr lang="en-US" dirty="0"/>
              <a:t>NeuGraph</a:t>
            </a:r>
          </a:p>
        </p:txBody>
      </p:sp>
      <p:sp>
        <p:nvSpPr>
          <p:cNvPr id="3" name="Content Placeholder 2">
            <a:extLst>
              <a:ext uri="{FF2B5EF4-FFF2-40B4-BE49-F238E27FC236}">
                <a16:creationId xmlns:a16="http://schemas.microsoft.com/office/drawing/2014/main" id="{AC463A16-06A1-4DC1-A1C1-E703F1AE2255}"/>
              </a:ext>
            </a:extLst>
          </p:cNvPr>
          <p:cNvSpPr>
            <a:spLocks noGrp="1"/>
          </p:cNvSpPr>
          <p:nvPr>
            <p:ph idx="1"/>
          </p:nvPr>
        </p:nvSpPr>
        <p:spPr>
          <a:xfrm>
            <a:off x="838200" y="1288025"/>
            <a:ext cx="10850592" cy="4888937"/>
          </a:xfrm>
        </p:spPr>
        <p:txBody>
          <a:bodyPr>
            <a:normAutofit/>
          </a:bodyPr>
          <a:lstStyle/>
          <a:p>
            <a:r>
              <a:rPr lang="en-US" sz="2400" dirty="0"/>
              <a:t>Bridge graph and dataflow models to support </a:t>
            </a:r>
            <a:r>
              <a:rPr lang="en-US" sz="2400" b="1" i="1" dirty="0">
                <a:solidFill>
                  <a:schemeClr val="accent6">
                    <a:lumMod val="50000"/>
                  </a:schemeClr>
                </a:solidFill>
              </a:rPr>
              <a:t>efficient</a:t>
            </a:r>
            <a:r>
              <a:rPr lang="en-US" sz="2400" dirty="0"/>
              <a:t> and </a:t>
            </a:r>
            <a:r>
              <a:rPr lang="en-US" sz="2400" b="1" i="1" dirty="0">
                <a:solidFill>
                  <a:schemeClr val="accent6">
                    <a:lumMod val="50000"/>
                  </a:schemeClr>
                </a:solidFill>
              </a:rPr>
              <a:t>scalable</a:t>
            </a:r>
            <a:r>
              <a:rPr lang="en-US" sz="2400" dirty="0"/>
              <a:t> GNN processing</a:t>
            </a:r>
          </a:p>
          <a:p>
            <a:r>
              <a:rPr lang="en-US" altLang="zh-CN" sz="2400" b="1" dirty="0"/>
              <a:t>Key techniques</a:t>
            </a:r>
          </a:p>
          <a:p>
            <a:pPr lvl="1"/>
            <a:r>
              <a:rPr lang="en-US" altLang="zh-CN" sz="2000" dirty="0"/>
              <a:t>SAGA-NN model for graph-based neural networks</a:t>
            </a:r>
          </a:p>
          <a:p>
            <a:pPr marL="914400" lvl="2" indent="0">
              <a:buNone/>
            </a:pPr>
            <a:r>
              <a:rPr lang="en-US" altLang="zh-CN" sz="1600" dirty="0"/>
              <a:t>-&gt; </a:t>
            </a:r>
            <a:r>
              <a:rPr lang="en-US" altLang="zh-CN" sz="1600" i="1" dirty="0"/>
              <a:t>programming GNN apps</a:t>
            </a:r>
          </a:p>
          <a:p>
            <a:pPr lvl="1"/>
            <a:r>
              <a:rPr lang="en-US" altLang="zh-CN" sz="2000" dirty="0"/>
              <a:t>Chunk-based dataflow graph translation &amp; streaming processing out of GPU core</a:t>
            </a:r>
          </a:p>
          <a:p>
            <a:pPr marL="914400" lvl="2" indent="0">
              <a:buNone/>
            </a:pPr>
            <a:r>
              <a:rPr lang="en-US" altLang="zh-CN" sz="1600" dirty="0"/>
              <a:t>-&gt; </a:t>
            </a:r>
            <a:r>
              <a:rPr lang="en-US" altLang="zh-CN" sz="1600" i="1" dirty="0"/>
              <a:t>processing graphs larger than GPU memory</a:t>
            </a:r>
          </a:p>
          <a:p>
            <a:pPr lvl="1"/>
            <a:r>
              <a:rPr lang="en-US" altLang="zh-CN" sz="2000" dirty="0"/>
              <a:t>Highly-optimized graph propagation operators</a:t>
            </a:r>
          </a:p>
          <a:p>
            <a:pPr lvl="1"/>
            <a:r>
              <a:rPr lang="en-US" altLang="zh-CN" sz="2000" dirty="0"/>
              <a:t>Chain-based parallel streaming</a:t>
            </a:r>
          </a:p>
          <a:p>
            <a:pPr marL="914400" lvl="2" indent="0">
              <a:buNone/>
            </a:pPr>
            <a:r>
              <a:rPr lang="en-US" altLang="zh-CN" sz="1600" dirty="0"/>
              <a:t>-&gt; </a:t>
            </a:r>
            <a:r>
              <a:rPr lang="en-US" altLang="zh-CN" sz="1600" i="1" dirty="0"/>
              <a:t>efficient multi-GPU parallel execution</a:t>
            </a:r>
          </a:p>
          <a:p>
            <a:r>
              <a:rPr lang="en-US" sz="2400" b="1" dirty="0"/>
              <a:t>Performance</a:t>
            </a:r>
          </a:p>
          <a:p>
            <a:pPr lvl="1"/>
            <a:r>
              <a:rPr lang="en-US" sz="2000" dirty="0"/>
              <a:t>Outperform state-of-the-art frameworks (e.g., TensorFlow and DGL) on small graphs</a:t>
            </a:r>
          </a:p>
          <a:p>
            <a:pPr lvl="1"/>
            <a:r>
              <a:rPr lang="en-US" sz="2000" dirty="0"/>
              <a:t>Scale to large real-world graphs with GPUs</a:t>
            </a:r>
          </a:p>
          <a:p>
            <a:pPr lvl="1"/>
            <a:endParaRPr lang="en-US" sz="2000" b="1" dirty="0"/>
          </a:p>
        </p:txBody>
      </p:sp>
      <p:sp>
        <p:nvSpPr>
          <p:cNvPr id="4" name="Slide Number Placeholder 3">
            <a:extLst>
              <a:ext uri="{FF2B5EF4-FFF2-40B4-BE49-F238E27FC236}">
                <a16:creationId xmlns:a16="http://schemas.microsoft.com/office/drawing/2014/main" id="{492BE406-DE07-4355-A664-7DD07697592A}"/>
              </a:ext>
            </a:extLst>
          </p:cNvPr>
          <p:cNvSpPr>
            <a:spLocks noGrp="1"/>
          </p:cNvSpPr>
          <p:nvPr>
            <p:ph type="sldNum" sz="quarter" idx="12"/>
          </p:nvPr>
        </p:nvSpPr>
        <p:spPr/>
        <p:txBody>
          <a:bodyPr/>
          <a:lstStyle/>
          <a:p>
            <a:fld id="{D0FF571C-8896-0D48-9D6F-DAE7F004DD8A}" type="slidenum">
              <a:rPr lang="en-US" smtClean="0"/>
              <a:pPr/>
              <a:t>9</a:t>
            </a:fld>
            <a:endParaRPr lang="en-US" dirty="0"/>
          </a:p>
        </p:txBody>
      </p:sp>
    </p:spTree>
    <p:extLst>
      <p:ext uri="{BB962C8B-B14F-4D97-AF65-F5344CB8AC3E}">
        <p14:creationId xmlns:p14="http://schemas.microsoft.com/office/powerpoint/2010/main" val="32977298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fade">
                                      <p:cBhvr>
                                        <p:cTn id="7" dur="250"/>
                                        <p:tgtEl>
                                          <p:spTgt spid="3">
                                            <p:txEl>
                                              <p:pRg st="2" end="2"/>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pRg st="3" end="3"/>
                                            </p:txEl>
                                          </p:spTgt>
                                        </p:tgtEl>
                                        <p:attrNameLst>
                                          <p:attrName>style.visibility</p:attrName>
                                        </p:attrNameLst>
                                      </p:cBhvr>
                                      <p:to>
                                        <p:strVal val="visible"/>
                                      </p:to>
                                    </p:set>
                                    <p:animEffect transition="in" filter="fade">
                                      <p:cBhvr>
                                        <p:cTn id="10" dur="250"/>
                                        <p:tgtEl>
                                          <p:spTgt spid="3">
                                            <p:txEl>
                                              <p:pRg st="3" end="3"/>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animEffect transition="in" filter="fade">
                                      <p:cBhvr>
                                        <p:cTn id="15" dur="250"/>
                                        <p:tgtEl>
                                          <p:spTgt spid="3">
                                            <p:txEl>
                                              <p:pRg st="4" end="4"/>
                                            </p:txEl>
                                          </p:spTgt>
                                        </p:tgtEl>
                                      </p:cBhvr>
                                    </p:animEffect>
                                  </p:childTnLst>
                                </p:cTn>
                              </p:par>
                              <p:par>
                                <p:cTn id="16" presetID="10" presetClass="entr" presetSubtype="0" fill="hold" nodeType="withEffect">
                                  <p:stCondLst>
                                    <p:cond delay="0"/>
                                  </p:stCondLst>
                                  <p:childTnLst>
                                    <p:set>
                                      <p:cBhvr>
                                        <p:cTn id="17" dur="1" fill="hold">
                                          <p:stCondLst>
                                            <p:cond delay="0"/>
                                          </p:stCondLst>
                                        </p:cTn>
                                        <p:tgtEl>
                                          <p:spTgt spid="3">
                                            <p:txEl>
                                              <p:pRg st="5" end="5"/>
                                            </p:txEl>
                                          </p:spTgt>
                                        </p:tgtEl>
                                        <p:attrNameLst>
                                          <p:attrName>style.visibility</p:attrName>
                                        </p:attrNameLst>
                                      </p:cBhvr>
                                      <p:to>
                                        <p:strVal val="visible"/>
                                      </p:to>
                                    </p:set>
                                    <p:animEffect transition="in" filter="fade">
                                      <p:cBhvr>
                                        <p:cTn id="18" dur="250"/>
                                        <p:tgtEl>
                                          <p:spTgt spid="3">
                                            <p:txEl>
                                              <p:pRg st="5" end="5"/>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nodeType="click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animEffect transition="in" filter="fade">
                                      <p:cBhvr>
                                        <p:cTn id="23" dur="250"/>
                                        <p:tgtEl>
                                          <p:spTgt spid="3">
                                            <p:txEl>
                                              <p:pRg st="6" end="6"/>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nodeType="clickEffect">
                                  <p:stCondLst>
                                    <p:cond delay="0"/>
                                  </p:stCondLst>
                                  <p:childTnLst>
                                    <p:set>
                                      <p:cBhvr>
                                        <p:cTn id="27" dur="1" fill="hold">
                                          <p:stCondLst>
                                            <p:cond delay="0"/>
                                          </p:stCondLst>
                                        </p:cTn>
                                        <p:tgtEl>
                                          <p:spTgt spid="3">
                                            <p:txEl>
                                              <p:pRg st="7" end="7"/>
                                            </p:txEl>
                                          </p:spTgt>
                                        </p:tgtEl>
                                        <p:attrNameLst>
                                          <p:attrName>style.visibility</p:attrName>
                                        </p:attrNameLst>
                                      </p:cBhvr>
                                      <p:to>
                                        <p:strVal val="visible"/>
                                      </p:to>
                                    </p:set>
                                    <p:animEffect transition="in" filter="fade">
                                      <p:cBhvr>
                                        <p:cTn id="28" dur="250"/>
                                        <p:tgtEl>
                                          <p:spTgt spid="3">
                                            <p:txEl>
                                              <p:pRg st="7" end="7"/>
                                            </p:txEl>
                                          </p:spTgt>
                                        </p:tgtEl>
                                      </p:cBhvr>
                                    </p:animEffect>
                                  </p:childTnLst>
                                </p:cTn>
                              </p:par>
                              <p:par>
                                <p:cTn id="29" presetID="10" presetClass="entr" presetSubtype="0" fill="hold" nodeType="withEffect">
                                  <p:stCondLst>
                                    <p:cond delay="0"/>
                                  </p:stCondLst>
                                  <p:childTnLst>
                                    <p:set>
                                      <p:cBhvr>
                                        <p:cTn id="30" dur="1" fill="hold">
                                          <p:stCondLst>
                                            <p:cond delay="0"/>
                                          </p:stCondLst>
                                        </p:cTn>
                                        <p:tgtEl>
                                          <p:spTgt spid="3">
                                            <p:txEl>
                                              <p:pRg st="8" end="8"/>
                                            </p:txEl>
                                          </p:spTgt>
                                        </p:tgtEl>
                                        <p:attrNameLst>
                                          <p:attrName>style.visibility</p:attrName>
                                        </p:attrNameLst>
                                      </p:cBhvr>
                                      <p:to>
                                        <p:strVal val="visible"/>
                                      </p:to>
                                    </p:set>
                                    <p:animEffect transition="in" filter="fade">
                                      <p:cBhvr>
                                        <p:cTn id="31" dur="250"/>
                                        <p:tgtEl>
                                          <p:spTgt spid="3">
                                            <p:txEl>
                                              <p:pRg st="8" end="8"/>
                                            </p:txEl>
                                          </p:spTgt>
                                        </p:tgtEl>
                                      </p:cBhvr>
                                    </p:animEffect>
                                  </p:childTnLst>
                                </p:cTn>
                              </p:par>
                            </p:childTnLst>
                          </p:cTn>
                        </p:par>
                      </p:childTnLst>
                    </p:cTn>
                  </p:par>
                  <p:par>
                    <p:cTn id="32" fill="hold">
                      <p:stCondLst>
                        <p:cond delay="indefinite"/>
                      </p:stCondLst>
                      <p:childTnLst>
                        <p:par>
                          <p:cTn id="33" fill="hold">
                            <p:stCondLst>
                              <p:cond delay="0"/>
                            </p:stCondLst>
                            <p:childTnLst>
                              <p:par>
                                <p:cTn id="34" presetID="10" presetClass="entr" presetSubtype="0" fill="hold" nodeType="clickEffect">
                                  <p:stCondLst>
                                    <p:cond delay="0"/>
                                  </p:stCondLst>
                                  <p:childTnLst>
                                    <p:set>
                                      <p:cBhvr>
                                        <p:cTn id="35" dur="1" fill="hold">
                                          <p:stCondLst>
                                            <p:cond delay="0"/>
                                          </p:stCondLst>
                                        </p:cTn>
                                        <p:tgtEl>
                                          <p:spTgt spid="3">
                                            <p:txEl>
                                              <p:pRg st="9" end="9"/>
                                            </p:txEl>
                                          </p:spTgt>
                                        </p:tgtEl>
                                        <p:attrNameLst>
                                          <p:attrName>style.visibility</p:attrName>
                                        </p:attrNameLst>
                                      </p:cBhvr>
                                      <p:to>
                                        <p:strVal val="visible"/>
                                      </p:to>
                                    </p:set>
                                    <p:animEffect transition="in" filter="fade">
                                      <p:cBhvr>
                                        <p:cTn id="36" dur="250"/>
                                        <p:tgtEl>
                                          <p:spTgt spid="3">
                                            <p:txEl>
                                              <p:pRg st="9" end="9"/>
                                            </p:txEl>
                                          </p:spTgt>
                                        </p:tgtEl>
                                      </p:cBhvr>
                                    </p:animEffect>
                                  </p:childTnLst>
                                </p:cTn>
                              </p:par>
                              <p:par>
                                <p:cTn id="37" presetID="10" presetClass="entr" presetSubtype="0" fill="hold" nodeType="withEffect">
                                  <p:stCondLst>
                                    <p:cond delay="0"/>
                                  </p:stCondLst>
                                  <p:childTnLst>
                                    <p:set>
                                      <p:cBhvr>
                                        <p:cTn id="38" dur="1" fill="hold">
                                          <p:stCondLst>
                                            <p:cond delay="0"/>
                                          </p:stCondLst>
                                        </p:cTn>
                                        <p:tgtEl>
                                          <p:spTgt spid="3">
                                            <p:txEl>
                                              <p:pRg st="10" end="10"/>
                                            </p:txEl>
                                          </p:spTgt>
                                        </p:tgtEl>
                                        <p:attrNameLst>
                                          <p:attrName>style.visibility</p:attrName>
                                        </p:attrNameLst>
                                      </p:cBhvr>
                                      <p:to>
                                        <p:strVal val="visible"/>
                                      </p:to>
                                    </p:set>
                                    <p:animEffect transition="in" filter="fade">
                                      <p:cBhvr>
                                        <p:cTn id="39" dur="250"/>
                                        <p:tgtEl>
                                          <p:spTgt spid="3">
                                            <p:txEl>
                                              <p:pRg st="10" end="10"/>
                                            </p:txEl>
                                          </p:spTgt>
                                        </p:tgtEl>
                                      </p:cBhvr>
                                    </p:animEffect>
                                  </p:childTnLst>
                                </p:cTn>
                              </p:par>
                            </p:childTnLst>
                          </p:cTn>
                        </p:par>
                      </p:childTnLst>
                    </p:cTn>
                  </p:par>
                  <p:par>
                    <p:cTn id="40" fill="hold">
                      <p:stCondLst>
                        <p:cond delay="indefinite"/>
                      </p:stCondLst>
                      <p:childTnLst>
                        <p:par>
                          <p:cTn id="41" fill="hold">
                            <p:stCondLst>
                              <p:cond delay="0"/>
                            </p:stCondLst>
                            <p:childTnLst>
                              <p:par>
                                <p:cTn id="42" presetID="10" presetClass="entr" presetSubtype="0" fill="hold" nodeType="clickEffect">
                                  <p:stCondLst>
                                    <p:cond delay="0"/>
                                  </p:stCondLst>
                                  <p:childTnLst>
                                    <p:set>
                                      <p:cBhvr>
                                        <p:cTn id="43" dur="1" fill="hold">
                                          <p:stCondLst>
                                            <p:cond delay="0"/>
                                          </p:stCondLst>
                                        </p:cTn>
                                        <p:tgtEl>
                                          <p:spTgt spid="3">
                                            <p:txEl>
                                              <p:pRg st="11" end="11"/>
                                            </p:txEl>
                                          </p:spTgt>
                                        </p:tgtEl>
                                        <p:attrNameLst>
                                          <p:attrName>style.visibility</p:attrName>
                                        </p:attrNameLst>
                                      </p:cBhvr>
                                      <p:to>
                                        <p:strVal val="visible"/>
                                      </p:to>
                                    </p:set>
                                    <p:animEffect transition="in" filter="fade">
                                      <p:cBhvr>
                                        <p:cTn id="44" dur="250"/>
                                        <p:tgtEl>
                                          <p:spTgt spid="3">
                                            <p:txEl>
                                              <p:pRg st="11" end="1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ags/tag1.xml><?xml version="1.0" encoding="utf-8"?>
<p:tagLst xmlns:a="http://schemas.openxmlformats.org/drawingml/2006/main" xmlns:r="http://schemas.openxmlformats.org/officeDocument/2006/relationships" xmlns:p="http://schemas.openxmlformats.org/presentationml/2006/main">
  <p:tag name="TIMING" val="|1|2.5|6.1"/>
</p:tagLst>
</file>

<file path=ppt/tags/tag2.xml><?xml version="1.0" encoding="utf-8"?>
<p:tagLst xmlns:a="http://schemas.openxmlformats.org/drawingml/2006/main" xmlns:r="http://schemas.openxmlformats.org/officeDocument/2006/relationships" xmlns:p="http://schemas.openxmlformats.org/presentationml/2006/main">
  <p:tag name="TIMING" val="|3.7|6.1"/>
</p:tagLst>
</file>

<file path=ppt/tags/tag3.xml><?xml version="1.0" encoding="utf-8"?>
<p:tagLst xmlns:a="http://schemas.openxmlformats.org/drawingml/2006/main" xmlns:r="http://schemas.openxmlformats.org/officeDocument/2006/relationships" xmlns:p="http://schemas.openxmlformats.org/presentationml/2006/main">
  <p:tag name="TIMING" val="|4.5"/>
</p:tagLst>
</file>

<file path=ppt/tags/tag4.xml><?xml version="1.0" encoding="utf-8"?>
<p:tagLst xmlns:a="http://schemas.openxmlformats.org/drawingml/2006/main" xmlns:r="http://schemas.openxmlformats.org/officeDocument/2006/relationships" xmlns:p="http://schemas.openxmlformats.org/presentationml/2006/main">
  <p:tag name="TIMING" val="|1.8|3.2|4.4"/>
</p:tagLst>
</file>

<file path=ppt/tags/tag5.xml><?xml version="1.0" encoding="utf-8"?>
<p:tagLst xmlns:a="http://schemas.openxmlformats.org/drawingml/2006/main" xmlns:r="http://schemas.openxmlformats.org/officeDocument/2006/relationships" xmlns:p="http://schemas.openxmlformats.org/presentationml/2006/main">
  <p:tag name="TIMING" val="|6.9|5.3|5.9|5.2"/>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等线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54868</TotalTime>
  <Words>3400</Words>
  <Application>Microsoft Office PowerPoint</Application>
  <PresentationFormat>宽屏</PresentationFormat>
  <Paragraphs>753</Paragraphs>
  <Slides>30</Slides>
  <Notes>29</Notes>
  <HiddenSlides>0</HiddenSlides>
  <MMClips>0</MMClips>
  <ScaleCrop>false</ScaleCrop>
  <HeadingPairs>
    <vt:vector size="6" baseType="variant">
      <vt:variant>
        <vt:lpstr>已用的字体</vt:lpstr>
      </vt:variant>
      <vt:variant>
        <vt:i4>8</vt:i4>
      </vt:variant>
      <vt:variant>
        <vt:lpstr>主题</vt:lpstr>
      </vt:variant>
      <vt:variant>
        <vt:i4>1</vt:i4>
      </vt:variant>
      <vt:variant>
        <vt:lpstr>幻灯片标题</vt:lpstr>
      </vt:variant>
      <vt:variant>
        <vt:i4>30</vt:i4>
      </vt:variant>
    </vt:vector>
  </HeadingPairs>
  <TitlesOfParts>
    <vt:vector size="39" baseType="lpstr">
      <vt:lpstr>DengXian</vt:lpstr>
      <vt:lpstr>DengXian</vt:lpstr>
      <vt:lpstr>Arial</vt:lpstr>
      <vt:lpstr>Calibri</vt:lpstr>
      <vt:lpstr>Calibri Light</vt:lpstr>
      <vt:lpstr>Cambria Math</vt:lpstr>
      <vt:lpstr>Century Gothic</vt:lpstr>
      <vt:lpstr>Consolas</vt:lpstr>
      <vt:lpstr>Office Theme</vt:lpstr>
      <vt:lpstr>NeuGraph: Parallel Deep Neural Network Computation on Large Graphs</vt:lpstr>
      <vt:lpstr>PowerPoint 演示文稿</vt:lpstr>
      <vt:lpstr>Graph Neural Networks (GNN)</vt:lpstr>
      <vt:lpstr>Graph Neural Networks (GNN)</vt:lpstr>
      <vt:lpstr>Challenges in Processing GNNs on GPU</vt:lpstr>
      <vt:lpstr>PowerPoint 演示文稿</vt:lpstr>
      <vt:lpstr>Existing Systems are Insufficient</vt:lpstr>
      <vt:lpstr>We propose: NeuGraph</vt:lpstr>
      <vt:lpstr>NeuGraph</vt:lpstr>
      <vt:lpstr>SAGA-NN Abstraction</vt:lpstr>
      <vt:lpstr>SAGA-NN Abstraction</vt:lpstr>
      <vt:lpstr>SAGA-NN Abstraction</vt:lpstr>
      <vt:lpstr>Example: Graph Convolutional Network (GCN)</vt:lpstr>
      <vt:lpstr>Scaling beyond GPU memory limit</vt:lpstr>
      <vt:lpstr>Scaling beyond GPU memory limit</vt:lpstr>
      <vt:lpstr>Chunk-based Dataflow Translation: GCN</vt:lpstr>
      <vt:lpstr>Scaling to multi-GPU</vt:lpstr>
      <vt:lpstr>Scaling to multi-GPU</vt:lpstr>
      <vt:lpstr>Scaling to multi-GPU</vt:lpstr>
      <vt:lpstr>Chain-based Parallel Streaming</vt:lpstr>
      <vt:lpstr>High performance graph propagation kernels</vt:lpstr>
      <vt:lpstr>High performance graph propagation kernels</vt:lpstr>
      <vt:lpstr>Experiment Setup</vt:lpstr>
      <vt:lpstr>Performance on a Single GPU</vt:lpstr>
      <vt:lpstr>Scaling-up on a Single GPU</vt:lpstr>
      <vt:lpstr>Scaling-out on Multiple GPUs</vt:lpstr>
      <vt:lpstr>Conclusion</vt:lpstr>
      <vt:lpstr>Thank you! Q&amp;A  For more information, please visit: https://aka.ms/neugraph</vt:lpstr>
      <vt:lpstr>Backup</vt:lpstr>
      <vt:lpstr>Implementation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Lingxiao Ma</dc:creator>
  <cp:lastModifiedBy>Ma Lingxiao</cp:lastModifiedBy>
  <cp:revision>4201</cp:revision>
  <dcterms:created xsi:type="dcterms:W3CDTF">2017-06-11T08:55:47Z</dcterms:created>
  <dcterms:modified xsi:type="dcterms:W3CDTF">2019-07-19T14:34:17Z</dcterms:modified>
</cp:coreProperties>
</file>